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33"/>
  </p:notesMasterIdLst>
  <p:sldIdLst>
    <p:sldId id="1430" r:id="rId5"/>
    <p:sldId id="1431" r:id="rId6"/>
    <p:sldId id="1375" r:id="rId7"/>
    <p:sldId id="1399" r:id="rId8"/>
    <p:sldId id="1413" r:id="rId9"/>
    <p:sldId id="1364" r:id="rId10"/>
    <p:sldId id="1390" r:id="rId11"/>
    <p:sldId id="1376" r:id="rId12"/>
    <p:sldId id="1378" r:id="rId13"/>
    <p:sldId id="1432" r:id="rId14"/>
    <p:sldId id="1365" r:id="rId15"/>
    <p:sldId id="1053" r:id="rId16"/>
    <p:sldId id="1398" r:id="rId17"/>
    <p:sldId id="787" r:id="rId18"/>
    <p:sldId id="1397" r:id="rId19"/>
    <p:sldId id="1405" r:id="rId20"/>
    <p:sldId id="1415" r:id="rId21"/>
    <p:sldId id="1427" r:id="rId22"/>
    <p:sldId id="1414" r:id="rId23"/>
    <p:sldId id="1366" r:id="rId24"/>
    <p:sldId id="1387" r:id="rId25"/>
    <p:sldId id="1428" r:id="rId26"/>
    <p:sldId id="1380" r:id="rId27"/>
    <p:sldId id="1392" r:id="rId28"/>
    <p:sldId id="1393" r:id="rId29"/>
    <p:sldId id="1391" r:id="rId30"/>
    <p:sldId id="1429" r:id="rId31"/>
    <p:sldId id="1379" r:id="rId3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984" userDrawn="1">
          <p15:clr>
            <a:srgbClr val="A4A3A4"/>
          </p15:clr>
        </p15:guide>
        <p15:guide id="3" orient="horz" pos="1094" userDrawn="1">
          <p15:clr>
            <a:srgbClr val="A4A3A4"/>
          </p15:clr>
        </p15:guide>
        <p15:guide id="4" pos="3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00"/>
    <a:srgbClr val="808080"/>
    <a:srgbClr val="DDDDDD"/>
    <a:srgbClr val="B2B2B2"/>
    <a:srgbClr val="FFFFF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78" autoAdjust="0"/>
  </p:normalViewPr>
  <p:slideViewPr>
    <p:cSldViewPr snapToObjects="1">
      <p:cViewPr varScale="1">
        <p:scale>
          <a:sx n="91" d="100"/>
          <a:sy n="91" d="100"/>
        </p:scale>
        <p:origin x="1350" y="90"/>
      </p:cViewPr>
      <p:guideLst>
        <p:guide orient="horz" pos="1570"/>
        <p:guide pos="3984"/>
        <p:guide orient="horz" pos="1094"/>
        <p:guide pos="3320"/>
      </p:guideLst>
    </p:cSldViewPr>
  </p:slideViewPr>
  <p:notesTextViewPr>
    <p:cViewPr>
      <p:scale>
        <a:sx n="1" d="1"/>
        <a:sy n="1" d="1"/>
      </p:scale>
      <p:origin x="0" y="0"/>
    </p:cViewPr>
  </p:notesTextViewPr>
  <p:sorterViewPr>
    <p:cViewPr>
      <p:scale>
        <a:sx n="162" d="100"/>
        <a:sy n="162" d="100"/>
      </p:scale>
      <p:origin x="0" y="-1066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3/25/2026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7FE83-5901-3F63-5096-E9D1F53D7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683CB-B26B-6099-7CD3-98FF2DB5B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454CD-EB74-4429-719A-D0AFB14CFC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34E7894-A840-C647-DE7F-90BB52E8E8F5}"/>
              </a:ext>
            </a:extLst>
          </p:cNvPr>
          <p:cNvSpPr>
            <a:spLocks noGrp="1"/>
          </p:cNvSpPr>
          <p:nvPr>
            <p:ph type="sldNum" sz="quarter" idx="5"/>
          </p:nvPr>
        </p:nvSpPr>
        <p:spPr/>
        <p:txBody>
          <a:bodyPr/>
          <a:lstStyle/>
          <a:p>
            <a:fld id="{97863621-2E60-B848-8968-B0341E26A312}" type="slidenum">
              <a:rPr lang="en-US" smtClean="0"/>
              <a:t>2</a:t>
            </a:fld>
            <a:endParaRPr lang="en-US"/>
          </a:p>
        </p:txBody>
      </p:sp>
    </p:spTree>
    <p:extLst>
      <p:ext uri="{BB962C8B-B14F-4D97-AF65-F5344CB8AC3E}">
        <p14:creationId xmlns:p14="http://schemas.microsoft.com/office/powerpoint/2010/main" val="147433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several ways to challenge a person balance</a:t>
            </a:r>
          </a:p>
          <a:p>
            <a:endParaRPr lang="en-AU" dirty="0"/>
          </a:p>
          <a:p>
            <a:r>
              <a:rPr lang="en-AU" dirty="0"/>
              <a:t>First, you can increase the time or repetitions that are performed. For example, instead of doing a balance exercise such as a feet together stand for 10 seconds, aim for 30 seconds. Or instead of doing 10 repetitions of a sit to stand, aim for 20 repetitions</a:t>
            </a:r>
          </a:p>
          <a:p>
            <a:endParaRPr lang="en-AU" dirty="0"/>
          </a:p>
          <a:p>
            <a:r>
              <a:rPr lang="en-AU" dirty="0"/>
              <a:t>Second, you can reduce or remove the support you are using. If you are holding onto the wall or a chair for support during balance exercises, try to hold on with only one hand, or a few fingers, or only touch the support when needed.</a:t>
            </a:r>
          </a:p>
          <a:p>
            <a:endParaRPr lang="en-AU" dirty="0"/>
          </a:p>
          <a:p>
            <a:r>
              <a:rPr lang="en-AU" dirty="0"/>
              <a:t>Third, you can narrow your support. Standing with your feet wide apart increases your support, whilst standing with your feet together or with one foot in front of the other reduces the support and can make exercises feel much more difficult</a:t>
            </a:r>
          </a:p>
          <a:p>
            <a:endParaRPr lang="en-AU" dirty="0"/>
          </a:p>
          <a:p>
            <a:r>
              <a:rPr lang="en-AU" dirty="0"/>
              <a:t>Fourth, you can add movement to your exercise. If you usually perform an exercise standing still, try to add movement. This could be something simple like raising your arms out to the side and back or changing the exercise from a standing to walking one. Adding movement makes your body work harder as your more muscles are needed to keep you stable</a:t>
            </a:r>
          </a:p>
          <a:p>
            <a:endParaRPr lang="en-AU" dirty="0"/>
          </a:p>
          <a:p>
            <a:r>
              <a:rPr lang="en-AU" dirty="0"/>
              <a:t>You can also add a task to the exercise you are doing to make it more challenging. Multi-tasking makes it so that you can’t focus on one task. An example would be counting backwards or naming animals while balancing. </a:t>
            </a:r>
          </a:p>
          <a:p>
            <a:endParaRPr lang="en-AU" dirty="0"/>
          </a:p>
          <a:p>
            <a:r>
              <a:rPr lang="en-AU" dirty="0"/>
              <a:t>Lastly, it is important to ensure any progressions are made in a safe manner. If you find it too difficult, you can always go back to doing exercises the way you were doing without the progression. The goal is to challenge the body in a safe way that doesn’t lead to you falling. </a:t>
            </a:r>
          </a:p>
          <a:p>
            <a:endParaRPr lang="en-AU" dirty="0"/>
          </a:p>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F4AAAFC9-616F-4571-8C20-F0E4F3F92FA8}" type="slidenum">
              <a:rPr lang="en-AU" smtClean="0"/>
              <a:t>14</a:t>
            </a:fld>
            <a:endParaRPr lang="en-AU"/>
          </a:p>
        </p:txBody>
      </p:sp>
    </p:spTree>
    <p:extLst>
      <p:ext uri="{BB962C8B-B14F-4D97-AF65-F5344CB8AC3E}">
        <p14:creationId xmlns:p14="http://schemas.microsoft.com/office/powerpoint/2010/main" val="137135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9D08F-C2F4-FA81-987E-429FDA57C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C3BE9-5E12-586C-B261-C30FD8094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CACFA-1EAF-2B6A-DDA4-97CDE3656B4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D64FF74-8ED3-5D13-A25E-F1E0478D141E}"/>
              </a:ext>
            </a:extLst>
          </p:cNvPr>
          <p:cNvSpPr>
            <a:spLocks noGrp="1"/>
          </p:cNvSpPr>
          <p:nvPr>
            <p:ph type="sldNum" sz="quarter" idx="5"/>
          </p:nvPr>
        </p:nvSpPr>
        <p:spPr/>
        <p:txBody>
          <a:bodyPr/>
          <a:lstStyle/>
          <a:p>
            <a:fld id="{97863621-2E60-B848-8968-B0341E26A312}" type="slidenum">
              <a:rPr lang="en-US" smtClean="0"/>
              <a:t>15</a:t>
            </a:fld>
            <a:endParaRPr lang="en-US"/>
          </a:p>
        </p:txBody>
      </p:sp>
    </p:spTree>
    <p:extLst>
      <p:ext uri="{BB962C8B-B14F-4D97-AF65-F5344CB8AC3E}">
        <p14:creationId xmlns:p14="http://schemas.microsoft.com/office/powerpoint/2010/main" val="382279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Around half of the falls that older people experience happen at home, whether that is indoors such as in the kitchen or outdoors in the garden</a:t>
            </a:r>
          </a:p>
          <a:p>
            <a:endParaRPr lang="en-AU" dirty="0"/>
          </a:p>
          <a:p>
            <a:r>
              <a:rPr lang="en-AU" dirty="0"/>
              <a:t>The home environment can be full of hazards that increase the risk for falls. </a:t>
            </a:r>
          </a:p>
          <a:p>
            <a:endParaRPr lang="en-AU" dirty="0"/>
          </a:p>
          <a:p>
            <a:r>
              <a:rPr lang="en-AU" dirty="0"/>
              <a:t>Firstly, it is important to ensure places where you move are free of clutter. Wires and cords should be removed from walking areas. Clean slip hazards such as spill immediately</a:t>
            </a:r>
          </a:p>
          <a:p>
            <a:endParaRPr lang="en-AU" dirty="0"/>
          </a:p>
          <a:p>
            <a:r>
              <a:rPr lang="en-AU" dirty="0"/>
              <a:t>If you can’t remove hazards, it is then important to replace the hazards with a safer alternative. For example, non-slip rugs or mats can be used. You can also mark a hazard so that you can be reminded to take care at certain locations. For example you could mark the edges of steps </a:t>
            </a:r>
          </a:p>
          <a:p>
            <a:endParaRPr lang="en-AU" dirty="0"/>
          </a:p>
          <a:p>
            <a:r>
              <a:rPr lang="en-AU" dirty="0"/>
              <a:t>Finally, you can install items to improve safety. Handrails could be installed in the bathroom, or near stairs. Lighting can also be important, especially where stairs are located and when moving around at night. </a:t>
            </a:r>
          </a:p>
          <a:p>
            <a:endParaRPr lang="en-AU" dirty="0"/>
          </a:p>
          <a:p>
            <a:r>
              <a:rPr lang="en-AU" dirty="0"/>
              <a:t>An occupational therapist can perform a home visit to assess and provide recommendations to reduce the risk of having a fall at home</a:t>
            </a:r>
          </a:p>
        </p:txBody>
      </p:sp>
      <p:sp>
        <p:nvSpPr>
          <p:cNvPr id="4" name="Slide Number Placeholder 3"/>
          <p:cNvSpPr>
            <a:spLocks noGrp="1"/>
          </p:cNvSpPr>
          <p:nvPr>
            <p:ph type="sldNum" sz="quarter" idx="5"/>
          </p:nvPr>
        </p:nvSpPr>
        <p:spPr/>
        <p:txBody>
          <a:bodyPr/>
          <a:lstStyle/>
          <a:p>
            <a:fld id="{97863621-2E60-B848-8968-B0341E26A312}" type="slidenum">
              <a:rPr lang="en-US" smtClean="0"/>
              <a:t>17</a:t>
            </a:fld>
            <a:endParaRPr lang="en-US"/>
          </a:p>
        </p:txBody>
      </p:sp>
    </p:spTree>
    <p:extLst>
      <p:ext uri="{BB962C8B-B14F-4D97-AF65-F5344CB8AC3E}">
        <p14:creationId xmlns:p14="http://schemas.microsoft.com/office/powerpoint/2010/main" val="486150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F201-53C8-D2D0-F862-1D305E99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60A7B-8F4E-8124-ECF7-B8FB151F5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D0CC8-1441-60C4-27F0-A595D3F19D96}"/>
              </a:ext>
            </a:extLst>
          </p:cNvPr>
          <p:cNvSpPr>
            <a:spLocks noGrp="1"/>
          </p:cNvSpPr>
          <p:nvPr>
            <p:ph type="body" idx="1"/>
          </p:nvPr>
        </p:nvSpPr>
        <p:spPr/>
        <p:txBody>
          <a:bodyPr/>
          <a:lstStyle/>
          <a:p>
            <a:r>
              <a:rPr lang="en-AU" dirty="0"/>
              <a:t>The equipment and items you use can also play a role in your fall risk. First, it has been shown that bi or multi-focal glasses can impair your vision, as you can see in the image on the right, where the lower half of vision is obstructed or blurry when using multi-focal glasses. Therefore, you should use single vision lens, for example, one for reading and one for outdoor use.</a:t>
            </a:r>
          </a:p>
          <a:p>
            <a:endParaRPr lang="en-AU" dirty="0"/>
          </a:p>
          <a:p>
            <a:r>
              <a:rPr lang="en-AU" dirty="0"/>
              <a:t>Footwear can also be important. If possible, avoid wearing socks or slippers at home. And when wearing shoes it is important to ensure they are well fitted, correct in length and have a wide box area for your toe. Other foot issues may require more targeted interventions</a:t>
            </a:r>
          </a:p>
        </p:txBody>
      </p:sp>
      <p:sp>
        <p:nvSpPr>
          <p:cNvPr id="4" name="Slide Number Placeholder 3">
            <a:extLst>
              <a:ext uri="{FF2B5EF4-FFF2-40B4-BE49-F238E27FC236}">
                <a16:creationId xmlns:a16="http://schemas.microsoft.com/office/drawing/2014/main" id="{15C1F8C6-4E62-6CF8-EA9B-AD074138460E}"/>
              </a:ext>
            </a:extLst>
          </p:cNvPr>
          <p:cNvSpPr>
            <a:spLocks noGrp="1"/>
          </p:cNvSpPr>
          <p:nvPr>
            <p:ph type="sldNum" sz="quarter" idx="5"/>
          </p:nvPr>
        </p:nvSpPr>
        <p:spPr/>
        <p:txBody>
          <a:bodyPr/>
          <a:lstStyle/>
          <a:p>
            <a:fld id="{97863621-2E60-B848-8968-B0341E26A312}" type="slidenum">
              <a:rPr lang="en-US" smtClean="0"/>
              <a:t>18</a:t>
            </a:fld>
            <a:endParaRPr lang="en-US"/>
          </a:p>
        </p:txBody>
      </p:sp>
    </p:spTree>
    <p:extLst>
      <p:ext uri="{BB962C8B-B14F-4D97-AF65-F5344CB8AC3E}">
        <p14:creationId xmlns:p14="http://schemas.microsoft.com/office/powerpoint/2010/main" val="2097054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any medical conditions, specialised assistance such as from your GP, a podiatrist or geriatrician are listed on this slide. </a:t>
            </a:r>
          </a:p>
          <a:p>
            <a:endParaRPr lang="en-AU" dirty="0"/>
          </a:p>
          <a:p>
            <a:r>
              <a:rPr lang="en-AU" dirty="0"/>
              <a:t>For those with foot pain, it may be worthwhile to visit a podiatrist to look at your feet, for example, if you have issues such as bunions. Footwear can also be modified and exercises performed to strengthen the foot muscles and manage or correct the causes of pain</a:t>
            </a:r>
          </a:p>
          <a:p>
            <a:endParaRPr lang="en-AU" dirty="0"/>
          </a:p>
          <a:p>
            <a:r>
              <a:rPr lang="en-AU" dirty="0"/>
              <a:t>Vision – it is important that those with problems with their eyesight see the appropriate specialist to have them corrected. Cataract removal has been shown to reduce fall risk, as has the removal of bi or multifocal glasses as the lens can make it harder and confusing when you see the edges of steps or the footpath</a:t>
            </a:r>
          </a:p>
          <a:p>
            <a:endParaRPr lang="en-AU" dirty="0"/>
          </a:p>
          <a:p>
            <a:r>
              <a:rPr lang="en-AU" dirty="0"/>
              <a:t>Medication – Having enough vitamin D is important to maintain bone and muscle health. Having strong bones with nutrition and exercise can help prevent fractures. There are supplements for vitamin D but they can also be taken with dairy foods, oily fish such as salmon, eggs and sunlight. Some medications, such as those for anxiety, depression or sleep issues can increase the chance of having a fall. In addition, people with a lot of chronic conditions may be taking many medications which can interact with each other to increase the risk for a fall. Therefore, it is worthwhile to have your GP or a geriatrician to review the medications you are taking and decide if they are required or can be improved</a:t>
            </a:r>
          </a:p>
        </p:txBody>
      </p:sp>
      <p:sp>
        <p:nvSpPr>
          <p:cNvPr id="4" name="Slide Number Placeholder 3"/>
          <p:cNvSpPr>
            <a:spLocks noGrp="1"/>
          </p:cNvSpPr>
          <p:nvPr>
            <p:ph type="sldNum" sz="quarter" idx="5"/>
          </p:nvPr>
        </p:nvSpPr>
        <p:spPr/>
        <p:txBody>
          <a:bodyPr/>
          <a:lstStyle/>
          <a:p>
            <a:fld id="{97863621-2E60-B848-8968-B0341E26A312}" type="slidenum">
              <a:rPr lang="en-US" smtClean="0"/>
              <a:t>19</a:t>
            </a:fld>
            <a:endParaRPr lang="en-US"/>
          </a:p>
        </p:txBody>
      </p:sp>
    </p:spTree>
    <p:extLst>
      <p:ext uri="{BB962C8B-B14F-4D97-AF65-F5344CB8AC3E}">
        <p14:creationId xmlns:p14="http://schemas.microsoft.com/office/powerpoint/2010/main" val="139853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nutrition</a:t>
            </a:r>
            <a:r>
              <a:rPr lang="en-AU" baseline="0" dirty="0"/>
              <a:t> and hydration – eating well to prevent falls CEC </a:t>
            </a:r>
            <a:r>
              <a:rPr lang="en-AU" baseline="0" dirty="0" err="1"/>
              <a:t>april</a:t>
            </a:r>
            <a:r>
              <a:rPr lang="en-AU" baseline="0" dirty="0"/>
              <a:t> falls </a:t>
            </a:r>
            <a:r>
              <a:rPr lang="en-AU" baseline="0" dirty="0" err="1"/>
              <a:t>preso</a:t>
            </a: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21</a:t>
            </a:fld>
            <a:endParaRPr lang="en-US"/>
          </a:p>
        </p:txBody>
      </p:sp>
    </p:spTree>
    <p:extLst>
      <p:ext uri="{BB962C8B-B14F-4D97-AF65-F5344CB8AC3E}">
        <p14:creationId xmlns:p14="http://schemas.microsoft.com/office/powerpoint/2010/main" val="401011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FE7E-504A-E230-BF07-B7E6C412D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3AC635-2805-2D77-7CBE-36CC5F8D4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40A59-8241-8E90-086D-BE29759B90C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EE8FFF4-81E3-60C7-F596-604458496700}"/>
              </a:ext>
            </a:extLst>
          </p:cNvPr>
          <p:cNvSpPr>
            <a:spLocks noGrp="1"/>
          </p:cNvSpPr>
          <p:nvPr>
            <p:ph type="sldNum" sz="quarter" idx="10"/>
          </p:nvPr>
        </p:nvSpPr>
        <p:spPr/>
        <p:txBody>
          <a:bodyPr/>
          <a:lstStyle/>
          <a:p>
            <a:fld id="{97863621-2E60-B848-8968-B0341E26A312}" type="slidenum">
              <a:rPr lang="en-US" smtClean="0"/>
              <a:t>22</a:t>
            </a:fld>
            <a:endParaRPr lang="en-US"/>
          </a:p>
        </p:txBody>
      </p:sp>
    </p:spTree>
    <p:extLst>
      <p:ext uri="{BB962C8B-B14F-4D97-AF65-F5344CB8AC3E}">
        <p14:creationId xmlns:p14="http://schemas.microsoft.com/office/powerpoint/2010/main" val="151182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Tips on how to keep active</a:t>
            </a:r>
          </a:p>
        </p:txBody>
      </p:sp>
      <p:sp>
        <p:nvSpPr>
          <p:cNvPr id="4" name="Slide Number Placeholder 3"/>
          <p:cNvSpPr>
            <a:spLocks noGrp="1"/>
          </p:cNvSpPr>
          <p:nvPr>
            <p:ph type="sldNum" sz="quarter" idx="10"/>
          </p:nvPr>
        </p:nvSpPr>
        <p:spPr/>
        <p:txBody>
          <a:bodyPr/>
          <a:lstStyle/>
          <a:p>
            <a:fld id="{97863621-2E60-B848-8968-B0341E26A312}" type="slidenum">
              <a:rPr lang="en-US" smtClean="0"/>
              <a:t>23</a:t>
            </a:fld>
            <a:endParaRPr lang="en-US"/>
          </a:p>
        </p:txBody>
      </p:sp>
    </p:spTree>
    <p:extLst>
      <p:ext uri="{BB962C8B-B14F-4D97-AF65-F5344CB8AC3E}">
        <p14:creationId xmlns:p14="http://schemas.microsoft.com/office/powerpoint/2010/main" val="186303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7863621-2E60-B848-8968-B0341E26A312}" type="slidenum">
              <a:rPr lang="en-US" smtClean="0"/>
              <a:t>28</a:t>
            </a:fld>
            <a:endParaRPr lang="en-US"/>
          </a:p>
        </p:txBody>
      </p:sp>
    </p:spTree>
    <p:extLst>
      <p:ext uri="{BB962C8B-B14F-4D97-AF65-F5344CB8AC3E}">
        <p14:creationId xmlns:p14="http://schemas.microsoft.com/office/powerpoint/2010/main" val="335295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AU" dirty="0"/>
              <a:t>A fall is defined as </a:t>
            </a:r>
            <a:r>
              <a:rPr lang="en-US" dirty="0"/>
              <a:t>an unexpected event which results in a person coming to rest inadvertently on the ground or floor or other lower level</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Falls can therefore happen at anytime and any location</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Examples: </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Tripping on a tree root and landing on the ground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Slipping in the bathroom and landing on the tiles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Losing your balance when reaching down to pick something up from the floor or reaching up to get something from the cupboard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 in the kitchen when bending down to pick something up off the floor</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Falling from a height such as a ladder when cleaning gutters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Falling when getting out of bed</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Losing your balance when getting up from the chair</a:t>
            </a:r>
          </a:p>
          <a:p>
            <a:pPr marL="0" marR="0" lvl="0" indent="0" algn="l" defTabSz="609585" rtl="0" eaLnBrk="1" fontAlgn="auto" latinLnBrk="0" hangingPunct="1">
              <a:lnSpc>
                <a:spcPct val="100000"/>
              </a:lnSpc>
              <a:spcBef>
                <a:spcPts val="0"/>
              </a:spcBef>
              <a:spcAft>
                <a:spcPts val="0"/>
              </a:spcAft>
              <a:buClrTx/>
              <a:buSzTx/>
              <a:buFontTx/>
              <a:buNone/>
              <a:tabLst/>
              <a:defRPr/>
            </a:pPr>
            <a:endParaRPr lang="en-US" dirty="0"/>
          </a:p>
          <a:p>
            <a:pPr marL="0" marR="0" lvl="0" indent="0" algn="l" defTabSz="609585" rtl="0" eaLnBrk="1" fontAlgn="auto" latinLnBrk="0" hangingPunct="1">
              <a:lnSpc>
                <a:spcPct val="100000"/>
              </a:lnSpc>
              <a:spcBef>
                <a:spcPts val="0"/>
              </a:spcBef>
              <a:spcAft>
                <a:spcPts val="0"/>
              </a:spcAft>
              <a:buClrTx/>
              <a:buSzTx/>
              <a:buFontTx/>
              <a:buNone/>
              <a:tabLst/>
              <a:defRPr/>
            </a:pPr>
            <a:r>
              <a:rPr lang="en-US" dirty="0"/>
              <a:t>Who can give me some other examples of a fall? Or has anyone fallen recently and would like to share their experience?</a:t>
            </a:r>
          </a:p>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281984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doesn’t matter what your age is, anyone can have a fall, you may have already experienced a fall or know of others who have fallen. Falls do not discriminate. While you may not think you are at risk of falls now, it is important to be aware that anyone over the age of 65 especially is at risk of a fall and can do things to reduce their risk of falling.</a:t>
            </a:r>
          </a:p>
          <a:p>
            <a:endParaRPr lang="en-AU" dirty="0"/>
          </a:p>
          <a:p>
            <a:r>
              <a:rPr lang="en-AU" dirty="0"/>
              <a:t>In older people, falls occur frequently and the risk for a fall increases as you age.</a:t>
            </a:r>
          </a:p>
          <a:p>
            <a:endParaRPr lang="en-AU" dirty="0"/>
          </a:p>
          <a:p>
            <a:r>
              <a:rPr lang="en-AU" dirty="0"/>
              <a:t>One in three people over the age of 65 years fall each year. This rises to half of those aged over 85 years fall each year</a:t>
            </a:r>
          </a:p>
          <a:p>
            <a:endParaRPr lang="en-AU" dirty="0"/>
          </a:p>
          <a:p>
            <a:r>
              <a:rPr lang="en-AU" dirty="0"/>
              <a:t>On the right, you can see some examples of some famous people who have had a fall, and these falls often result in serious consequences such as a fracture or even death. As you can see, falls do not discriminate and can happen to anyone at any time  </a:t>
            </a:r>
          </a:p>
          <a:p>
            <a:endParaRPr lang="en-AU" dirty="0"/>
          </a:p>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2144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Falls and fall-related injuries don’t just only happen in older adults…</a:t>
            </a:r>
          </a:p>
          <a:p>
            <a:r>
              <a:rPr lang="en-AU" dirty="0"/>
              <a:t>Falls are:</a:t>
            </a:r>
          </a:p>
          <a:p>
            <a:pPr marL="285750" indent="-285750">
              <a:buFontTx/>
              <a:buChar char="-"/>
            </a:pPr>
            <a:r>
              <a:rPr lang="en-AU" dirty="0"/>
              <a:t>The leading cause of hospitalisations when compared to other causes such as transport accidents, assault, poisoning and overexertion</a:t>
            </a:r>
          </a:p>
          <a:p>
            <a:pPr marL="285750" indent="-285750">
              <a:buFontTx/>
              <a:buChar char="-"/>
            </a:pPr>
            <a:r>
              <a:rPr lang="en-AU" dirty="0"/>
              <a:t>The leading cause of hospitalisations across age groups – (0-4, 5-14, 45-64 and 65+)</a:t>
            </a:r>
          </a:p>
          <a:p>
            <a:pPr marL="285750" indent="-285750">
              <a:buFontTx/>
              <a:buChar char="-"/>
            </a:pP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7</a:t>
            </a:fld>
            <a:endParaRPr lang="en-US"/>
          </a:p>
        </p:txBody>
      </p:sp>
    </p:spTree>
    <p:extLst>
      <p:ext uri="{BB962C8B-B14F-4D97-AF65-F5344CB8AC3E}">
        <p14:creationId xmlns:p14="http://schemas.microsoft.com/office/powerpoint/2010/main" val="30647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Trips, slips and loss of balance are the most common fall circumstances – many are avoidable through simple actions</a:t>
            </a:r>
          </a:p>
        </p:txBody>
      </p:sp>
      <p:sp>
        <p:nvSpPr>
          <p:cNvPr id="4" name="Slide Number Placeholder 3"/>
          <p:cNvSpPr>
            <a:spLocks noGrp="1"/>
          </p:cNvSpPr>
          <p:nvPr>
            <p:ph type="sldNum" sz="quarter" idx="10"/>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380551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Areas to look out for to talk about falls</a:t>
            </a:r>
          </a:p>
          <a:p>
            <a:endParaRPr lang="en-AU" dirty="0"/>
          </a:p>
          <a:p>
            <a:r>
              <a:rPr lang="en-AU" dirty="0"/>
              <a:t>Risk</a:t>
            </a:r>
            <a:r>
              <a:rPr lang="en-AU" baseline="0" dirty="0"/>
              <a:t> factors can be screened and strategies can be put in place to mitigate risk. EG. Medications review or decluttering of home and living spaces</a:t>
            </a:r>
          </a:p>
          <a:p>
            <a:endParaRPr lang="en-AU" baseline="0" dirty="0"/>
          </a:p>
          <a:p>
            <a:r>
              <a:rPr lang="en-AU" baseline="0" dirty="0"/>
              <a:t>…but the gold standard for preventing falls is: Physical Activity</a:t>
            </a:r>
            <a:endParaRPr lang="en-AU" dirty="0"/>
          </a:p>
        </p:txBody>
      </p:sp>
      <p:sp>
        <p:nvSpPr>
          <p:cNvPr id="4" name="Slide Number Placeholder 3"/>
          <p:cNvSpPr>
            <a:spLocks noGrp="1"/>
          </p:cNvSpPr>
          <p:nvPr>
            <p:ph type="sldNum" sz="quarter" idx="10"/>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62796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106C-380E-51DF-2843-74F2F1118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AA9AE-CFEC-7F34-C946-20310171E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B7C78-09B2-3C1A-8422-8417EA541FAB}"/>
              </a:ext>
            </a:extLst>
          </p:cNvPr>
          <p:cNvSpPr>
            <a:spLocks noGrp="1"/>
          </p:cNvSpPr>
          <p:nvPr>
            <p:ph type="body" idx="1"/>
          </p:nvPr>
        </p:nvSpPr>
        <p:spPr/>
        <p:txBody>
          <a:bodyPr/>
          <a:lstStyle/>
          <a:p>
            <a:r>
              <a:rPr lang="en-AU" dirty="0"/>
              <a:t>Changes to watch out for that should trigger a conversation about falls</a:t>
            </a:r>
          </a:p>
        </p:txBody>
      </p:sp>
      <p:sp>
        <p:nvSpPr>
          <p:cNvPr id="4" name="Slide Number Placeholder 3">
            <a:extLst>
              <a:ext uri="{FF2B5EF4-FFF2-40B4-BE49-F238E27FC236}">
                <a16:creationId xmlns:a16="http://schemas.microsoft.com/office/drawing/2014/main" id="{24FDCE1E-117C-B9C5-DE3B-0F3D4D129B0E}"/>
              </a:ext>
            </a:extLst>
          </p:cNvPr>
          <p:cNvSpPr>
            <a:spLocks noGrp="1"/>
          </p:cNvSpPr>
          <p:nvPr>
            <p:ph type="sldNum" sz="quarter" idx="10"/>
          </p:nvPr>
        </p:nvSpPr>
        <p:spPr/>
        <p:txBody>
          <a:bodyPr/>
          <a:lstStyle/>
          <a:p>
            <a:fld id="{97863621-2E60-B848-8968-B0341E26A312}" type="slidenum">
              <a:rPr lang="en-US" smtClean="0"/>
              <a:t>10</a:t>
            </a:fld>
            <a:endParaRPr lang="en-US"/>
          </a:p>
        </p:txBody>
      </p:sp>
    </p:spTree>
    <p:extLst>
      <p:ext uri="{BB962C8B-B14F-4D97-AF65-F5344CB8AC3E}">
        <p14:creationId xmlns:p14="http://schemas.microsoft.com/office/powerpoint/2010/main" val="369541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863621-2E60-B848-8968-B0341E26A312}" type="slidenum">
              <a:rPr lang="en-US" smtClean="0"/>
              <a:t>11</a:t>
            </a:fld>
            <a:endParaRPr lang="en-US"/>
          </a:p>
        </p:txBody>
      </p:sp>
    </p:spTree>
    <p:extLst>
      <p:ext uri="{BB962C8B-B14F-4D97-AF65-F5344CB8AC3E}">
        <p14:creationId xmlns:p14="http://schemas.microsoft.com/office/powerpoint/2010/main" val="272197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Exercise is a simple and highly effective intervention to reduce the rate of falls. When looking at the studies which have been performed that looked and exercise and falls, it has been found that exercise can reduce the rate of falls by over 20% </a:t>
            </a:r>
          </a:p>
          <a:p>
            <a:endParaRPr lang="en-AU" dirty="0"/>
          </a:p>
          <a:p>
            <a:r>
              <a:rPr lang="en-AU" dirty="0"/>
              <a:t>Research has shown that there are some key components of an effective exercise program to reduce falls</a:t>
            </a:r>
          </a:p>
          <a:p>
            <a:pPr marL="285750" indent="-285750">
              <a:buFontTx/>
              <a:buChar char="-"/>
            </a:pPr>
            <a:r>
              <a:rPr lang="en-AU" dirty="0"/>
              <a:t>Exercise programs should aim to be performed regularly and for a long period of time. It is important to make exercise a lifelong habit as we know that the body, no matter what age can change and respond to the lifestyle. With exercise programs, the body can improve by getting stronger and more balanced but if we stop exercising, the opposite can occur. To prevent falls, research has shown that exercise should be performed 2 to 3 hours per week</a:t>
            </a:r>
          </a:p>
          <a:p>
            <a:pPr marL="285750" indent="-285750">
              <a:buFontTx/>
              <a:buChar char="-"/>
            </a:pPr>
            <a:r>
              <a:rPr lang="en-AU" dirty="0"/>
              <a:t>Exercises need to challenge the persons balance. If you are able to perform an exercise easily, it is important to progress the exercise and make it more challenging. This constant improvement can work to further protect you from falling. </a:t>
            </a:r>
          </a:p>
          <a:p>
            <a:pPr marL="285750" indent="-285750">
              <a:buFontTx/>
              <a:buChar char="-"/>
            </a:pPr>
            <a:r>
              <a:rPr lang="en-AU" dirty="0"/>
              <a:t>Finally, research has shown that programs can include some variety to achieve the benefits for fall prevention. Instead of thinking of performing the same exercises like those at the gym you could add exercises to the activities you already do. For example you may do some sit and stand exercises while watching tv or some balance exercises while making a tea. The important thing is to challenge the body and your balance. </a:t>
            </a:r>
          </a:p>
        </p:txBody>
      </p:sp>
      <p:sp>
        <p:nvSpPr>
          <p:cNvPr id="4" name="Slide Number Placeholder 3"/>
          <p:cNvSpPr>
            <a:spLocks noGrp="1"/>
          </p:cNvSpPr>
          <p:nvPr>
            <p:ph type="sldNum" sz="quarter" idx="5"/>
          </p:nvPr>
        </p:nvSpPr>
        <p:spPr/>
        <p:txBody>
          <a:bodyPr/>
          <a:lstStyle/>
          <a:p>
            <a:fld id="{97863621-2E60-B848-8968-B0341E26A312}" type="slidenum">
              <a:rPr lang="en-US" smtClean="0"/>
              <a:t>13</a:t>
            </a:fld>
            <a:endParaRPr lang="en-US"/>
          </a:p>
        </p:txBody>
      </p:sp>
    </p:spTree>
    <p:extLst>
      <p:ext uri="{BB962C8B-B14F-4D97-AF65-F5344CB8AC3E}">
        <p14:creationId xmlns:p14="http://schemas.microsoft.com/office/powerpoint/2010/main" val="310870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45958245-1D64-0140-89C3-C7BA6DB1A858}"/>
              </a:ext>
            </a:extLst>
          </p:cNvPr>
          <p:cNvPicPr>
            <a:picLocks noChangeAspect="1"/>
          </p:cNvPicPr>
          <p:nvPr userDrawn="1"/>
        </p:nvPicPr>
        <p:blipFill>
          <a:blip r:embed="rId59"/>
          <a:stretch>
            <a:fillRect/>
          </a:stretch>
        </p:blipFill>
        <p:spPr>
          <a:xfrm>
            <a:off x="10236460" y="6044781"/>
            <a:ext cx="1764196" cy="613058"/>
          </a:xfrm>
          <a:prstGeom prst="rect">
            <a:avLst/>
          </a:prstGeom>
        </p:spPr>
      </p:pic>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6012932" y="6211814"/>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a:t>
            </a:fld>
            <a:endParaRPr lang="en-US" sz="1200" dirty="0"/>
          </a:p>
        </p:txBody>
      </p:sp>
      <p:sp>
        <p:nvSpPr>
          <p:cNvPr id="10" name="Oval 9"/>
          <p:cNvSpPr/>
          <p:nvPr/>
        </p:nvSpPr>
        <p:spPr>
          <a:xfrm>
            <a:off x="5916044"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5479830"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5624689"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6352257" y="6209371"/>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6450481" y="6330913"/>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7" name="Action Button: Forward or Next 26">
            <a:hlinkClick r:id="" action="ppaction://hlinkshowjump?jump=nextslide" highlightClick="1"/>
          </p:cNvPr>
          <p:cNvSpPr/>
          <p:nvPr userDrawn="1"/>
        </p:nvSpPr>
        <p:spPr>
          <a:xfrm>
            <a:off x="6325047" y="6177823"/>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5447928" y="6170049"/>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31" name="Picture 30" descr="A close up of a logo&#10;&#10;Description automatically generated">
            <a:extLst>
              <a:ext uri="{FF2B5EF4-FFF2-40B4-BE49-F238E27FC236}">
                <a16:creationId xmlns:a16="http://schemas.microsoft.com/office/drawing/2014/main" id="{747218FC-E433-C343-AEA7-B3CA9B22B31E}"/>
              </a:ext>
            </a:extLst>
          </p:cNvPr>
          <p:cNvPicPr>
            <a:picLocks noChangeAspect="1"/>
          </p:cNvPicPr>
          <p:nvPr userDrawn="1"/>
        </p:nvPicPr>
        <p:blipFill>
          <a:blip r:embed="rId60"/>
          <a:stretch>
            <a:fillRect/>
          </a:stretch>
        </p:blipFill>
        <p:spPr>
          <a:xfrm>
            <a:off x="254359" y="6045178"/>
            <a:ext cx="1869233" cy="607501"/>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1219170" rtl="0" eaLnBrk="1" latinLnBrk="0" hangingPunct="1">
        <a:lnSpc>
          <a:spcPct val="86000"/>
        </a:lnSpc>
        <a:spcBef>
          <a:spcPct val="0"/>
        </a:spcBef>
        <a:buNone/>
        <a:defRPr sz="2800" kern="800" spc="-53" baseline="0">
          <a:solidFill>
            <a:schemeClr val="tx1"/>
          </a:solidFill>
          <a:latin typeface="Quicksand" pitchFamily="2" charset="77"/>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activeandhealthy.nsw.gov.au/" TargetMode="External"/><Relationship Id="rId7" Type="http://schemas.openxmlformats.org/officeDocument/2006/relationships/hyperlink" Target="https://www.steppingon.com/" TargetMode="External"/><Relationship Id="rId2" Type="http://schemas.openxmlformats.org/officeDocument/2006/relationships/hyperlink" Target="https://fallsnetwork.neura.edu.au/" TargetMode="External"/><Relationship Id="rId1" Type="http://schemas.openxmlformats.org/officeDocument/2006/relationships/slideLayout" Target="../slideLayouts/slideLayout5.xml"/><Relationship Id="rId6" Type="http://schemas.openxmlformats.org/officeDocument/2006/relationships/hyperlink" Target="https://www.gethealthynsw.com.au/" TargetMode="External"/><Relationship Id="rId5" Type="http://schemas.openxmlformats.org/officeDocument/2006/relationships/hyperlink" Target="https://www.activeandhealthy.nsw.gov.au/active-living/fact-sheets-and-physical-activity-manual/healthy-ageing-resources" TargetMode="External"/><Relationship Id="rId4" Type="http://schemas.openxmlformats.org/officeDocument/2006/relationships/hyperlink" Target="https://www.health.gov.au/sites/default/files/documents/2021/03/choose-health-be-active-a-physical-guide-for-older-australians.pdf" TargetMode="Externa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otaus.com.au/find-an-ot" TargetMode="External"/><Relationship Id="rId7" Type="http://schemas.openxmlformats.org/officeDocument/2006/relationships/image" Target="../media/image40.png"/><Relationship Id="rId2" Type="http://schemas.openxmlformats.org/officeDocument/2006/relationships/hyperlink" Target="https://www.health.gov.au/sites/default/files/documents/2021/03/choose-health-be-active-a-physical-guide-for-older-australians.pdf" TargetMode="Externa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podiatry.org.au/find-a-podiatris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fallsnetwork.neura.edu.au/the-network" TargetMode="External"/><Relationship Id="rId4" Type="http://schemas.openxmlformats.org/officeDocument/2006/relationships/hyperlink" Target="https://www.who.int/ageing/decade-of-healthy-age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08007-16DA-13D3-7169-9412850A3AAB}"/>
              </a:ext>
            </a:extLst>
          </p:cNvPr>
          <p:cNvSpPr>
            <a:spLocks noGrp="1"/>
          </p:cNvSpPr>
          <p:nvPr>
            <p:ph type="ctrTitle"/>
          </p:nvPr>
        </p:nvSpPr>
        <p:spPr/>
        <p:txBody>
          <a:bodyPr/>
          <a:lstStyle/>
          <a:p>
            <a:endParaRPr lang="en-AU"/>
          </a:p>
        </p:txBody>
      </p:sp>
      <p:pic>
        <p:nvPicPr>
          <p:cNvPr id="3" name="Picture 2">
            <a:extLst>
              <a:ext uri="{FF2B5EF4-FFF2-40B4-BE49-F238E27FC236}">
                <a16:creationId xmlns:a16="http://schemas.microsoft.com/office/drawing/2014/main" id="{B188A220-E057-CCE7-4392-A80AE9016EC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D33CF65-1E4C-8F2C-2E03-43F17F98C2A1}"/>
              </a:ext>
            </a:extLst>
          </p:cNvPr>
          <p:cNvPicPr>
            <a:picLocks noChangeAspect="1"/>
          </p:cNvPicPr>
          <p:nvPr/>
        </p:nvPicPr>
        <p:blipFill>
          <a:blip r:embed="rId3"/>
          <a:stretch>
            <a:fillRect/>
          </a:stretch>
        </p:blipFill>
        <p:spPr>
          <a:xfrm>
            <a:off x="9248648" y="5743377"/>
            <a:ext cx="2932226" cy="1101176"/>
          </a:xfrm>
          <a:prstGeom prst="rect">
            <a:avLst/>
          </a:prstGeom>
        </p:spPr>
      </p:pic>
    </p:spTree>
    <p:extLst>
      <p:ext uri="{BB962C8B-B14F-4D97-AF65-F5344CB8AC3E}">
        <p14:creationId xmlns:p14="http://schemas.microsoft.com/office/powerpoint/2010/main" val="10324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F223C-D003-B29C-66F3-8D967AB0C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D07E8-9A44-AF68-8BFC-CEBAE4EAAE5B}"/>
              </a:ext>
            </a:extLst>
          </p:cNvPr>
          <p:cNvSpPr>
            <a:spLocks noGrp="1"/>
          </p:cNvSpPr>
          <p:nvPr>
            <p:ph type="title"/>
          </p:nvPr>
        </p:nvSpPr>
        <p:spPr/>
        <p:txBody>
          <a:bodyPr>
            <a:normAutofit/>
          </a:bodyPr>
          <a:lstStyle/>
          <a:p>
            <a:pPr>
              <a:defRPr/>
            </a:pPr>
            <a:r>
              <a:rPr lang="en-US" sz="3600" b="1" dirty="0">
                <a:solidFill>
                  <a:schemeClr val="tx2"/>
                </a:solidFill>
                <a:latin typeface="Calibri" panose="020F0502020204030204" pitchFamily="34" charset="0"/>
                <a:cs typeface="Calibri" panose="020F0502020204030204" pitchFamily="34" charset="0"/>
              </a:rPr>
              <a:t>Falls don’t just happen – look for these changes</a:t>
            </a:r>
          </a:p>
        </p:txBody>
      </p:sp>
      <p:pic>
        <p:nvPicPr>
          <p:cNvPr id="4" name="Picture 3">
            <a:extLst>
              <a:ext uri="{FF2B5EF4-FFF2-40B4-BE49-F238E27FC236}">
                <a16:creationId xmlns:a16="http://schemas.microsoft.com/office/drawing/2014/main" id="{21B4AB69-9E58-3E0E-B26A-ABF047B3EB88}"/>
              </a:ext>
            </a:extLst>
          </p:cNvPr>
          <p:cNvPicPr>
            <a:picLocks noChangeAspect="1"/>
          </p:cNvPicPr>
          <p:nvPr/>
        </p:nvPicPr>
        <p:blipFill>
          <a:blip r:embed="rId3"/>
          <a:stretch>
            <a:fillRect/>
          </a:stretch>
        </p:blipFill>
        <p:spPr>
          <a:xfrm>
            <a:off x="3256229" y="1097522"/>
            <a:ext cx="5679542" cy="4761148"/>
          </a:xfrm>
          <a:prstGeom prst="rect">
            <a:avLst/>
          </a:prstGeom>
        </p:spPr>
      </p:pic>
    </p:spTree>
    <p:extLst>
      <p:ext uri="{BB962C8B-B14F-4D97-AF65-F5344CB8AC3E}">
        <p14:creationId xmlns:p14="http://schemas.microsoft.com/office/powerpoint/2010/main" val="420244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9961"/>
            <a:ext cx="10363200" cy="817561"/>
          </a:xfrm>
        </p:spPr>
        <p:txBody>
          <a:bodyPr>
            <a:normAutofit/>
          </a:bodyPr>
          <a:lstStyle/>
          <a:p>
            <a:r>
              <a:rPr lang="en-AU" sz="3200" b="1" dirty="0">
                <a:solidFill>
                  <a:schemeClr val="tx2"/>
                </a:solidFill>
              </a:rPr>
              <a:t>What can be done? Physical Activity</a:t>
            </a:r>
          </a:p>
        </p:txBody>
      </p:sp>
      <p:sp>
        <p:nvSpPr>
          <p:cNvPr id="6" name="Content Placeholder 2"/>
          <p:cNvSpPr>
            <a:spLocks noGrp="1"/>
          </p:cNvSpPr>
          <p:nvPr>
            <p:ph idx="1"/>
          </p:nvPr>
        </p:nvSpPr>
        <p:spPr>
          <a:xfrm>
            <a:off x="335360" y="1340769"/>
            <a:ext cx="5364595" cy="3780420"/>
          </a:xfrm>
        </p:spPr>
        <p:txBody>
          <a:bodyPr>
            <a:normAutofit/>
          </a:bodyPr>
          <a:lstStyle/>
          <a:p>
            <a:pPr>
              <a:buFont typeface="Wingdings" panose="05000000000000000000" pitchFamily="2" charset="2"/>
              <a:buChar char="§"/>
            </a:pPr>
            <a:r>
              <a:rPr lang="en-AU" dirty="0"/>
              <a:t>Staying </a:t>
            </a:r>
            <a:r>
              <a:rPr lang="en-AU" b="1" dirty="0">
                <a:solidFill>
                  <a:schemeClr val="accent5"/>
                </a:solidFill>
              </a:rPr>
              <a:t>physically active </a:t>
            </a:r>
            <a:r>
              <a:rPr lang="en-AU" dirty="0"/>
              <a:t>is the single most important thing we can do to stay independent as we age</a:t>
            </a:r>
            <a:br>
              <a:rPr lang="en-AU" dirty="0"/>
            </a:br>
            <a:endParaRPr lang="en-AU" sz="1000" dirty="0"/>
          </a:p>
          <a:p>
            <a:pPr>
              <a:buFont typeface="Wingdings" panose="05000000000000000000" pitchFamily="2" charset="2"/>
              <a:buChar char="§"/>
            </a:pPr>
            <a:r>
              <a:rPr lang="en-AU" dirty="0"/>
              <a:t>As people grow older, they lose muscle strength and balance – this can lead to a fall</a:t>
            </a:r>
          </a:p>
          <a:p>
            <a:pPr lvl="1">
              <a:buFont typeface="Wingdings" panose="05000000000000000000" pitchFamily="2" charset="2"/>
              <a:buChar char="§"/>
            </a:pPr>
            <a:endParaRPr lang="en-AU" sz="1000" dirty="0"/>
          </a:p>
          <a:p>
            <a:pPr>
              <a:buFont typeface="Wingdings" panose="05000000000000000000" pitchFamily="2" charset="2"/>
              <a:buChar char="§"/>
            </a:pPr>
            <a:r>
              <a:rPr lang="en-AU" dirty="0"/>
              <a:t>To </a:t>
            </a:r>
            <a:r>
              <a:rPr lang="en-AU" b="1" dirty="0"/>
              <a:t>reduce the risk </a:t>
            </a:r>
            <a:r>
              <a:rPr lang="en-AU" dirty="0"/>
              <a:t>of injury from a fall it is important to </a:t>
            </a:r>
            <a:r>
              <a:rPr lang="en-AU" b="1" dirty="0">
                <a:solidFill>
                  <a:schemeClr val="accent5"/>
                </a:solidFill>
              </a:rPr>
              <a:t>improve balance </a:t>
            </a:r>
            <a:r>
              <a:rPr lang="en-AU" dirty="0"/>
              <a:t>and </a:t>
            </a:r>
            <a:r>
              <a:rPr lang="en-AU" b="1" dirty="0">
                <a:solidFill>
                  <a:schemeClr val="tx2"/>
                </a:solidFill>
              </a:rPr>
              <a:t>increase strength</a:t>
            </a:r>
          </a:p>
          <a:p>
            <a:pPr marL="0" indent="0">
              <a:buNone/>
            </a:pPr>
            <a:endParaRPr lang="en-AU" sz="1400" dirty="0"/>
          </a:p>
        </p:txBody>
      </p:sp>
      <p:sp>
        <p:nvSpPr>
          <p:cNvPr id="7" name="Content Placeholder 2"/>
          <p:cNvSpPr txBox="1">
            <a:spLocks/>
          </p:cNvSpPr>
          <p:nvPr/>
        </p:nvSpPr>
        <p:spPr>
          <a:xfrm>
            <a:off x="5913004" y="1340768"/>
            <a:ext cx="5835624" cy="3780421"/>
          </a:xfrm>
          <a:prstGeom prst="rect">
            <a:avLst/>
          </a:prstGeom>
        </p:spPr>
        <p:txBody>
          <a:bodyPr vert="horz" lIns="0" tIns="0" rIns="0" bIns="0" rtlCol="0">
            <a:normAutofit/>
          </a:bodyPr>
          <a:lstStyle>
            <a:lvl1pPr marL="228594" indent="-228594" algn="l" defTabSz="1219170" rtl="0" eaLnBrk="1" latinLnBrk="0" hangingPunct="1">
              <a:spcBef>
                <a:spcPts val="12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Font typeface="Wingdings" panose="05000000000000000000" pitchFamily="2" charset="2"/>
              <a:buChar char="§"/>
            </a:pPr>
            <a:r>
              <a:rPr lang="en-AU" b="1" dirty="0">
                <a:solidFill>
                  <a:schemeClr val="tx2"/>
                </a:solidFill>
              </a:rPr>
              <a:t>High balance </a:t>
            </a:r>
            <a:r>
              <a:rPr lang="en-AU" dirty="0"/>
              <a:t>challenging exercises should be included in </a:t>
            </a:r>
            <a:r>
              <a:rPr lang="en-AU" b="1" dirty="0">
                <a:solidFill>
                  <a:srgbClr val="FF0000"/>
                </a:solidFill>
              </a:rPr>
              <a:t>ALL</a:t>
            </a:r>
            <a:r>
              <a:rPr lang="en-AU" dirty="0"/>
              <a:t> exercise programs. </a:t>
            </a:r>
          </a:p>
          <a:p>
            <a:pPr marL="0" indent="0">
              <a:buNone/>
            </a:pPr>
            <a:endParaRPr lang="en-AU" dirty="0"/>
          </a:p>
          <a:p>
            <a:pPr>
              <a:buFont typeface="Wingdings" panose="05000000000000000000" pitchFamily="2" charset="2"/>
              <a:buChar char="§"/>
            </a:pPr>
            <a:r>
              <a:rPr lang="en-AU" dirty="0"/>
              <a:t>At least </a:t>
            </a:r>
            <a:r>
              <a:rPr lang="en-AU" b="1" dirty="0">
                <a:solidFill>
                  <a:schemeClr val="tx2"/>
                </a:solidFill>
              </a:rPr>
              <a:t>30mins /day</a:t>
            </a:r>
            <a:r>
              <a:rPr lang="en-AU" dirty="0">
                <a:solidFill>
                  <a:schemeClr val="tx2"/>
                </a:solidFill>
              </a:rPr>
              <a:t> </a:t>
            </a:r>
            <a:r>
              <a:rPr lang="en-AU" dirty="0"/>
              <a:t>is recommended.</a:t>
            </a:r>
          </a:p>
          <a:p>
            <a:pPr marL="0" indent="0">
              <a:buNone/>
            </a:pPr>
            <a:endParaRPr lang="en-AU" dirty="0"/>
          </a:p>
          <a:p>
            <a:pPr>
              <a:buFont typeface="Wingdings" panose="05000000000000000000" pitchFamily="2" charset="2"/>
              <a:buChar char="§"/>
            </a:pPr>
            <a:r>
              <a:rPr lang="en-AU" dirty="0"/>
              <a:t>Initially make small changes, adding </a:t>
            </a:r>
            <a:r>
              <a:rPr lang="en-AU" b="1" dirty="0">
                <a:solidFill>
                  <a:schemeClr val="tx2"/>
                </a:solidFill>
              </a:rPr>
              <a:t>variety</a:t>
            </a:r>
            <a:r>
              <a:rPr lang="en-AU" b="1" dirty="0">
                <a:solidFill>
                  <a:schemeClr val="bg2"/>
                </a:solidFill>
              </a:rPr>
              <a:t> </a:t>
            </a:r>
            <a:r>
              <a:rPr lang="en-AU" dirty="0"/>
              <a:t>to maintain interest and gradually build up activities over time. </a:t>
            </a:r>
          </a:p>
          <a:p>
            <a:pPr>
              <a:buFont typeface="Wingdings" panose="05000000000000000000" pitchFamily="2" charset="2"/>
              <a:buChar char="§"/>
            </a:pPr>
            <a:endParaRPr lang="en-AU" dirty="0"/>
          </a:p>
        </p:txBody>
      </p:sp>
      <p:sp>
        <p:nvSpPr>
          <p:cNvPr id="8" name="TextBox 7"/>
          <p:cNvSpPr txBox="1"/>
          <p:nvPr/>
        </p:nvSpPr>
        <p:spPr>
          <a:xfrm>
            <a:off x="546009" y="4767535"/>
            <a:ext cx="11305256" cy="461665"/>
          </a:xfrm>
          <a:prstGeom prst="rect">
            <a:avLst/>
          </a:prstGeom>
          <a:noFill/>
        </p:spPr>
        <p:txBody>
          <a:bodyPr wrap="square" rtlCol="0">
            <a:spAutoFit/>
          </a:bodyPr>
          <a:lstStyle/>
          <a:p>
            <a:r>
              <a:rPr lang="en-AU" dirty="0"/>
              <a:t>Share your health and fitness goals with your family, friends and work colleagues</a:t>
            </a:r>
          </a:p>
        </p:txBody>
      </p:sp>
      <p:sp>
        <p:nvSpPr>
          <p:cNvPr id="9" name="TextBox 1">
            <a:extLst>
              <a:ext uri="{FF2B5EF4-FFF2-40B4-BE49-F238E27FC236}">
                <a16:creationId xmlns:a16="http://schemas.microsoft.com/office/drawing/2014/main" id="{57BA210D-DED9-4D2B-B5CB-25FCF58E7B77}"/>
              </a:ext>
            </a:extLst>
          </p:cNvPr>
          <p:cNvSpPr txBox="1">
            <a:spLocks noChangeArrowheads="1"/>
          </p:cNvSpPr>
          <p:nvPr/>
        </p:nvSpPr>
        <p:spPr bwMode="auto">
          <a:xfrm>
            <a:off x="826148" y="5541181"/>
            <a:ext cx="101737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r>
              <a:rPr lang="en-AU" altLang="en-US" sz="1000" dirty="0">
                <a:solidFill>
                  <a:schemeClr val="bg1">
                    <a:lumMod val="50000"/>
                  </a:schemeClr>
                </a:solidFill>
                <a:latin typeface="Quicksand" panose="00000500000000000000" pitchFamily="2" charset="0"/>
              </a:rPr>
              <a:t>Sherrington  C, </a:t>
            </a:r>
            <a:r>
              <a:rPr lang="en-AU" altLang="en-US" sz="1000" dirty="0" err="1">
                <a:solidFill>
                  <a:schemeClr val="bg1">
                    <a:lumMod val="50000"/>
                  </a:schemeClr>
                </a:solidFill>
                <a:latin typeface="Quicksand" panose="00000500000000000000" pitchFamily="2" charset="0"/>
              </a:rPr>
              <a:t>Fairhall</a:t>
            </a:r>
            <a:r>
              <a:rPr lang="en-AU" altLang="en-US" sz="1000" dirty="0">
                <a:solidFill>
                  <a:schemeClr val="bg1">
                    <a:lumMod val="50000"/>
                  </a:schemeClr>
                </a:solidFill>
                <a:latin typeface="Quicksand" panose="00000500000000000000" pitchFamily="2" charset="0"/>
              </a:rPr>
              <a:t>  NJ, </a:t>
            </a:r>
            <a:r>
              <a:rPr lang="en-AU" altLang="en-US" sz="1000" dirty="0" err="1">
                <a:solidFill>
                  <a:schemeClr val="bg1">
                    <a:lumMod val="50000"/>
                  </a:schemeClr>
                </a:solidFill>
                <a:latin typeface="Quicksand" panose="00000500000000000000" pitchFamily="2" charset="0"/>
              </a:rPr>
              <a:t>Wallbank</a:t>
            </a:r>
            <a:r>
              <a:rPr lang="en-AU" altLang="en-US" sz="1000" dirty="0">
                <a:solidFill>
                  <a:schemeClr val="bg1">
                    <a:lumMod val="50000"/>
                  </a:schemeClr>
                </a:solidFill>
                <a:latin typeface="Quicksand" panose="00000500000000000000" pitchFamily="2" charset="0"/>
              </a:rPr>
              <a:t>  GK, Tiedemann  A, </a:t>
            </a:r>
            <a:r>
              <a:rPr lang="en-AU" altLang="en-US" sz="1000" dirty="0" err="1">
                <a:solidFill>
                  <a:schemeClr val="bg1">
                    <a:lumMod val="50000"/>
                  </a:schemeClr>
                </a:solidFill>
                <a:latin typeface="Quicksand" panose="00000500000000000000" pitchFamily="2" charset="0"/>
              </a:rPr>
              <a:t>Michaleff</a:t>
            </a:r>
            <a:r>
              <a:rPr lang="en-AU" altLang="en-US" sz="1000" dirty="0">
                <a:solidFill>
                  <a:schemeClr val="bg1">
                    <a:lumMod val="50000"/>
                  </a:schemeClr>
                </a:solidFill>
                <a:latin typeface="Quicksand" panose="00000500000000000000" pitchFamily="2" charset="0"/>
              </a:rPr>
              <a:t>  ZA, Howard  K, Clemson  L, Hopewell  S, Lamb  SE. Exercise for preventing falls in older people living in the community. Cochrane Database of Systematic Reviews 2019, Issue 1. Art. No.: CD012424.</a:t>
            </a:r>
          </a:p>
          <a:p>
            <a:pPr>
              <a:defRPr/>
            </a:pPr>
            <a:r>
              <a:rPr lang="en-AU" altLang="en-US" sz="1000" dirty="0">
                <a:solidFill>
                  <a:schemeClr val="bg1">
                    <a:lumMod val="50000"/>
                  </a:schemeClr>
                </a:solidFill>
                <a:latin typeface="Quicksand" panose="00000500000000000000" pitchFamily="2" charset="0"/>
              </a:rPr>
              <a:t>WHO guidelines on physical activity and sedentary behaviour. Geneva: World Health Organization; 2020. Licence: CC BY-NC-SA 3.0 IGO</a:t>
            </a:r>
          </a:p>
        </p:txBody>
      </p:sp>
    </p:spTree>
    <p:extLst>
      <p:ext uri="{BB962C8B-B14F-4D97-AF65-F5344CB8AC3E}">
        <p14:creationId xmlns:p14="http://schemas.microsoft.com/office/powerpoint/2010/main" val="112454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tx2"/>
                </a:solidFill>
              </a:rPr>
              <a:t>Healthy Ageing and Preventing falls</a:t>
            </a:r>
            <a:endParaRPr lang="en-US" sz="3200" dirty="0">
              <a:solidFill>
                <a:schemeClr val="tx2"/>
              </a:solidFill>
            </a:endParaRPr>
          </a:p>
        </p:txBody>
      </p:sp>
      <p:sp>
        <p:nvSpPr>
          <p:cNvPr id="3" name="Rectangle 2"/>
          <p:cNvSpPr/>
          <p:nvPr/>
        </p:nvSpPr>
        <p:spPr>
          <a:xfrm>
            <a:off x="1173897" y="2177722"/>
            <a:ext cx="2929583" cy="2870192"/>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Reduces the rate of falls and number of people who fall</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May help prevent fall related fractures</a:t>
            </a:r>
          </a:p>
        </p:txBody>
      </p:sp>
      <p:sp>
        <p:nvSpPr>
          <p:cNvPr id="4" name="Rectangle 3"/>
          <p:cNvSpPr/>
          <p:nvPr/>
        </p:nvSpPr>
        <p:spPr>
          <a:xfrm>
            <a:off x="4326482" y="2159873"/>
            <a:ext cx="2930400" cy="2870193"/>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Done in conjunction with balance training for best effects.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Benefits on fall rates when done alone are uncertain</a:t>
            </a:r>
          </a:p>
        </p:txBody>
      </p:sp>
      <p:sp>
        <p:nvSpPr>
          <p:cNvPr id="5" name="Rectangle 4"/>
          <p:cNvSpPr/>
          <p:nvPr/>
        </p:nvSpPr>
        <p:spPr>
          <a:xfrm>
            <a:off x="7409682" y="2185861"/>
            <a:ext cx="2930400" cy="2870193"/>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243840" rIns="243840" bIns="243840" numCol="1" spcCol="1270" anchor="t" anchorCtr="0">
            <a:noAutofit/>
          </a:bodyPr>
          <a:lstStyle/>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Home based or group classes</a:t>
            </a:r>
          </a:p>
          <a:p>
            <a:pPr marL="285750" indent="-285750" defTabSz="888978">
              <a:lnSpc>
                <a:spcPct val="90000"/>
              </a:lnSpc>
              <a:spcBef>
                <a:spcPct val="0"/>
              </a:spcBef>
              <a:spcAft>
                <a:spcPts val="267"/>
              </a:spcAft>
              <a:buFont typeface="Arial" panose="020B0604020202020204" pitchFamily="34" charset="0"/>
              <a:buChar char="•"/>
            </a:pPr>
            <a:r>
              <a:rPr lang="en-US" sz="1800" dirty="0">
                <a:solidFill>
                  <a:schemeClr val="tx1"/>
                </a:solidFill>
                <a:latin typeface="Quicksand" panose="00000500000000000000" pitchFamily="2" charset="0"/>
              </a:rPr>
              <a:t>Reduces the number of people who experience a fall and may reduce the rate at which people fall</a:t>
            </a:r>
          </a:p>
          <a:p>
            <a:pPr marL="285750" indent="-285750" defTabSz="888978">
              <a:lnSpc>
                <a:spcPct val="90000"/>
              </a:lnSpc>
              <a:spcBef>
                <a:spcPct val="0"/>
              </a:spcBef>
              <a:spcAft>
                <a:spcPts val="267"/>
              </a:spcAft>
              <a:buFont typeface="Arial" panose="020B0604020202020204" pitchFamily="34" charset="0"/>
              <a:buChar char="•"/>
            </a:pPr>
            <a:endParaRPr lang="en-US" sz="1800" dirty="0">
              <a:solidFill>
                <a:schemeClr val="tx1"/>
              </a:solidFill>
              <a:latin typeface="Quicksand" panose="00000500000000000000" pitchFamily="2" charset="0"/>
            </a:endParaRPr>
          </a:p>
          <a:p>
            <a:pPr defTabSz="888978">
              <a:lnSpc>
                <a:spcPct val="90000"/>
              </a:lnSpc>
              <a:spcBef>
                <a:spcPct val="0"/>
              </a:spcBef>
              <a:spcAft>
                <a:spcPts val="267"/>
              </a:spcAft>
            </a:pPr>
            <a:endParaRPr lang="en-US" sz="1800" dirty="0">
              <a:solidFill>
                <a:schemeClr val="tx1"/>
              </a:solidFill>
              <a:latin typeface="Quicksand" panose="00000500000000000000" pitchFamily="2" charset="0"/>
            </a:endParaRPr>
          </a:p>
        </p:txBody>
      </p:sp>
      <p:sp>
        <p:nvSpPr>
          <p:cNvPr id="7" name="Rectangle 6"/>
          <p:cNvSpPr/>
          <p:nvPr/>
        </p:nvSpPr>
        <p:spPr>
          <a:xfrm>
            <a:off x="1163452" y="1131941"/>
            <a:ext cx="2929583" cy="1033560"/>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2400" tIns="122400" rIns="122400" bIns="122400" numCol="1" spcCol="1270" anchor="t" anchorCtr="0">
            <a:spAutoFit/>
          </a:bodyPr>
          <a:lstStyle/>
          <a:p>
            <a:pPr algn="ctr" defTabSz="888978">
              <a:lnSpc>
                <a:spcPct val="90000"/>
              </a:lnSpc>
              <a:spcBef>
                <a:spcPct val="0"/>
              </a:spcBef>
              <a:spcAft>
                <a:spcPts val="267"/>
              </a:spcAft>
            </a:pPr>
            <a:endParaRPr lang="en-US" sz="1800" b="1" dirty="0">
              <a:solidFill>
                <a:schemeClr val="bg1"/>
              </a:solidFill>
              <a:latin typeface="Quicksand" panose="00000500000000000000" pitchFamily="2" charset="0"/>
            </a:endParaRPr>
          </a:p>
          <a:p>
            <a:pPr algn="ctr" defTabSz="888978">
              <a:lnSpc>
                <a:spcPct val="90000"/>
              </a:lnSpc>
              <a:spcBef>
                <a:spcPct val="0"/>
              </a:spcBef>
              <a:spcAft>
                <a:spcPts val="267"/>
              </a:spcAft>
            </a:pPr>
            <a:r>
              <a:rPr lang="en-US" sz="1800" b="1" dirty="0">
                <a:solidFill>
                  <a:schemeClr val="bg1"/>
                </a:solidFill>
                <a:latin typeface="Quicksand" panose="00000500000000000000" pitchFamily="2" charset="0"/>
              </a:rPr>
              <a:t>Balance &amp; Functional Exercises</a:t>
            </a:r>
          </a:p>
        </p:txBody>
      </p:sp>
      <p:sp>
        <p:nvSpPr>
          <p:cNvPr id="8" name="Rectangle 7"/>
          <p:cNvSpPr/>
          <p:nvPr/>
        </p:nvSpPr>
        <p:spPr>
          <a:xfrm>
            <a:off x="4326482" y="1131941"/>
            <a:ext cx="2930400" cy="1033560"/>
          </a:xfrm>
          <a:prstGeom prst="rect">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2400" tIns="121920" rIns="122400" bIns="122400" numCol="1" spcCol="1270" anchor="t" anchorCtr="0">
            <a:spAutoFit/>
          </a:bodyPr>
          <a:lstStyle/>
          <a:p>
            <a:pPr algn="ctr" defTabSz="888978">
              <a:lnSpc>
                <a:spcPct val="90000"/>
              </a:lnSpc>
              <a:spcBef>
                <a:spcPct val="0"/>
              </a:spcBef>
              <a:spcAft>
                <a:spcPts val="267"/>
              </a:spcAft>
            </a:pPr>
            <a:endParaRPr lang="en-US" sz="1800" b="1" dirty="0">
              <a:solidFill>
                <a:schemeClr val="bg1"/>
              </a:solidFill>
              <a:latin typeface="Quicksand" panose="00000500000000000000" pitchFamily="2" charset="0"/>
            </a:endParaRPr>
          </a:p>
          <a:p>
            <a:pPr algn="ctr" defTabSz="888978">
              <a:lnSpc>
                <a:spcPct val="90000"/>
              </a:lnSpc>
              <a:spcBef>
                <a:spcPct val="0"/>
              </a:spcBef>
              <a:spcAft>
                <a:spcPts val="267"/>
              </a:spcAft>
            </a:pPr>
            <a:r>
              <a:rPr lang="en-US" sz="1800" b="1" dirty="0">
                <a:solidFill>
                  <a:schemeClr val="bg1"/>
                </a:solidFill>
                <a:latin typeface="Quicksand" panose="00000500000000000000" pitchFamily="2" charset="0"/>
              </a:rPr>
              <a:t>Resistance (strength) exercises</a:t>
            </a:r>
          </a:p>
        </p:txBody>
      </p:sp>
      <p:sp>
        <p:nvSpPr>
          <p:cNvPr id="9" name="Rectangle 8"/>
          <p:cNvSpPr/>
          <p:nvPr/>
        </p:nvSpPr>
        <p:spPr>
          <a:xfrm>
            <a:off x="7410499" y="1094723"/>
            <a:ext cx="2929583" cy="1097223"/>
          </a:xfrm>
          <a:prstGeom prst="rect">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t" anchorCtr="0">
            <a:spAutoFit/>
          </a:bodyPr>
          <a:lstStyle/>
          <a:p>
            <a:pPr algn="ctr" defTabSz="888978">
              <a:lnSpc>
                <a:spcPct val="90000"/>
              </a:lnSpc>
              <a:spcBef>
                <a:spcPct val="0"/>
              </a:spcBef>
              <a:spcAft>
                <a:spcPts val="267"/>
              </a:spcAft>
            </a:pPr>
            <a:endParaRPr lang="en-US" sz="1800" b="1" dirty="0">
              <a:solidFill>
                <a:srgbClr val="FFFFFF"/>
              </a:solidFill>
              <a:latin typeface="Quicksand" panose="00000500000000000000" pitchFamily="2" charset="0"/>
            </a:endParaRPr>
          </a:p>
          <a:p>
            <a:pPr algn="ctr" defTabSz="888978">
              <a:lnSpc>
                <a:spcPct val="90000"/>
              </a:lnSpc>
              <a:spcBef>
                <a:spcPct val="0"/>
              </a:spcBef>
              <a:spcAft>
                <a:spcPts val="267"/>
              </a:spcAft>
            </a:pPr>
            <a:r>
              <a:rPr lang="en-US" sz="1800" b="1" dirty="0">
                <a:solidFill>
                  <a:srgbClr val="FFFFFF"/>
                </a:solidFill>
                <a:latin typeface="Quicksand" panose="00000500000000000000" pitchFamily="2" charset="0"/>
              </a:rPr>
              <a:t>Tai Chi</a:t>
            </a:r>
          </a:p>
          <a:p>
            <a:pPr algn="ctr" defTabSz="888978">
              <a:lnSpc>
                <a:spcPct val="90000"/>
              </a:lnSpc>
              <a:spcBef>
                <a:spcPct val="0"/>
              </a:spcBef>
              <a:spcAft>
                <a:spcPts val="267"/>
              </a:spcAft>
            </a:pPr>
            <a:endParaRPr lang="en-US" sz="1100" b="1" dirty="0">
              <a:solidFill>
                <a:srgbClr val="FFFFFF"/>
              </a:solidFill>
              <a:latin typeface="Quicksand" panose="00000500000000000000" pitchFamily="2" charset="0"/>
            </a:endParaRPr>
          </a:p>
        </p:txBody>
      </p:sp>
      <p:sp>
        <p:nvSpPr>
          <p:cNvPr id="11" name="TextBox 10">
            <a:extLst>
              <a:ext uri="{FF2B5EF4-FFF2-40B4-BE49-F238E27FC236}">
                <a16:creationId xmlns:a16="http://schemas.microsoft.com/office/drawing/2014/main" id="{6194DCEE-1A31-46E0-B1B1-29AF1A31C105}"/>
              </a:ext>
            </a:extLst>
          </p:cNvPr>
          <p:cNvSpPr txBox="1"/>
          <p:nvPr/>
        </p:nvSpPr>
        <p:spPr>
          <a:xfrm>
            <a:off x="1159260" y="5056054"/>
            <a:ext cx="9264845" cy="1200329"/>
          </a:xfrm>
          <a:prstGeom prst="rect">
            <a:avLst/>
          </a:prstGeom>
          <a:noFill/>
        </p:spPr>
        <p:txBody>
          <a:bodyPr wrap="square" rtlCol="0">
            <a:spAutoFit/>
          </a:bodyPr>
          <a:lstStyle/>
          <a:p>
            <a:r>
              <a:rPr lang="en-AU" dirty="0">
                <a:latin typeface="Quicksand" panose="00000500000000000000" pitchFamily="2" charset="0"/>
              </a:rPr>
              <a:t>Exercises that include </a:t>
            </a:r>
            <a:r>
              <a:rPr lang="en-AU" b="1" dirty="0">
                <a:solidFill>
                  <a:srgbClr val="0070C0"/>
                </a:solidFill>
                <a:latin typeface="Quicksand" panose="00000500000000000000" pitchFamily="2" charset="0"/>
              </a:rPr>
              <a:t>balance and functional exercises </a:t>
            </a:r>
            <a:r>
              <a:rPr lang="en-AU" b="1" dirty="0">
                <a:solidFill>
                  <a:srgbClr val="5F5F5F"/>
                </a:solidFill>
                <a:latin typeface="Quicksand" panose="00000500000000000000" pitchFamily="2" charset="0"/>
              </a:rPr>
              <a:t>and are undertaken</a:t>
            </a:r>
            <a:r>
              <a:rPr lang="en-AU" b="1" dirty="0">
                <a:latin typeface="Quicksand" panose="00000500000000000000" pitchFamily="2" charset="0"/>
              </a:rPr>
              <a:t> </a:t>
            </a:r>
            <a:r>
              <a:rPr lang="en-AU" dirty="0">
                <a:latin typeface="Quicksand" panose="00000500000000000000" pitchFamily="2" charset="0"/>
              </a:rPr>
              <a:t>for more than </a:t>
            </a:r>
            <a:r>
              <a:rPr lang="en-AU" b="1" dirty="0">
                <a:solidFill>
                  <a:srgbClr val="00B050"/>
                </a:solidFill>
                <a:latin typeface="Quicksand" panose="00000500000000000000" pitchFamily="2" charset="0"/>
              </a:rPr>
              <a:t>3 hours per week</a:t>
            </a:r>
            <a:r>
              <a:rPr lang="en-AU" dirty="0">
                <a:solidFill>
                  <a:srgbClr val="00B050"/>
                </a:solidFill>
                <a:latin typeface="Quicksand" panose="00000500000000000000" pitchFamily="2" charset="0"/>
              </a:rPr>
              <a:t> </a:t>
            </a:r>
            <a:r>
              <a:rPr lang="en-AU" dirty="0">
                <a:latin typeface="Quicksand" panose="00000500000000000000" pitchFamily="2" charset="0"/>
              </a:rPr>
              <a:t>are </a:t>
            </a:r>
            <a:r>
              <a:rPr lang="en-AU" b="1" kern="800" spc="-13" dirty="0">
                <a:solidFill>
                  <a:srgbClr val="FFC000"/>
                </a:solidFill>
                <a:latin typeface="Quicksand" pitchFamily="2" charset="77"/>
              </a:rPr>
              <a:t>particularly effective</a:t>
            </a:r>
            <a:r>
              <a:rPr lang="en-AU" dirty="0">
                <a:latin typeface="Quicksand" panose="00000500000000000000" pitchFamily="2" charset="0"/>
              </a:rPr>
              <a:t>.</a:t>
            </a:r>
          </a:p>
        </p:txBody>
      </p:sp>
    </p:spTree>
    <p:extLst>
      <p:ext uri="{BB962C8B-B14F-4D97-AF65-F5344CB8AC3E}">
        <p14:creationId xmlns:p14="http://schemas.microsoft.com/office/powerpoint/2010/main" val="2857657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667">
                                          <p:cBhvr additive="base">
                                            <p:cTn id="7" dur="900" fill="hold"/>
                                            <p:tgtEl>
                                              <p:spTgt spid="7"/>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6667">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66667">
                                          <p:cBhvr additive="base">
                                            <p:cTn id="11" dur="9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2" dur="9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6667">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14:bounceEnd="66667">
                                          <p:cBhvr additive="base">
                                            <p:cTn id="15" dur="90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16" dur="900" fill="hold"/>
                                            <p:tgtEl>
                                              <p:spTgt spid="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4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900" fill="hold"/>
                                            <p:tgtEl>
                                              <p:spTgt spid="7"/>
                                            </p:tgtEl>
                                            <p:attrNameLst>
                                              <p:attrName>ppt_x</p:attrName>
                                            </p:attrNameLst>
                                          </p:cBhvr>
                                          <p:tavLst>
                                            <p:tav tm="0">
                                              <p:val>
                                                <p:strVal val="#ppt_x"/>
                                              </p:val>
                                            </p:tav>
                                            <p:tav tm="100000">
                                              <p:val>
                                                <p:strVal val="#ppt_x"/>
                                              </p:val>
                                            </p:tav>
                                          </p:tavLst>
                                        </p:anim>
                                        <p:anim calcmode="lin" valueType="num">
                                          <p:cBhvr additive="base">
                                            <p:cTn id="8" dur="9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900" fill="hold"/>
                                            <p:tgtEl>
                                              <p:spTgt spid="8"/>
                                            </p:tgtEl>
                                            <p:attrNameLst>
                                              <p:attrName>ppt_x</p:attrName>
                                            </p:attrNameLst>
                                          </p:cBhvr>
                                          <p:tavLst>
                                            <p:tav tm="0">
                                              <p:val>
                                                <p:strVal val="#ppt_x"/>
                                              </p:val>
                                            </p:tav>
                                            <p:tav tm="100000">
                                              <p:val>
                                                <p:strVal val="#ppt_x"/>
                                              </p:val>
                                            </p:tav>
                                          </p:tavLst>
                                        </p:anim>
                                        <p:anim calcmode="lin" valueType="num">
                                          <p:cBhvr additive="base">
                                            <p:cTn id="12" dur="9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900" fill="hold"/>
                                            <p:tgtEl>
                                              <p:spTgt spid="9"/>
                                            </p:tgtEl>
                                            <p:attrNameLst>
                                              <p:attrName>ppt_x</p:attrName>
                                            </p:attrNameLst>
                                          </p:cBhvr>
                                          <p:tavLst>
                                            <p:tav tm="0">
                                              <p:val>
                                                <p:strVal val="#ppt_x"/>
                                              </p:val>
                                            </p:tav>
                                            <p:tav tm="100000">
                                              <p:val>
                                                <p:strVal val="#ppt_x"/>
                                              </p:val>
                                            </p:tav>
                                          </p:tavLst>
                                        </p:anim>
                                        <p:anim calcmode="lin" valueType="num">
                                          <p:cBhvr additive="base">
                                            <p:cTn id="16" dur="900" fill="hold"/>
                                            <p:tgtEl>
                                              <p:spTgt spid="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4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D979-980B-36DE-FB0B-03D097CD2651}"/>
              </a:ext>
            </a:extLst>
          </p:cNvPr>
          <p:cNvSpPr>
            <a:spLocks noGrp="1"/>
          </p:cNvSpPr>
          <p:nvPr>
            <p:ph type="title"/>
          </p:nvPr>
        </p:nvSpPr>
        <p:spPr/>
        <p:txBody>
          <a:bodyPr>
            <a:normAutofit/>
          </a:bodyPr>
          <a:lstStyle/>
          <a:p>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Exercise to Prevent Falls</a:t>
            </a:r>
          </a:p>
        </p:txBody>
      </p:sp>
      <p:sp>
        <p:nvSpPr>
          <p:cNvPr id="3" name="Content Placeholder 2">
            <a:extLst>
              <a:ext uri="{FF2B5EF4-FFF2-40B4-BE49-F238E27FC236}">
                <a16:creationId xmlns:a16="http://schemas.microsoft.com/office/drawing/2014/main" id="{606E2C48-8F3B-755E-CE0E-01A329CF291F}"/>
              </a:ext>
            </a:extLst>
          </p:cNvPr>
          <p:cNvSpPr>
            <a:spLocks noGrp="1"/>
          </p:cNvSpPr>
          <p:nvPr>
            <p:ph idx="1"/>
          </p:nvPr>
        </p:nvSpPr>
        <p:spPr>
          <a:xfrm>
            <a:off x="914400" y="1452420"/>
            <a:ext cx="7176482" cy="4627563"/>
          </a:xfrm>
        </p:spPr>
        <p:txBody>
          <a:bodyPr/>
          <a:lstStyle/>
          <a:p>
            <a:r>
              <a:rPr lang="en-AU" dirty="0"/>
              <a:t>Exercise is the most effective way to prevent falls!</a:t>
            </a:r>
          </a:p>
          <a:p>
            <a:endParaRPr lang="en-AU" dirty="0"/>
          </a:p>
          <a:p>
            <a:pPr marL="0" indent="0">
              <a:buNone/>
            </a:pPr>
            <a:r>
              <a:rPr lang="en-AU" dirty="0"/>
              <a:t>Important components of exercise programs to prevent falls</a:t>
            </a:r>
          </a:p>
          <a:p>
            <a:r>
              <a:rPr lang="en-AU" dirty="0"/>
              <a:t>Exercises should be performed often – at least 2-3 hours per week</a:t>
            </a:r>
          </a:p>
          <a:p>
            <a:r>
              <a:rPr lang="en-AU" dirty="0"/>
              <a:t>Maintaining the exercise program is key – the goal is to develop a lifelong habit – exercise performed for at least 6-months</a:t>
            </a:r>
          </a:p>
          <a:p>
            <a:r>
              <a:rPr lang="en-AU" dirty="0"/>
              <a:t>Balance should be challenged</a:t>
            </a:r>
          </a:p>
          <a:p>
            <a:r>
              <a:rPr lang="en-AU" dirty="0"/>
              <a:t>Many types of exercises can be performed including balance, strength and function</a:t>
            </a:r>
          </a:p>
        </p:txBody>
      </p:sp>
      <p:pic>
        <p:nvPicPr>
          <p:cNvPr id="5" name="Picture 4">
            <a:extLst>
              <a:ext uri="{FF2B5EF4-FFF2-40B4-BE49-F238E27FC236}">
                <a16:creationId xmlns:a16="http://schemas.microsoft.com/office/drawing/2014/main" id="{FA60FFB4-3F29-E919-6C0E-671830F2346D}"/>
              </a:ext>
            </a:extLst>
          </p:cNvPr>
          <p:cNvPicPr>
            <a:picLocks noChangeAspect="1"/>
          </p:cNvPicPr>
          <p:nvPr/>
        </p:nvPicPr>
        <p:blipFill>
          <a:blip r:embed="rId3"/>
          <a:stretch>
            <a:fillRect/>
          </a:stretch>
        </p:blipFill>
        <p:spPr>
          <a:xfrm>
            <a:off x="8090882" y="3861049"/>
            <a:ext cx="3744416" cy="1899798"/>
          </a:xfrm>
          <a:prstGeom prst="rect">
            <a:avLst/>
          </a:prstGeom>
        </p:spPr>
      </p:pic>
      <p:pic>
        <p:nvPicPr>
          <p:cNvPr id="7" name="Picture 6">
            <a:extLst>
              <a:ext uri="{FF2B5EF4-FFF2-40B4-BE49-F238E27FC236}">
                <a16:creationId xmlns:a16="http://schemas.microsoft.com/office/drawing/2014/main" id="{73859AFB-E276-5F6B-CB58-FEB103EFFC67}"/>
              </a:ext>
            </a:extLst>
          </p:cNvPr>
          <p:cNvPicPr>
            <a:picLocks noChangeAspect="1"/>
          </p:cNvPicPr>
          <p:nvPr/>
        </p:nvPicPr>
        <p:blipFill>
          <a:blip r:embed="rId4"/>
          <a:stretch>
            <a:fillRect/>
          </a:stretch>
        </p:blipFill>
        <p:spPr>
          <a:xfrm>
            <a:off x="9584499" y="834475"/>
            <a:ext cx="1971950" cy="2162477"/>
          </a:xfrm>
          <a:prstGeom prst="rect">
            <a:avLst/>
          </a:prstGeom>
        </p:spPr>
      </p:pic>
    </p:spTree>
    <p:extLst>
      <p:ext uri="{BB962C8B-B14F-4D97-AF65-F5344CB8AC3E}">
        <p14:creationId xmlns:p14="http://schemas.microsoft.com/office/powerpoint/2010/main" val="283832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75E354-5FF5-43A6-82BE-A0C43FB252E4}"/>
              </a:ext>
            </a:extLst>
          </p:cNvPr>
          <p:cNvSpPr>
            <a:spLocks noGrp="1" noChangeArrowheads="1"/>
          </p:cNvSpPr>
          <p:nvPr>
            <p:ph type="title"/>
          </p:nvPr>
        </p:nvSpPr>
        <p:spPr>
          <a:xfrm>
            <a:off x="1697255" y="154133"/>
            <a:ext cx="8686800" cy="1143001"/>
          </a:xfrm>
        </p:spPr>
        <p:txBody>
          <a:bodyPr rtlCol="0">
            <a:normAutofit/>
          </a:bodyPr>
          <a:lstStyle/>
          <a:p>
            <a:pPr>
              <a:defRPr/>
            </a:pPr>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Challenge Your Balance</a:t>
            </a:r>
            <a:endParaRPr lang="en-US" sz="4000" b="1" dirty="0">
              <a:solidFill>
                <a:srgbClr val="00A3DE"/>
              </a:solidFill>
              <a:latin typeface="Calibri" panose="020F0502020204030204" pitchFamily="34" charset="0"/>
              <a:ea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4663F7FD-5821-0D97-D686-79744F82D2EE}"/>
              </a:ext>
            </a:extLst>
          </p:cNvPr>
          <p:cNvSpPr txBox="1">
            <a:spLocks/>
          </p:cNvSpPr>
          <p:nvPr/>
        </p:nvSpPr>
        <p:spPr>
          <a:xfrm>
            <a:off x="914400" y="1452420"/>
            <a:ext cx="10363200" cy="4627563"/>
          </a:xfrm>
          <a:prstGeom prst="rect">
            <a:avLst/>
          </a:prstGeom>
        </p:spPr>
        <p:txBody>
          <a:bodyPr vert="horz" lIns="0" tIns="0" rIns="0" bIns="0" rtlCol="0">
            <a:normAutofit/>
          </a:bodyPr>
          <a:lstStyle>
            <a:lvl1pPr marL="228594" indent="-228594" algn="l" defTabSz="1219170" rtl="0" eaLnBrk="1" latinLnBrk="0" hangingPunct="1">
              <a:spcBef>
                <a:spcPts val="1200"/>
              </a:spcBef>
              <a:buClr>
                <a:schemeClr val="accent1"/>
              </a:buClr>
              <a:buFont typeface="Arial" panose="020B0604020202020204" pitchFamily="34" charset="0"/>
              <a:buChar char="•"/>
              <a:defRPr sz="2000" kern="800" spc="-13" baseline="0">
                <a:solidFill>
                  <a:schemeClr val="tx1"/>
                </a:solidFill>
                <a:latin typeface="Quicksand" pitchFamily="2" charset="77"/>
                <a:ea typeface="+mn-ea"/>
                <a:cs typeface="+mn-cs"/>
              </a:defRPr>
            </a:lvl1pPr>
            <a:lvl2pPr marL="459306" indent="-230712"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2pPr>
            <a:lvl3pPr marL="687900"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3pPr>
            <a:lvl4pPr marL="916494"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4pPr>
            <a:lvl5pPr marL="1145089" indent="-228594" algn="l" defTabSz="1219170" rtl="0" eaLnBrk="1" latinLnBrk="0" hangingPunct="1">
              <a:spcBef>
                <a:spcPts val="1200"/>
              </a:spcBef>
              <a:buClr>
                <a:schemeClr val="accent1"/>
              </a:buClr>
              <a:buFont typeface="Arial" panose="020B0604020202020204" pitchFamily="34" charset="0"/>
              <a:buChar char="»"/>
              <a:defRPr sz="1600" kern="800" baseline="0">
                <a:solidFill>
                  <a:schemeClr val="tx1"/>
                </a:solidFill>
                <a:latin typeface="Quicksand" pitchFamily="2" charset="77"/>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FontTx/>
              <a:buNone/>
            </a:pPr>
            <a:r>
              <a:rPr lang="en-AU" altLang="en-US" dirty="0">
                <a:solidFill>
                  <a:schemeClr val="tx1">
                    <a:lumMod val="50000"/>
                  </a:schemeClr>
                </a:solidFill>
              </a:rPr>
              <a:t>A</a:t>
            </a:r>
            <a:r>
              <a:rPr lang="en-AU" altLang="en-US" b="1" dirty="0">
                <a:solidFill>
                  <a:schemeClr val="tx1">
                    <a:lumMod val="50000"/>
                  </a:schemeClr>
                </a:solidFill>
              </a:rPr>
              <a:t> </a:t>
            </a:r>
            <a:r>
              <a:rPr lang="en-AU" altLang="en-US" b="1" dirty="0">
                <a:solidFill>
                  <a:srgbClr val="FF0000"/>
                </a:solidFill>
              </a:rPr>
              <a:t>HIGH CHALLENGE </a:t>
            </a:r>
            <a:r>
              <a:rPr lang="en-AU" altLang="en-US" dirty="0">
                <a:solidFill>
                  <a:srgbClr val="000000"/>
                </a:solidFill>
              </a:rPr>
              <a:t>to</a:t>
            </a:r>
            <a:r>
              <a:rPr lang="en-AU" altLang="en-US" dirty="0">
                <a:solidFill>
                  <a:srgbClr val="FF0000"/>
                </a:solidFill>
              </a:rPr>
              <a:t> </a:t>
            </a:r>
            <a:r>
              <a:rPr lang="en-AU" altLang="en-US" dirty="0">
                <a:solidFill>
                  <a:schemeClr val="tx1">
                    <a:lumMod val="50000"/>
                  </a:schemeClr>
                </a:solidFill>
              </a:rPr>
              <a:t>balance is needed in exercise programs. There are several ways this can be</a:t>
            </a:r>
          </a:p>
          <a:p>
            <a:pPr>
              <a:buFontTx/>
              <a:buNone/>
            </a:pPr>
            <a:r>
              <a:rPr lang="en-AU" altLang="en-US" dirty="0">
                <a:solidFill>
                  <a:schemeClr val="tx1">
                    <a:lumMod val="50000"/>
                  </a:schemeClr>
                </a:solidFill>
              </a:rPr>
              <a:t>achieved with exercises: </a:t>
            </a:r>
          </a:p>
          <a:p>
            <a:r>
              <a:rPr lang="en-US" altLang="en-US" sz="1800" dirty="0">
                <a:solidFill>
                  <a:schemeClr val="tx1">
                    <a:lumMod val="50000"/>
                  </a:schemeClr>
                </a:solidFill>
              </a:rPr>
              <a:t>Increasing time or repetitions</a:t>
            </a:r>
          </a:p>
          <a:p>
            <a:r>
              <a:rPr lang="en-US" altLang="en-US" sz="1800" dirty="0">
                <a:solidFill>
                  <a:schemeClr val="tx1">
                    <a:lumMod val="50000"/>
                  </a:schemeClr>
                </a:solidFill>
              </a:rPr>
              <a:t>Reducing / removing support</a:t>
            </a:r>
          </a:p>
          <a:p>
            <a:r>
              <a:rPr lang="en-US" altLang="en-US" sz="1800" dirty="0">
                <a:solidFill>
                  <a:schemeClr val="tx1">
                    <a:lumMod val="50000"/>
                  </a:schemeClr>
                </a:solidFill>
              </a:rPr>
              <a:t>Narrowing your support</a:t>
            </a:r>
          </a:p>
          <a:p>
            <a:r>
              <a:rPr lang="en-US" altLang="en-US" sz="1800" dirty="0">
                <a:solidFill>
                  <a:schemeClr val="tx1">
                    <a:lumMod val="50000"/>
                  </a:schemeClr>
                </a:solidFill>
              </a:rPr>
              <a:t>Adding movement</a:t>
            </a:r>
          </a:p>
          <a:p>
            <a:r>
              <a:rPr lang="en-US" altLang="en-US" sz="1800" dirty="0">
                <a:solidFill>
                  <a:schemeClr val="tx1">
                    <a:lumMod val="50000"/>
                  </a:schemeClr>
                </a:solidFill>
              </a:rPr>
              <a:t>Adding a task</a:t>
            </a:r>
          </a:p>
          <a:p>
            <a:endParaRPr lang="en-US" altLang="en-US" sz="1800" b="1" u="sng" dirty="0">
              <a:solidFill>
                <a:schemeClr val="tx1">
                  <a:lumMod val="50000"/>
                </a:schemeClr>
              </a:solidFill>
            </a:endParaRPr>
          </a:p>
          <a:p>
            <a:pPr marL="0" indent="0">
              <a:buNone/>
            </a:pPr>
            <a:r>
              <a:rPr lang="en-AU" altLang="en-US" b="1" u="sng" dirty="0"/>
              <a:t>Safety is KEY!</a:t>
            </a:r>
          </a:p>
        </p:txBody>
      </p:sp>
    </p:spTree>
    <p:extLst>
      <p:ext uri="{BB962C8B-B14F-4D97-AF65-F5344CB8AC3E}">
        <p14:creationId xmlns:p14="http://schemas.microsoft.com/office/powerpoint/2010/main" val="321647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5EA6B-81FA-0EF6-4EE0-7B0A4AF80BE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DFC15CE-DE43-9D9F-9067-35EB454358A7}"/>
              </a:ext>
            </a:extLst>
          </p:cNvPr>
          <p:cNvSpPr>
            <a:spLocks noGrp="1"/>
          </p:cNvSpPr>
          <p:nvPr>
            <p:ph type="title"/>
          </p:nvPr>
        </p:nvSpPr>
        <p:spPr>
          <a:xfrm>
            <a:off x="914400" y="279961"/>
            <a:ext cx="10363200" cy="817561"/>
          </a:xfrm>
        </p:spPr>
        <p:txBody>
          <a:bodyPr>
            <a:normAutofit/>
          </a:bodyPr>
          <a:lstStyle/>
          <a:p>
            <a:r>
              <a:rPr lang="en-AU" sz="3200" b="1" dirty="0">
                <a:solidFill>
                  <a:schemeClr val="tx2"/>
                </a:solidFill>
              </a:rPr>
              <a:t>What type of exercise?</a:t>
            </a:r>
          </a:p>
        </p:txBody>
      </p:sp>
      <p:sp>
        <p:nvSpPr>
          <p:cNvPr id="6" name="Content Placeholder 2">
            <a:extLst>
              <a:ext uri="{FF2B5EF4-FFF2-40B4-BE49-F238E27FC236}">
                <a16:creationId xmlns:a16="http://schemas.microsoft.com/office/drawing/2014/main" id="{F1F8F881-CA17-0EA3-5424-2A7383CF15DD}"/>
              </a:ext>
            </a:extLst>
          </p:cNvPr>
          <p:cNvSpPr>
            <a:spLocks noGrp="1"/>
          </p:cNvSpPr>
          <p:nvPr>
            <p:ph idx="1"/>
          </p:nvPr>
        </p:nvSpPr>
        <p:spPr>
          <a:xfrm>
            <a:off x="335360" y="1340769"/>
            <a:ext cx="5364595" cy="3780420"/>
          </a:xfrm>
        </p:spPr>
        <p:txBody>
          <a:bodyPr>
            <a:normAutofit/>
          </a:bodyPr>
          <a:lstStyle/>
          <a:p>
            <a:pPr>
              <a:buFont typeface="Wingdings" panose="05000000000000000000" pitchFamily="2" charset="2"/>
              <a:buChar char="§"/>
            </a:pPr>
            <a:r>
              <a:rPr lang="en-US" dirty="0"/>
              <a:t>Balance intensity and dose effects</a:t>
            </a:r>
          </a:p>
          <a:p>
            <a:pPr marL="0" indent="0">
              <a:buNone/>
            </a:pPr>
            <a:endParaRPr lang="en-AU" sz="1400" dirty="0"/>
          </a:p>
        </p:txBody>
      </p:sp>
      <p:sp>
        <p:nvSpPr>
          <p:cNvPr id="2" name="Text Box 3">
            <a:extLst>
              <a:ext uri="{FF2B5EF4-FFF2-40B4-BE49-F238E27FC236}">
                <a16:creationId xmlns:a16="http://schemas.microsoft.com/office/drawing/2014/main" id="{E3D3A3EF-B3A9-7844-B1D2-1C1D1DB9F655}"/>
              </a:ext>
            </a:extLst>
          </p:cNvPr>
          <p:cNvSpPr txBox="1">
            <a:spLocks noChangeArrowheads="1"/>
          </p:cNvSpPr>
          <p:nvPr/>
        </p:nvSpPr>
        <p:spPr bwMode="auto">
          <a:xfrm>
            <a:off x="1744133" y="2684464"/>
            <a:ext cx="1451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rPr>
              <a:t>Falls rate</a:t>
            </a:r>
          </a:p>
        </p:txBody>
      </p:sp>
      <p:sp>
        <p:nvSpPr>
          <p:cNvPr id="3" name="Text Box 4">
            <a:extLst>
              <a:ext uri="{FF2B5EF4-FFF2-40B4-BE49-F238E27FC236}">
                <a16:creationId xmlns:a16="http://schemas.microsoft.com/office/drawing/2014/main" id="{4AE514F6-5544-B128-C42A-2F04A6E21088}"/>
              </a:ext>
            </a:extLst>
          </p:cNvPr>
          <p:cNvSpPr txBox="1">
            <a:spLocks noChangeArrowheads="1"/>
          </p:cNvSpPr>
          <p:nvPr/>
        </p:nvSpPr>
        <p:spPr bwMode="auto">
          <a:xfrm>
            <a:off x="3599745" y="1816101"/>
            <a:ext cx="22471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latin typeface="+mn-lt"/>
              </a:rPr>
              <a:t>Low challenge + </a:t>
            </a:r>
          </a:p>
          <a:p>
            <a:pPr eaLnBrk="1" hangingPunct="1">
              <a:spcBef>
                <a:spcPct val="0"/>
              </a:spcBef>
              <a:buFontTx/>
              <a:buNone/>
            </a:pPr>
            <a:r>
              <a:rPr lang="en-AU" altLang="en-US" sz="2400" dirty="0">
                <a:solidFill>
                  <a:schemeClr val="accent1">
                    <a:lumMod val="50000"/>
                  </a:schemeClr>
                </a:solidFill>
                <a:latin typeface="+mn-lt"/>
              </a:rPr>
              <a:t>&lt;3 hours</a:t>
            </a:r>
          </a:p>
        </p:txBody>
      </p:sp>
      <p:sp>
        <p:nvSpPr>
          <p:cNvPr id="4" name="Text Box 5">
            <a:extLst>
              <a:ext uri="{FF2B5EF4-FFF2-40B4-BE49-F238E27FC236}">
                <a16:creationId xmlns:a16="http://schemas.microsoft.com/office/drawing/2014/main" id="{EA636C82-C7B1-3114-590C-D0B7ED36B6A1}"/>
              </a:ext>
            </a:extLst>
          </p:cNvPr>
          <p:cNvSpPr txBox="1">
            <a:spLocks noChangeArrowheads="1"/>
          </p:cNvSpPr>
          <p:nvPr/>
        </p:nvSpPr>
        <p:spPr bwMode="auto">
          <a:xfrm>
            <a:off x="6675967" y="1816101"/>
            <a:ext cx="28879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sz="2400" dirty="0">
                <a:solidFill>
                  <a:schemeClr val="accent1">
                    <a:lumMod val="50000"/>
                  </a:schemeClr>
                </a:solidFill>
                <a:latin typeface="+mn-lt"/>
                <a:cs typeface="Arial" panose="020B0604020202020204" pitchFamily="34" charset="0"/>
              </a:rPr>
              <a:t>Mod-high challenge +</a:t>
            </a:r>
          </a:p>
          <a:p>
            <a:pPr eaLnBrk="1" hangingPunct="1">
              <a:spcBef>
                <a:spcPct val="0"/>
              </a:spcBef>
              <a:buFontTx/>
              <a:buNone/>
            </a:pPr>
            <a:r>
              <a:rPr lang="en-AU" altLang="en-US" sz="2400" dirty="0">
                <a:solidFill>
                  <a:schemeClr val="accent1">
                    <a:lumMod val="50000"/>
                  </a:schemeClr>
                </a:solidFill>
                <a:latin typeface="+mn-lt"/>
                <a:cs typeface="Arial" panose="020B0604020202020204" pitchFamily="34" charset="0"/>
              </a:rPr>
              <a:t>&gt;3 hours</a:t>
            </a:r>
          </a:p>
        </p:txBody>
      </p:sp>
      <p:sp>
        <p:nvSpPr>
          <p:cNvPr id="10" name="AutoShape 6">
            <a:extLst>
              <a:ext uri="{FF2B5EF4-FFF2-40B4-BE49-F238E27FC236}">
                <a16:creationId xmlns:a16="http://schemas.microsoft.com/office/drawing/2014/main" id="{84CAD98E-37FB-4D16-BADF-E7A69390C72B}"/>
              </a:ext>
            </a:extLst>
          </p:cNvPr>
          <p:cNvSpPr>
            <a:spLocks noChangeArrowheads="1"/>
          </p:cNvSpPr>
          <p:nvPr/>
        </p:nvSpPr>
        <p:spPr bwMode="auto">
          <a:xfrm>
            <a:off x="4303890" y="2927352"/>
            <a:ext cx="1408289" cy="549275"/>
          </a:xfrm>
          <a:prstGeom prst="downArrow">
            <a:avLst>
              <a:gd name="adj1" fmla="val 63407"/>
              <a:gd name="adj2" fmla="val 53847"/>
            </a:avLst>
          </a:prstGeom>
          <a:solidFill>
            <a:srgbClr val="C00000"/>
          </a:solidFill>
          <a:ln w="12700">
            <a:solidFill>
              <a:schemeClr val="tx1"/>
            </a:solidFill>
            <a:miter lim="800000"/>
            <a:headEnd type="none" w="sm" len="sm"/>
            <a:tailEnd type="none" w="sm" len="sm"/>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AU" altLang="en-US" sz="1800"/>
          </a:p>
        </p:txBody>
      </p:sp>
      <p:sp>
        <p:nvSpPr>
          <p:cNvPr id="11" name="Line 7">
            <a:extLst>
              <a:ext uri="{FF2B5EF4-FFF2-40B4-BE49-F238E27FC236}">
                <a16:creationId xmlns:a16="http://schemas.microsoft.com/office/drawing/2014/main" id="{F6BD5D20-3800-CE22-7AB6-DD65898DC205}"/>
              </a:ext>
            </a:extLst>
          </p:cNvPr>
          <p:cNvSpPr>
            <a:spLocks noChangeShapeType="1"/>
          </p:cNvSpPr>
          <p:nvPr/>
        </p:nvSpPr>
        <p:spPr bwMode="auto">
          <a:xfrm>
            <a:off x="3087512" y="2925763"/>
            <a:ext cx="62088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 name="AutoShape 8">
            <a:extLst>
              <a:ext uri="{FF2B5EF4-FFF2-40B4-BE49-F238E27FC236}">
                <a16:creationId xmlns:a16="http://schemas.microsoft.com/office/drawing/2014/main" id="{4EC2C678-ACD5-F655-7E68-CFC0A49F9233}"/>
              </a:ext>
            </a:extLst>
          </p:cNvPr>
          <p:cNvSpPr>
            <a:spLocks noChangeArrowheads="1"/>
          </p:cNvSpPr>
          <p:nvPr/>
        </p:nvSpPr>
        <p:spPr bwMode="auto">
          <a:xfrm>
            <a:off x="7056969" y="2927352"/>
            <a:ext cx="1408289" cy="2589213"/>
          </a:xfrm>
          <a:prstGeom prst="downArrow">
            <a:avLst>
              <a:gd name="adj1" fmla="val 63407"/>
              <a:gd name="adj2" fmla="val 102679"/>
            </a:avLst>
          </a:prstGeom>
          <a:solidFill>
            <a:srgbClr val="92D050"/>
          </a:solidFill>
          <a:ln w="12700">
            <a:solidFill>
              <a:schemeClr val="tx1"/>
            </a:solidFill>
            <a:miter lim="800000"/>
            <a:headEnd type="none" w="sm" len="sm"/>
            <a:tailEnd type="none" w="sm" len="sm"/>
          </a:ln>
        </p:spPr>
        <p:txBody>
          <a:bodyPr vert="eaVert"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AU" altLang="en-US" sz="1800"/>
          </a:p>
        </p:txBody>
      </p:sp>
      <p:sp>
        <p:nvSpPr>
          <p:cNvPr id="13" name="Text Box 9">
            <a:extLst>
              <a:ext uri="{FF2B5EF4-FFF2-40B4-BE49-F238E27FC236}">
                <a16:creationId xmlns:a16="http://schemas.microsoft.com/office/drawing/2014/main" id="{A43D988F-2CF2-D645-E99D-EB31DD3BA498}"/>
              </a:ext>
            </a:extLst>
          </p:cNvPr>
          <p:cNvSpPr txBox="1">
            <a:spLocks noChangeArrowheads="1"/>
          </p:cNvSpPr>
          <p:nvPr/>
        </p:nvSpPr>
        <p:spPr bwMode="auto">
          <a:xfrm>
            <a:off x="7394223" y="5661026"/>
            <a:ext cx="8947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dirty="0">
                <a:solidFill>
                  <a:schemeClr val="accent1">
                    <a:lumMod val="50000"/>
                  </a:schemeClr>
                </a:solidFill>
                <a:latin typeface="+mn-lt"/>
              </a:rPr>
              <a:t>39%</a:t>
            </a:r>
          </a:p>
        </p:txBody>
      </p:sp>
      <p:sp>
        <p:nvSpPr>
          <p:cNvPr id="14" name="Text Box 10">
            <a:extLst>
              <a:ext uri="{FF2B5EF4-FFF2-40B4-BE49-F238E27FC236}">
                <a16:creationId xmlns:a16="http://schemas.microsoft.com/office/drawing/2014/main" id="{FF0F49AB-233E-1CFF-B19A-D682AD64CE30}"/>
              </a:ext>
            </a:extLst>
          </p:cNvPr>
          <p:cNvSpPr txBox="1">
            <a:spLocks noChangeArrowheads="1"/>
          </p:cNvSpPr>
          <p:nvPr/>
        </p:nvSpPr>
        <p:spPr bwMode="auto">
          <a:xfrm>
            <a:off x="4550835" y="3929064"/>
            <a:ext cx="8947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AU" altLang="en-US" dirty="0">
                <a:solidFill>
                  <a:schemeClr val="accent1">
                    <a:lumMod val="50000"/>
                  </a:schemeClr>
                </a:solidFill>
                <a:latin typeface="+mn-lt"/>
              </a:rPr>
              <a:t>10%</a:t>
            </a:r>
          </a:p>
        </p:txBody>
      </p:sp>
    </p:spTree>
    <p:extLst>
      <p:ext uri="{BB962C8B-B14F-4D97-AF65-F5344CB8AC3E}">
        <p14:creationId xmlns:p14="http://schemas.microsoft.com/office/powerpoint/2010/main" val="107201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solidFill>
                  <a:srgbClr val="00A3DE"/>
                </a:solidFill>
                <a:latin typeface="Calibri" panose="020F0502020204030204" pitchFamily="34" charset="0"/>
                <a:ea typeface="Calibri" panose="020F0502020204030204" pitchFamily="34" charset="0"/>
                <a:cs typeface="Calibri" panose="020F0502020204030204" pitchFamily="34" charset="0"/>
              </a:rPr>
              <a:t>Exercise Tips and Considerations</a:t>
            </a:r>
            <a:endParaRPr lang="en-AU"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452420"/>
            <a:ext cx="10078144" cy="4627563"/>
          </a:xfrm>
        </p:spPr>
        <p:txBody>
          <a:bodyPr/>
          <a:lstStyle/>
          <a:p>
            <a:pPr marL="0" indent="0">
              <a:buNone/>
            </a:pPr>
            <a:r>
              <a:rPr lang="en-AU" dirty="0"/>
              <a:t>Quick tips</a:t>
            </a:r>
          </a:p>
          <a:p>
            <a:r>
              <a:rPr lang="en-AU" dirty="0"/>
              <a:t>Exercise can be broken into shorter session (for example 3x 10 min sessions)</a:t>
            </a:r>
          </a:p>
          <a:p>
            <a:r>
              <a:rPr lang="en-AU" dirty="0"/>
              <a:t>Choose activities that you enjoy</a:t>
            </a:r>
          </a:p>
          <a:p>
            <a:r>
              <a:rPr lang="en-AU" dirty="0"/>
              <a:t>Find an exercise partner to share your journey</a:t>
            </a:r>
          </a:p>
          <a:p>
            <a:endParaRPr lang="en-AU" dirty="0"/>
          </a:p>
          <a:p>
            <a:pPr marL="0" indent="0">
              <a:buNone/>
            </a:pPr>
            <a:r>
              <a:rPr lang="en-AU" dirty="0"/>
              <a:t>Considerations</a:t>
            </a:r>
          </a:p>
          <a:p>
            <a:r>
              <a:rPr lang="en-AU" dirty="0"/>
              <a:t>In some cases, it may be important to speak to your GP before beginning exercises for advice on the effect of medications</a:t>
            </a:r>
          </a:p>
          <a:p>
            <a:r>
              <a:rPr lang="en-AU" dirty="0"/>
              <a:t>Health professionals such as </a:t>
            </a:r>
            <a:r>
              <a:rPr lang="en-AU" b="1" dirty="0">
                <a:solidFill>
                  <a:schemeClr val="accent5"/>
                </a:solidFill>
              </a:rPr>
              <a:t>physiotherapists</a:t>
            </a:r>
            <a:r>
              <a:rPr lang="en-AU" dirty="0"/>
              <a:t> and </a:t>
            </a:r>
            <a:r>
              <a:rPr lang="en-AU" b="1" dirty="0">
                <a:solidFill>
                  <a:schemeClr val="accent5"/>
                </a:solidFill>
              </a:rPr>
              <a:t>exercise physiologists </a:t>
            </a:r>
            <a:r>
              <a:rPr lang="en-AU" dirty="0"/>
              <a:t>can help to create a program targeted to your needs and health</a:t>
            </a:r>
          </a:p>
          <a:p>
            <a:endParaRPr lang="en-AU" dirty="0"/>
          </a:p>
          <a:p>
            <a:endParaRPr lang="en-AU" dirty="0"/>
          </a:p>
        </p:txBody>
      </p:sp>
    </p:spTree>
    <p:extLst>
      <p:ext uri="{BB962C8B-B14F-4D97-AF65-F5344CB8AC3E}">
        <p14:creationId xmlns:p14="http://schemas.microsoft.com/office/powerpoint/2010/main" val="262238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C7C6-2E00-031C-223A-EF653FBCDD7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Reduce Your Fall Risk at Home</a:t>
            </a:r>
            <a:endParaRPr lang="en-AU" sz="3600" dirty="0"/>
          </a:p>
        </p:txBody>
      </p:sp>
      <p:sp>
        <p:nvSpPr>
          <p:cNvPr id="3" name="Content Placeholder 2">
            <a:extLst>
              <a:ext uri="{FF2B5EF4-FFF2-40B4-BE49-F238E27FC236}">
                <a16:creationId xmlns:a16="http://schemas.microsoft.com/office/drawing/2014/main" id="{3C8FC2EA-1442-5A1A-8C72-A619EF6A1E25}"/>
              </a:ext>
            </a:extLst>
          </p:cNvPr>
          <p:cNvSpPr>
            <a:spLocks noGrp="1"/>
          </p:cNvSpPr>
          <p:nvPr>
            <p:ph idx="1"/>
          </p:nvPr>
        </p:nvSpPr>
        <p:spPr>
          <a:xfrm>
            <a:off x="914400" y="1452420"/>
            <a:ext cx="7953908" cy="4627563"/>
          </a:xfrm>
        </p:spPr>
        <p:txBody>
          <a:bodyPr>
            <a:normAutofit/>
          </a:bodyPr>
          <a:lstStyle/>
          <a:p>
            <a:pPr marL="0" indent="0">
              <a:buNone/>
            </a:pPr>
            <a:r>
              <a:rPr lang="en-AU" dirty="0"/>
              <a:t>Environment Hazards</a:t>
            </a:r>
          </a:p>
          <a:p>
            <a:r>
              <a:rPr lang="en-AU" dirty="0"/>
              <a:t>Remove hazards: such as cords and wires, rugs and lighting</a:t>
            </a:r>
          </a:p>
          <a:p>
            <a:r>
              <a:rPr lang="en-AU" dirty="0"/>
              <a:t>Clean spills or slip hazards immediately</a:t>
            </a:r>
          </a:p>
          <a:p>
            <a:r>
              <a:rPr lang="en-AU" dirty="0"/>
              <a:t>Replace/reduce hazards: use nonslip rugs or mats</a:t>
            </a:r>
          </a:p>
          <a:p>
            <a:r>
              <a:rPr lang="en-AU" dirty="0"/>
              <a:t>Install safe options: handrails in the bathroom or stairs, night lights for safe moving at night</a:t>
            </a:r>
          </a:p>
          <a:p>
            <a:r>
              <a:rPr lang="en-AU" dirty="0"/>
              <a:t>An </a:t>
            </a:r>
            <a:r>
              <a:rPr lang="en-AU" b="1" dirty="0">
                <a:solidFill>
                  <a:schemeClr val="accent5"/>
                </a:solidFill>
              </a:rPr>
              <a:t>occupational therapist </a:t>
            </a:r>
            <a:r>
              <a:rPr lang="en-AU" dirty="0"/>
              <a:t>may assist in assessing and </a:t>
            </a:r>
          </a:p>
          <a:p>
            <a:pPr marL="230712" lvl="1" indent="0">
              <a:buNone/>
            </a:pPr>
            <a:r>
              <a:rPr lang="en-AU" sz="2000" dirty="0"/>
              <a:t>managing hazards in the home</a:t>
            </a:r>
          </a:p>
          <a:p>
            <a:endParaRPr lang="en-AU" dirty="0"/>
          </a:p>
        </p:txBody>
      </p:sp>
      <p:pic>
        <p:nvPicPr>
          <p:cNvPr id="2050" name="Picture 2" descr="Free Electric Lamp on the Wall in a Room  Stock Photo">
            <a:extLst>
              <a:ext uri="{FF2B5EF4-FFF2-40B4-BE49-F238E27FC236}">
                <a16:creationId xmlns:a16="http://schemas.microsoft.com/office/drawing/2014/main" id="{A459DC6B-3A5D-0D1D-7490-84F6ABAB8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652" y="272966"/>
            <a:ext cx="2137721" cy="2852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1144DD-87AF-09EE-0B64-C6D7B45B1AC2}"/>
              </a:ext>
            </a:extLst>
          </p:cNvPr>
          <p:cNvSpPr txBox="1"/>
          <p:nvPr/>
        </p:nvSpPr>
        <p:spPr>
          <a:xfrm>
            <a:off x="9319862" y="3137265"/>
            <a:ext cx="2481300" cy="430887"/>
          </a:xfrm>
          <a:prstGeom prst="rect">
            <a:avLst/>
          </a:prstGeom>
          <a:noFill/>
        </p:spPr>
        <p:txBody>
          <a:bodyPr wrap="square">
            <a:spAutoFit/>
          </a:bodyPr>
          <a:lstStyle/>
          <a:p>
            <a:r>
              <a:rPr lang="en-AU" sz="1100" dirty="0">
                <a:latin typeface="Quicksand" panose="00000500000000000000"/>
              </a:rPr>
              <a:t>https://www.pexels.com/photo/electric-lamp-on-the-wall-in-a-room-26616632/</a:t>
            </a:r>
          </a:p>
        </p:txBody>
      </p:sp>
      <p:pic>
        <p:nvPicPr>
          <p:cNvPr id="2052" name="Picture 4" descr="Image Details of wooden stair railing stair handrail wooden stairs">
            <a:extLst>
              <a:ext uri="{FF2B5EF4-FFF2-40B4-BE49-F238E27FC236}">
                <a16:creationId xmlns:a16="http://schemas.microsoft.com/office/drawing/2014/main" id="{D68506AA-2832-77DE-8463-63BA60504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444" y="3681028"/>
            <a:ext cx="3207677" cy="2132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B61403C-2431-0816-4A29-11651675E9FC}"/>
              </a:ext>
            </a:extLst>
          </p:cNvPr>
          <p:cNvSpPr txBox="1"/>
          <p:nvPr/>
        </p:nvSpPr>
        <p:spPr>
          <a:xfrm>
            <a:off x="6786627" y="5759380"/>
            <a:ext cx="3788547" cy="430887"/>
          </a:xfrm>
          <a:prstGeom prst="rect">
            <a:avLst/>
          </a:prstGeom>
          <a:noFill/>
        </p:spPr>
        <p:txBody>
          <a:bodyPr wrap="square">
            <a:spAutoFit/>
          </a:bodyPr>
          <a:lstStyle/>
          <a:p>
            <a:r>
              <a:rPr lang="en-AU" sz="1100" dirty="0">
                <a:latin typeface="Quicksand" panose="00000500000000000000"/>
              </a:rPr>
              <a:t>https://www.immerse.zone/detail/539062241420357-wooden%20stair%20railing-stair%20handrail-wooden%20stairs</a:t>
            </a:r>
          </a:p>
        </p:txBody>
      </p:sp>
    </p:spTree>
    <p:extLst>
      <p:ext uri="{BB962C8B-B14F-4D97-AF65-F5344CB8AC3E}">
        <p14:creationId xmlns:p14="http://schemas.microsoft.com/office/powerpoint/2010/main" val="1949954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092F-DBF4-6D70-7F10-DF058B9D5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3367F-C35B-1B8B-96A4-C04F625C3ED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Correct Your Hazards</a:t>
            </a:r>
            <a:endParaRPr lang="en-AU" sz="3600" dirty="0"/>
          </a:p>
        </p:txBody>
      </p:sp>
      <p:sp>
        <p:nvSpPr>
          <p:cNvPr id="3" name="Content Placeholder 2">
            <a:extLst>
              <a:ext uri="{FF2B5EF4-FFF2-40B4-BE49-F238E27FC236}">
                <a16:creationId xmlns:a16="http://schemas.microsoft.com/office/drawing/2014/main" id="{23ABC038-1F0C-BF3E-1B95-8B28E85F0585}"/>
              </a:ext>
            </a:extLst>
          </p:cNvPr>
          <p:cNvSpPr>
            <a:spLocks noGrp="1"/>
          </p:cNvSpPr>
          <p:nvPr>
            <p:ph idx="1"/>
          </p:nvPr>
        </p:nvSpPr>
        <p:spPr>
          <a:xfrm>
            <a:off x="914400" y="1452420"/>
            <a:ext cx="6010823" cy="4627563"/>
          </a:xfrm>
        </p:spPr>
        <p:txBody>
          <a:bodyPr>
            <a:normAutofit/>
          </a:bodyPr>
          <a:lstStyle/>
          <a:p>
            <a:pPr marL="0" indent="0">
              <a:buNone/>
            </a:pPr>
            <a:r>
              <a:rPr lang="en-AU" dirty="0"/>
              <a:t>Vision</a:t>
            </a:r>
          </a:p>
          <a:p>
            <a:r>
              <a:rPr lang="en-AU" dirty="0"/>
              <a:t>Get your eyes tested by an </a:t>
            </a:r>
            <a:r>
              <a:rPr lang="en-AU" b="1" dirty="0">
                <a:solidFill>
                  <a:schemeClr val="accent5"/>
                </a:solidFill>
              </a:rPr>
              <a:t>optometrist</a:t>
            </a:r>
            <a:r>
              <a:rPr lang="en-AU" dirty="0"/>
              <a:t> and correct any deficits or problems</a:t>
            </a:r>
          </a:p>
          <a:p>
            <a:r>
              <a:rPr lang="en-AU" dirty="0"/>
              <a:t>Replace bi or multi-focal glasses with single-lens glasses</a:t>
            </a:r>
            <a:endParaRPr lang="en-AU" sz="1400" dirty="0"/>
          </a:p>
          <a:p>
            <a:pPr marL="0" indent="0">
              <a:buNone/>
            </a:pPr>
            <a:endParaRPr lang="en-AU" dirty="0"/>
          </a:p>
          <a:p>
            <a:pPr marL="0" indent="0">
              <a:buNone/>
            </a:pPr>
            <a:r>
              <a:rPr lang="en-AU" dirty="0"/>
              <a:t>Footwear</a:t>
            </a:r>
          </a:p>
          <a:p>
            <a:r>
              <a:rPr lang="en-AU" dirty="0"/>
              <a:t>Wear shoes that are well fitted and support the feet</a:t>
            </a:r>
          </a:p>
          <a:p>
            <a:endParaRPr lang="en-AU" dirty="0"/>
          </a:p>
          <a:p>
            <a:endParaRPr lang="en-AU" dirty="0"/>
          </a:p>
        </p:txBody>
      </p:sp>
      <p:pic>
        <p:nvPicPr>
          <p:cNvPr id="5" name="Picture 4">
            <a:extLst>
              <a:ext uri="{FF2B5EF4-FFF2-40B4-BE49-F238E27FC236}">
                <a16:creationId xmlns:a16="http://schemas.microsoft.com/office/drawing/2014/main" id="{55683AB6-A746-4385-FF16-5944C1F64775}"/>
              </a:ext>
            </a:extLst>
          </p:cNvPr>
          <p:cNvPicPr>
            <a:picLocks noChangeAspect="1"/>
          </p:cNvPicPr>
          <p:nvPr/>
        </p:nvPicPr>
        <p:blipFill>
          <a:blip r:embed="rId3"/>
          <a:stretch>
            <a:fillRect/>
          </a:stretch>
        </p:blipFill>
        <p:spPr>
          <a:xfrm>
            <a:off x="6925223" y="1168344"/>
            <a:ext cx="5202353" cy="3964898"/>
          </a:xfrm>
          <a:prstGeom prst="rect">
            <a:avLst/>
          </a:prstGeom>
        </p:spPr>
      </p:pic>
      <p:sp>
        <p:nvSpPr>
          <p:cNvPr id="6" name="TextBox 5">
            <a:extLst>
              <a:ext uri="{FF2B5EF4-FFF2-40B4-BE49-F238E27FC236}">
                <a16:creationId xmlns:a16="http://schemas.microsoft.com/office/drawing/2014/main" id="{9631DC92-37E9-1691-67A6-DF34F33B33DB}"/>
              </a:ext>
            </a:extLst>
          </p:cNvPr>
          <p:cNvSpPr txBox="1"/>
          <p:nvPr/>
        </p:nvSpPr>
        <p:spPr>
          <a:xfrm>
            <a:off x="7383291" y="5310691"/>
            <a:ext cx="4338185" cy="461665"/>
          </a:xfrm>
          <a:prstGeom prst="rect">
            <a:avLst/>
          </a:prstGeom>
          <a:noFill/>
        </p:spPr>
        <p:txBody>
          <a:bodyPr wrap="square">
            <a:spAutoFit/>
          </a:bodyPr>
          <a:lstStyle/>
          <a:p>
            <a:r>
              <a:rPr lang="en-AU" sz="1200" dirty="0"/>
              <a:t>https://bmcgeriatr.biomedcentral.com/articles/10.1186/1471-2318-9-10/figures/3</a:t>
            </a:r>
          </a:p>
        </p:txBody>
      </p:sp>
      <p:pic>
        <p:nvPicPr>
          <p:cNvPr id="4098" name="Picture 2" descr="Blucher - Pearson Scott Foresman Archives - PICRYL - Public Domain Media  Search Engine Public Domain Image">
            <a:extLst>
              <a:ext uri="{FF2B5EF4-FFF2-40B4-BE49-F238E27FC236}">
                <a16:creationId xmlns:a16="http://schemas.microsoft.com/office/drawing/2014/main" id="{DE8D8E8D-1B85-FB0A-96B5-8B1A8C483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92412" y="4420375"/>
            <a:ext cx="2859471" cy="18751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CB3FF8-227C-8D8E-C794-E3CC4D613738}"/>
              </a:ext>
            </a:extLst>
          </p:cNvPr>
          <p:cNvSpPr txBox="1"/>
          <p:nvPr/>
        </p:nvSpPr>
        <p:spPr>
          <a:xfrm>
            <a:off x="2360393" y="6239793"/>
            <a:ext cx="3114727" cy="430887"/>
          </a:xfrm>
          <a:prstGeom prst="rect">
            <a:avLst/>
          </a:prstGeom>
          <a:noFill/>
        </p:spPr>
        <p:txBody>
          <a:bodyPr wrap="square">
            <a:spAutoFit/>
          </a:bodyPr>
          <a:lstStyle/>
          <a:p>
            <a:r>
              <a:rPr lang="en-AU" sz="1100" dirty="0">
                <a:latin typeface="Quicksand" panose="00000500000000000000"/>
              </a:rPr>
              <a:t>https://garystockbridge617.getarchive.net/media/blucher-psf-85e6d4</a:t>
            </a:r>
          </a:p>
        </p:txBody>
      </p:sp>
      <p:sp>
        <p:nvSpPr>
          <p:cNvPr id="9" name="TextBox 8">
            <a:extLst>
              <a:ext uri="{FF2B5EF4-FFF2-40B4-BE49-F238E27FC236}">
                <a16:creationId xmlns:a16="http://schemas.microsoft.com/office/drawing/2014/main" id="{72C5F5E8-863A-768F-14AA-FF0A4DF86965}"/>
              </a:ext>
            </a:extLst>
          </p:cNvPr>
          <p:cNvSpPr txBox="1"/>
          <p:nvPr/>
        </p:nvSpPr>
        <p:spPr>
          <a:xfrm>
            <a:off x="7507402" y="1298453"/>
            <a:ext cx="4457250" cy="461665"/>
          </a:xfrm>
          <a:prstGeom prst="rect">
            <a:avLst/>
          </a:prstGeom>
          <a:noFill/>
        </p:spPr>
        <p:txBody>
          <a:bodyPr wrap="square" rtlCol="0">
            <a:spAutoFit/>
          </a:bodyPr>
          <a:lstStyle/>
          <a:p>
            <a:r>
              <a:rPr lang="en-AU" b="1" dirty="0">
                <a:solidFill>
                  <a:schemeClr val="bg1"/>
                </a:solidFill>
                <a:latin typeface="Quicksand"/>
              </a:rPr>
              <a:t>Single Lens              Bi/Multi-focal</a:t>
            </a:r>
          </a:p>
        </p:txBody>
      </p:sp>
      <p:sp>
        <p:nvSpPr>
          <p:cNvPr id="14" name="TextBox 13">
            <a:extLst>
              <a:ext uri="{FF2B5EF4-FFF2-40B4-BE49-F238E27FC236}">
                <a16:creationId xmlns:a16="http://schemas.microsoft.com/office/drawing/2014/main" id="{E875873D-2E4C-5B37-B957-ECF3CC72075A}"/>
              </a:ext>
            </a:extLst>
          </p:cNvPr>
          <p:cNvSpPr txBox="1"/>
          <p:nvPr/>
        </p:nvSpPr>
        <p:spPr>
          <a:xfrm>
            <a:off x="3973963" y="4634585"/>
            <a:ext cx="2783280" cy="923330"/>
          </a:xfrm>
          <a:prstGeom prst="rect">
            <a:avLst/>
          </a:prstGeom>
          <a:noFill/>
        </p:spPr>
        <p:txBody>
          <a:bodyPr wrap="square" rtlCol="0">
            <a:spAutoFit/>
          </a:bodyPr>
          <a:lstStyle/>
          <a:p>
            <a:r>
              <a:rPr lang="en-AU" sz="1800" b="1" dirty="0">
                <a:solidFill>
                  <a:schemeClr val="bg2"/>
                </a:solidFill>
                <a:latin typeface="Quicksand"/>
              </a:rPr>
              <a:t>Laces to secure the foot</a:t>
            </a:r>
          </a:p>
          <a:p>
            <a:r>
              <a:rPr lang="en-AU" sz="1800" b="1" dirty="0">
                <a:solidFill>
                  <a:schemeClr val="bg2"/>
                </a:solidFill>
                <a:latin typeface="Quicksand"/>
              </a:rPr>
              <a:t>      Wide toe box</a:t>
            </a:r>
          </a:p>
          <a:p>
            <a:r>
              <a:rPr lang="en-AU" sz="1800" b="1" dirty="0">
                <a:solidFill>
                  <a:schemeClr val="bg2"/>
                </a:solidFill>
                <a:latin typeface="Quicksand"/>
              </a:rPr>
              <a:t>              Correct shoe length</a:t>
            </a:r>
          </a:p>
        </p:txBody>
      </p:sp>
      <p:sp>
        <p:nvSpPr>
          <p:cNvPr id="4" name="Rectangle 3">
            <a:extLst>
              <a:ext uri="{FF2B5EF4-FFF2-40B4-BE49-F238E27FC236}">
                <a16:creationId xmlns:a16="http://schemas.microsoft.com/office/drawing/2014/main" id="{570B6A0D-266A-5E4D-87D1-F3D765977005}"/>
              </a:ext>
            </a:extLst>
          </p:cNvPr>
          <p:cNvSpPr/>
          <p:nvPr/>
        </p:nvSpPr>
        <p:spPr>
          <a:xfrm>
            <a:off x="9507491" y="3449300"/>
            <a:ext cx="2601177" cy="1599880"/>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07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C7C6-2E00-031C-223A-EF653FBCDD79}"/>
              </a:ext>
            </a:extLst>
          </p:cNvPr>
          <p:cNvSpPr>
            <a:spLocks noGrp="1"/>
          </p:cNvSpPr>
          <p:nvPr>
            <p:ph type="title"/>
          </p:nvPr>
        </p:nvSpPr>
        <p:spPr/>
        <p:txBody>
          <a:bodyPr>
            <a:normAutofit/>
          </a:bodyPr>
          <a:lstStyle/>
          <a:p>
            <a:r>
              <a:rPr lang="en-AU" sz="3600" b="1" dirty="0">
                <a:solidFill>
                  <a:srgbClr val="00A3DE"/>
                </a:solidFill>
                <a:latin typeface="Calibri" panose="020F0502020204030204" pitchFamily="34" charset="0"/>
                <a:ea typeface="Calibri" panose="020F0502020204030204" pitchFamily="34" charset="0"/>
                <a:cs typeface="Calibri" panose="020F0502020204030204" pitchFamily="34" charset="0"/>
              </a:rPr>
              <a:t>Manage Medical Conditions </a:t>
            </a:r>
            <a:endParaRPr lang="en-AU" sz="3600" dirty="0"/>
          </a:p>
        </p:txBody>
      </p:sp>
      <p:sp>
        <p:nvSpPr>
          <p:cNvPr id="3" name="Content Placeholder 2">
            <a:extLst>
              <a:ext uri="{FF2B5EF4-FFF2-40B4-BE49-F238E27FC236}">
                <a16:creationId xmlns:a16="http://schemas.microsoft.com/office/drawing/2014/main" id="{3C8FC2EA-1442-5A1A-8C72-A619EF6A1E25}"/>
              </a:ext>
            </a:extLst>
          </p:cNvPr>
          <p:cNvSpPr>
            <a:spLocks noGrp="1"/>
          </p:cNvSpPr>
          <p:nvPr>
            <p:ph idx="1"/>
          </p:nvPr>
        </p:nvSpPr>
        <p:spPr>
          <a:xfrm>
            <a:off x="914400" y="1452420"/>
            <a:ext cx="8745996" cy="4627563"/>
          </a:xfrm>
        </p:spPr>
        <p:txBody>
          <a:bodyPr>
            <a:normAutofit lnSpcReduction="10000"/>
          </a:bodyPr>
          <a:lstStyle/>
          <a:p>
            <a:pPr marL="0" indent="0">
              <a:buNone/>
            </a:pPr>
            <a:r>
              <a:rPr lang="en-AU" dirty="0"/>
              <a:t>Feet</a:t>
            </a:r>
          </a:p>
          <a:p>
            <a:r>
              <a:rPr lang="en-AU" b="1" dirty="0">
                <a:solidFill>
                  <a:schemeClr val="accent5"/>
                </a:solidFill>
              </a:rPr>
              <a:t>Podiatrist</a:t>
            </a:r>
            <a:r>
              <a:rPr lang="en-AU" dirty="0"/>
              <a:t> review of the feet and intervention for people with</a:t>
            </a:r>
          </a:p>
          <a:p>
            <a:pPr marL="230712" lvl="1" indent="0">
              <a:buNone/>
            </a:pPr>
            <a:r>
              <a:rPr lang="en-AU" sz="2000" dirty="0"/>
              <a:t>disabling foot pain</a:t>
            </a:r>
          </a:p>
          <a:p>
            <a:endParaRPr lang="en-AU" dirty="0"/>
          </a:p>
          <a:p>
            <a:pPr marL="0" indent="0">
              <a:buNone/>
            </a:pPr>
            <a:r>
              <a:rPr lang="en-AU" dirty="0"/>
              <a:t>Eyes</a:t>
            </a:r>
          </a:p>
          <a:p>
            <a:r>
              <a:rPr lang="en-AU" dirty="0"/>
              <a:t>Correct eye problems such as the removal of cataracts</a:t>
            </a:r>
          </a:p>
          <a:p>
            <a:endParaRPr lang="en-AU" dirty="0"/>
          </a:p>
          <a:p>
            <a:pPr marL="0" indent="0">
              <a:buNone/>
            </a:pPr>
            <a:r>
              <a:rPr lang="en-AU" dirty="0"/>
              <a:t>Medication </a:t>
            </a:r>
          </a:p>
          <a:p>
            <a:r>
              <a:rPr lang="en-AU" dirty="0"/>
              <a:t>Having enough vitamin D is also important for bone and muscle health</a:t>
            </a:r>
          </a:p>
          <a:p>
            <a:r>
              <a:rPr lang="en-AU" dirty="0"/>
              <a:t>Gradual reduction in psychoactive medications</a:t>
            </a:r>
          </a:p>
          <a:p>
            <a:r>
              <a:rPr lang="en-AU" dirty="0"/>
              <a:t>Medication review – by your </a:t>
            </a:r>
            <a:r>
              <a:rPr lang="en-AU" b="1" dirty="0">
                <a:solidFill>
                  <a:schemeClr val="accent5"/>
                </a:solidFill>
              </a:rPr>
              <a:t>GP</a:t>
            </a:r>
            <a:r>
              <a:rPr lang="en-AU" dirty="0"/>
              <a:t> or a </a:t>
            </a:r>
            <a:r>
              <a:rPr lang="en-AU" b="1" dirty="0">
                <a:solidFill>
                  <a:schemeClr val="accent5"/>
                </a:solidFill>
              </a:rPr>
              <a:t>geriatrician</a:t>
            </a:r>
          </a:p>
          <a:p>
            <a:endParaRPr lang="en-AU" dirty="0"/>
          </a:p>
        </p:txBody>
      </p:sp>
      <p:pic>
        <p:nvPicPr>
          <p:cNvPr id="3074" name="Picture 2" descr="Medications &amp; Environment — Do I still need this medication? Is  deprescribing for you?">
            <a:extLst>
              <a:ext uri="{FF2B5EF4-FFF2-40B4-BE49-F238E27FC236}">
                <a16:creationId xmlns:a16="http://schemas.microsoft.com/office/drawing/2014/main" id="{00A5C0FF-D570-97EF-1195-FFB77D7A6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142812"/>
            <a:ext cx="4166865" cy="2836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BC79EC-07B6-1A99-E524-93F1B9A3346D}"/>
              </a:ext>
            </a:extLst>
          </p:cNvPr>
          <p:cNvSpPr txBox="1"/>
          <p:nvPr/>
        </p:nvSpPr>
        <p:spPr>
          <a:xfrm>
            <a:off x="8058217" y="3996508"/>
            <a:ext cx="3266765" cy="261610"/>
          </a:xfrm>
          <a:prstGeom prst="rect">
            <a:avLst/>
          </a:prstGeom>
          <a:noFill/>
        </p:spPr>
        <p:txBody>
          <a:bodyPr wrap="square">
            <a:spAutoFit/>
          </a:bodyPr>
          <a:lstStyle/>
          <a:p>
            <a:r>
              <a:rPr lang="en-AU" sz="1100" dirty="0">
                <a:latin typeface="Quicksand" panose="00000500000000000000"/>
              </a:rPr>
              <a:t>https://www.deprescribingnetwork.ca/environment</a:t>
            </a:r>
          </a:p>
        </p:txBody>
      </p:sp>
    </p:spTree>
    <p:extLst>
      <p:ext uri="{BB962C8B-B14F-4D97-AF65-F5344CB8AC3E}">
        <p14:creationId xmlns:p14="http://schemas.microsoft.com/office/powerpoint/2010/main" val="359448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EC85-9F7E-99F5-78A8-85E931981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24CE0-5054-B39E-F67B-8BE91E89FCAF}"/>
              </a:ext>
            </a:extLst>
          </p:cNvPr>
          <p:cNvSpPr>
            <a:spLocks noGrp="1"/>
          </p:cNvSpPr>
          <p:nvPr>
            <p:ph type="title"/>
          </p:nvPr>
        </p:nvSpPr>
        <p:spPr/>
        <p:txBody>
          <a:bodyPr>
            <a:normAutofit/>
          </a:bodyPr>
          <a:lstStyle/>
          <a:p>
            <a:r>
              <a:rPr lang="en-US" sz="4000" b="1" dirty="0">
                <a:solidFill>
                  <a:srgbClr val="00A3DE"/>
                </a:solidFill>
                <a:latin typeface="Calibri" panose="020F0502020204030204" pitchFamily="34" charset="0"/>
                <a:cs typeface="Calibri" panose="020F0502020204030204" pitchFamily="34" charset="0"/>
              </a:rPr>
              <a:t>Acknowledgement of Country</a:t>
            </a:r>
            <a:endParaRPr lang="en-AU" sz="4000" b="1" dirty="0">
              <a:solidFill>
                <a:srgbClr val="00A3DE"/>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167F53E-9D17-5379-F65E-9D2204168274}"/>
              </a:ext>
            </a:extLst>
          </p:cNvPr>
          <p:cNvSpPr>
            <a:spLocks noGrp="1"/>
          </p:cNvSpPr>
          <p:nvPr>
            <p:ph idx="1"/>
          </p:nvPr>
        </p:nvSpPr>
        <p:spPr>
          <a:xfrm>
            <a:off x="914400" y="1219200"/>
            <a:ext cx="10294168" cy="4627563"/>
          </a:xfrm>
        </p:spPr>
        <p:txBody>
          <a:bodyPr>
            <a:normAutofit/>
          </a:bodyPr>
          <a:lstStyle/>
          <a:p>
            <a:pPr marL="0" indent="0">
              <a:buNone/>
            </a:pPr>
            <a:r>
              <a:rPr lang="en-AU" dirty="0"/>
              <a:t>We would like to acknowledge the traditional owners of the land where we meet today. </a:t>
            </a:r>
          </a:p>
          <a:p>
            <a:pPr marL="0" indent="0">
              <a:buNone/>
            </a:pPr>
            <a:endParaRPr lang="en-AU" dirty="0"/>
          </a:p>
          <a:p>
            <a:pPr marL="0" indent="0">
              <a:buNone/>
            </a:pPr>
            <a:r>
              <a:rPr lang="en-AU" dirty="0"/>
              <a:t>We pay our respect to Elders past, present and emerging, and recognise and celebrate the diversity of Aboriginal peoples and their ongoing cultures and connections to the lands and waters of NSW.</a:t>
            </a:r>
          </a:p>
          <a:p>
            <a:pPr marL="0" indent="0">
              <a:buNone/>
            </a:pPr>
            <a:endParaRPr lang="en-AU" dirty="0"/>
          </a:p>
          <a:p>
            <a:pPr marL="0" indent="0">
              <a:buNone/>
            </a:pPr>
            <a:r>
              <a:rPr lang="en-AU" dirty="0"/>
              <a:t>We also acknowledge and pay our respects to our Aboriginal and Torres Strait Islander people joining us today. </a:t>
            </a:r>
          </a:p>
        </p:txBody>
      </p:sp>
    </p:spTree>
    <p:extLst>
      <p:ext uri="{BB962C8B-B14F-4D97-AF65-F5344CB8AC3E}">
        <p14:creationId xmlns:p14="http://schemas.microsoft.com/office/powerpoint/2010/main" val="832636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0" y="404664"/>
            <a:ext cx="10363200" cy="817561"/>
          </a:xfrm>
        </p:spPr>
        <p:txBody>
          <a:bodyPr>
            <a:normAutofit/>
          </a:bodyPr>
          <a:lstStyle/>
          <a:p>
            <a:r>
              <a:rPr lang="en-AU" sz="3200" b="1" dirty="0">
                <a:solidFill>
                  <a:schemeClr val="tx2"/>
                </a:solidFill>
              </a:rPr>
              <a:t>Social Engagement</a:t>
            </a:r>
          </a:p>
        </p:txBody>
      </p:sp>
      <p:sp>
        <p:nvSpPr>
          <p:cNvPr id="7" name="Content Placeholder 2"/>
          <p:cNvSpPr>
            <a:spLocks noGrp="1"/>
          </p:cNvSpPr>
          <p:nvPr>
            <p:ph idx="1"/>
          </p:nvPr>
        </p:nvSpPr>
        <p:spPr>
          <a:xfrm>
            <a:off x="1091444" y="1412776"/>
            <a:ext cx="5505636" cy="4104456"/>
          </a:xfrm>
        </p:spPr>
        <p:txBody>
          <a:bodyPr/>
          <a:lstStyle/>
          <a:p>
            <a:pPr marL="0" indent="0">
              <a:buNone/>
            </a:pPr>
            <a:r>
              <a:rPr lang="en-AU" sz="2800" dirty="0">
                <a:solidFill>
                  <a:schemeClr val="tx1">
                    <a:lumMod val="50000"/>
                  </a:schemeClr>
                </a:solidFill>
              </a:rPr>
              <a:t>Feeling socially connected can:</a:t>
            </a:r>
          </a:p>
          <a:p>
            <a:pPr lvl="1">
              <a:buFont typeface="Wingdings" panose="05000000000000000000" pitchFamily="2" charset="2"/>
              <a:buChar char="§"/>
            </a:pPr>
            <a:r>
              <a:rPr lang="en-AU" sz="2400" dirty="0"/>
              <a:t>Improve your quality of life</a:t>
            </a:r>
          </a:p>
          <a:p>
            <a:pPr lvl="1">
              <a:buFont typeface="Wingdings" panose="05000000000000000000" pitchFamily="2" charset="2"/>
              <a:buChar char="§"/>
            </a:pPr>
            <a:r>
              <a:rPr lang="en-AU" sz="2400" dirty="0"/>
              <a:t>Boost your mental health</a:t>
            </a:r>
          </a:p>
          <a:p>
            <a:pPr lvl="1">
              <a:buFont typeface="Wingdings" panose="05000000000000000000" pitchFamily="2" charset="2"/>
              <a:buChar char="§"/>
            </a:pPr>
            <a:r>
              <a:rPr lang="en-AU" sz="2400" dirty="0"/>
              <a:t>Increase levels of happiness</a:t>
            </a:r>
          </a:p>
          <a:p>
            <a:pPr lvl="1">
              <a:buFont typeface="Wingdings" panose="05000000000000000000" pitchFamily="2" charset="2"/>
              <a:buChar char="§"/>
            </a:pPr>
            <a:r>
              <a:rPr lang="en-AU" sz="2400" dirty="0"/>
              <a:t>Increase feelings of belonging</a:t>
            </a:r>
          </a:p>
          <a:p>
            <a:pPr lvl="1">
              <a:buFont typeface="Wingdings" panose="05000000000000000000" pitchFamily="2" charset="2"/>
              <a:buChar char="§"/>
            </a:pPr>
            <a:r>
              <a:rPr lang="en-AU" sz="2400" dirty="0"/>
              <a:t>Result in fewer health problems</a:t>
            </a:r>
          </a:p>
          <a:p>
            <a:pPr lvl="1">
              <a:buFont typeface="Wingdings" panose="05000000000000000000" pitchFamily="2" charset="2"/>
              <a:buChar char="§"/>
            </a:pPr>
            <a:r>
              <a:rPr lang="en-AU" sz="2400" dirty="0"/>
              <a:t>Help you live longer</a:t>
            </a:r>
          </a:p>
          <a:p>
            <a:pPr lvl="1">
              <a:buFont typeface="Wingdings" panose="05000000000000000000" pitchFamily="2" charset="2"/>
              <a:buChar char="§"/>
            </a:pPr>
            <a:endParaRPr lang="en-AU" dirty="0"/>
          </a:p>
          <a:p>
            <a:pPr marL="228594" lvl="1" indent="0">
              <a:buNone/>
            </a:pPr>
            <a:endParaRPr lang="en-AU" dirty="0"/>
          </a:p>
        </p:txBody>
      </p:sp>
      <p:pic>
        <p:nvPicPr>
          <p:cNvPr id="3" name="Picture 2">
            <a:extLst>
              <a:ext uri="{FF2B5EF4-FFF2-40B4-BE49-F238E27FC236}">
                <a16:creationId xmlns:a16="http://schemas.microsoft.com/office/drawing/2014/main" id="{58F520E0-F8B6-4244-B499-380A028560A1}"/>
              </a:ext>
            </a:extLst>
          </p:cNvPr>
          <p:cNvPicPr>
            <a:picLocks noChangeAspect="1"/>
          </p:cNvPicPr>
          <p:nvPr/>
        </p:nvPicPr>
        <p:blipFill>
          <a:blip r:embed="rId2"/>
          <a:stretch>
            <a:fillRect/>
          </a:stretch>
        </p:blipFill>
        <p:spPr>
          <a:xfrm>
            <a:off x="7068108" y="1826822"/>
            <a:ext cx="4789550" cy="3204356"/>
          </a:xfrm>
          <a:prstGeom prst="rect">
            <a:avLst/>
          </a:prstGeom>
        </p:spPr>
      </p:pic>
    </p:spTree>
    <p:extLst>
      <p:ext uri="{BB962C8B-B14F-4D97-AF65-F5344CB8AC3E}">
        <p14:creationId xmlns:p14="http://schemas.microsoft.com/office/powerpoint/2010/main" val="407077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79961"/>
            <a:ext cx="10363200" cy="817561"/>
          </a:xfrm>
        </p:spPr>
        <p:txBody>
          <a:bodyPr>
            <a:normAutofit/>
          </a:bodyPr>
          <a:lstStyle/>
          <a:p>
            <a:r>
              <a:rPr lang="en-AU" sz="3200" b="1" dirty="0">
                <a:solidFill>
                  <a:schemeClr val="tx2"/>
                </a:solidFill>
              </a:rPr>
              <a:t>Healthy Eating</a:t>
            </a:r>
          </a:p>
        </p:txBody>
      </p:sp>
      <p:sp>
        <p:nvSpPr>
          <p:cNvPr id="6" name="Content Placeholder 2"/>
          <p:cNvSpPr>
            <a:spLocks noGrp="1"/>
          </p:cNvSpPr>
          <p:nvPr>
            <p:ph idx="1"/>
          </p:nvPr>
        </p:nvSpPr>
        <p:spPr>
          <a:xfrm>
            <a:off x="274072" y="1628800"/>
            <a:ext cx="6325983" cy="4627563"/>
          </a:xfrm>
        </p:spPr>
        <p:txBody>
          <a:bodyPr/>
          <a:lstStyle/>
          <a:p>
            <a:pPr marL="0" indent="0">
              <a:buNone/>
            </a:pPr>
            <a:r>
              <a:rPr lang="en-AU" sz="2400" b="1" dirty="0"/>
              <a:t>Eating well to prevent falls – a </a:t>
            </a:r>
            <a:r>
              <a:rPr lang="en-AU" sz="2400" b="1" dirty="0">
                <a:solidFill>
                  <a:schemeClr val="accent5"/>
                </a:solidFill>
              </a:rPr>
              <a:t>dietician</a:t>
            </a:r>
            <a:r>
              <a:rPr lang="en-AU" sz="2400" b="1" dirty="0"/>
              <a:t> or </a:t>
            </a:r>
            <a:r>
              <a:rPr lang="en-AU" sz="2400" b="1" dirty="0">
                <a:solidFill>
                  <a:schemeClr val="accent5"/>
                </a:solidFill>
              </a:rPr>
              <a:t>nutritionist</a:t>
            </a:r>
            <a:r>
              <a:rPr lang="en-AU" sz="2400" b="1" dirty="0"/>
              <a:t> may assist </a:t>
            </a:r>
          </a:p>
          <a:p>
            <a:pPr marL="0" indent="0">
              <a:buNone/>
            </a:pPr>
            <a:r>
              <a:rPr lang="en-AU" sz="2000" b="1" dirty="0">
                <a:solidFill>
                  <a:schemeClr val="accent2"/>
                </a:solidFill>
              </a:rPr>
              <a:t>Eating healthy food with adequate energy and protein is important to maintain:</a:t>
            </a:r>
          </a:p>
          <a:p>
            <a:pPr lvl="1"/>
            <a:r>
              <a:rPr lang="en-AU" sz="2000" dirty="0"/>
              <a:t>muscle mass</a:t>
            </a:r>
          </a:p>
          <a:p>
            <a:pPr lvl="1"/>
            <a:r>
              <a:rPr lang="en-AU" sz="2000" dirty="0"/>
              <a:t>muscle strength </a:t>
            </a:r>
          </a:p>
          <a:p>
            <a:pPr marL="228594" lvl="1" indent="0">
              <a:buNone/>
            </a:pPr>
            <a:r>
              <a:rPr lang="en-AU" sz="2000" b="1" dirty="0">
                <a:solidFill>
                  <a:schemeClr val="accent2"/>
                </a:solidFill>
              </a:rPr>
              <a:t>To reduce the risk of:</a:t>
            </a:r>
          </a:p>
          <a:p>
            <a:pPr lvl="1"/>
            <a:r>
              <a:rPr lang="en-AU" sz="2000" dirty="0"/>
              <a:t>sarcopenia (muscle wasting)</a:t>
            </a:r>
          </a:p>
          <a:p>
            <a:pPr lvl="1"/>
            <a:r>
              <a:rPr lang="en-AU" sz="2000" dirty="0"/>
              <a:t>frailty and</a:t>
            </a:r>
          </a:p>
          <a:p>
            <a:pPr lvl="1"/>
            <a:r>
              <a:rPr lang="en-AU" sz="2000" dirty="0"/>
              <a:t>fall-related injury</a:t>
            </a:r>
          </a:p>
        </p:txBody>
      </p:sp>
      <p:pic>
        <p:nvPicPr>
          <p:cNvPr id="3" name="Picture 2">
            <a:extLst>
              <a:ext uri="{FF2B5EF4-FFF2-40B4-BE49-F238E27FC236}">
                <a16:creationId xmlns:a16="http://schemas.microsoft.com/office/drawing/2014/main" id="{77F3A248-64A3-43B4-B0A3-EE512E7471F8}"/>
              </a:ext>
            </a:extLst>
          </p:cNvPr>
          <p:cNvPicPr>
            <a:picLocks noChangeAspect="1"/>
          </p:cNvPicPr>
          <p:nvPr/>
        </p:nvPicPr>
        <p:blipFill>
          <a:blip r:embed="rId3"/>
          <a:stretch>
            <a:fillRect/>
          </a:stretch>
        </p:blipFill>
        <p:spPr>
          <a:xfrm>
            <a:off x="6492045" y="2168860"/>
            <a:ext cx="4583378" cy="3220752"/>
          </a:xfrm>
          <a:prstGeom prst="rect">
            <a:avLst/>
          </a:prstGeom>
        </p:spPr>
      </p:pic>
    </p:spTree>
    <p:extLst>
      <p:ext uri="{BB962C8B-B14F-4D97-AF65-F5344CB8AC3E}">
        <p14:creationId xmlns:p14="http://schemas.microsoft.com/office/powerpoint/2010/main" val="253371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D0B6-CA5C-4B97-9023-9F789283E48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B4DF99-C3E6-2CDC-1D87-7A7E0A9BCED9}"/>
              </a:ext>
            </a:extLst>
          </p:cNvPr>
          <p:cNvSpPr/>
          <p:nvPr/>
        </p:nvSpPr>
        <p:spPr>
          <a:xfrm>
            <a:off x="366592" y="119534"/>
            <a:ext cx="7576529" cy="1077218"/>
          </a:xfrm>
          <a:prstGeom prst="rect">
            <a:avLst/>
          </a:prstGeom>
        </p:spPr>
        <p:txBody>
          <a:bodyPr wrap="square">
            <a:spAutoFit/>
          </a:bodyPr>
          <a:lstStyle/>
          <a:p>
            <a:pPr algn="ctr"/>
            <a:r>
              <a:rPr lang="en-AU" sz="3200" b="1" dirty="0">
                <a:solidFill>
                  <a:schemeClr val="tx2"/>
                </a:solidFill>
                <a:latin typeface="Quicksand"/>
              </a:rPr>
              <a:t>Campaign Resources – posters, email signatures, social media tiles and more</a:t>
            </a:r>
          </a:p>
        </p:txBody>
      </p:sp>
      <p:pic>
        <p:nvPicPr>
          <p:cNvPr id="3" name="Picture 2">
            <a:extLst>
              <a:ext uri="{FF2B5EF4-FFF2-40B4-BE49-F238E27FC236}">
                <a16:creationId xmlns:a16="http://schemas.microsoft.com/office/drawing/2014/main" id="{C88357A0-C61C-25BF-547C-70FB5A98C000}"/>
              </a:ext>
            </a:extLst>
          </p:cNvPr>
          <p:cNvPicPr>
            <a:picLocks noChangeAspect="1"/>
          </p:cNvPicPr>
          <p:nvPr/>
        </p:nvPicPr>
        <p:blipFill>
          <a:blip r:embed="rId3"/>
          <a:stretch>
            <a:fillRect/>
          </a:stretch>
        </p:blipFill>
        <p:spPr>
          <a:xfrm>
            <a:off x="787723" y="1268760"/>
            <a:ext cx="3367134" cy="4797152"/>
          </a:xfrm>
          <a:prstGeom prst="rect">
            <a:avLst/>
          </a:prstGeom>
        </p:spPr>
      </p:pic>
      <p:pic>
        <p:nvPicPr>
          <p:cNvPr id="5" name="Picture 4">
            <a:extLst>
              <a:ext uri="{FF2B5EF4-FFF2-40B4-BE49-F238E27FC236}">
                <a16:creationId xmlns:a16="http://schemas.microsoft.com/office/drawing/2014/main" id="{68504346-92BB-6A82-9446-618D37F5CDA1}"/>
              </a:ext>
            </a:extLst>
          </p:cNvPr>
          <p:cNvPicPr>
            <a:picLocks noChangeAspect="1"/>
          </p:cNvPicPr>
          <p:nvPr/>
        </p:nvPicPr>
        <p:blipFill>
          <a:blip r:embed="rId4"/>
          <a:stretch>
            <a:fillRect/>
          </a:stretch>
        </p:blipFill>
        <p:spPr>
          <a:xfrm>
            <a:off x="4295800" y="1268760"/>
            <a:ext cx="3367134" cy="4835778"/>
          </a:xfrm>
          <a:prstGeom prst="rect">
            <a:avLst/>
          </a:prstGeom>
        </p:spPr>
      </p:pic>
      <p:pic>
        <p:nvPicPr>
          <p:cNvPr id="8" name="Picture 7">
            <a:extLst>
              <a:ext uri="{FF2B5EF4-FFF2-40B4-BE49-F238E27FC236}">
                <a16:creationId xmlns:a16="http://schemas.microsoft.com/office/drawing/2014/main" id="{6648AFBD-C72F-55F3-57BE-ABF7F14EE9C3}"/>
              </a:ext>
            </a:extLst>
          </p:cNvPr>
          <p:cNvPicPr>
            <a:picLocks noChangeAspect="1"/>
          </p:cNvPicPr>
          <p:nvPr/>
        </p:nvPicPr>
        <p:blipFill>
          <a:blip r:embed="rId5"/>
          <a:stretch>
            <a:fillRect/>
          </a:stretch>
        </p:blipFill>
        <p:spPr>
          <a:xfrm>
            <a:off x="7804605" y="3789040"/>
            <a:ext cx="4295800" cy="1073950"/>
          </a:xfrm>
          <a:prstGeom prst="rect">
            <a:avLst/>
          </a:prstGeom>
        </p:spPr>
      </p:pic>
      <p:pic>
        <p:nvPicPr>
          <p:cNvPr id="10" name="Picture 9">
            <a:extLst>
              <a:ext uri="{FF2B5EF4-FFF2-40B4-BE49-F238E27FC236}">
                <a16:creationId xmlns:a16="http://schemas.microsoft.com/office/drawing/2014/main" id="{CC080716-07BC-C51D-7318-04164A629018}"/>
              </a:ext>
            </a:extLst>
          </p:cNvPr>
          <p:cNvPicPr>
            <a:picLocks noChangeAspect="1"/>
          </p:cNvPicPr>
          <p:nvPr/>
        </p:nvPicPr>
        <p:blipFill>
          <a:blip r:embed="rId6"/>
          <a:stretch>
            <a:fillRect/>
          </a:stretch>
        </p:blipFill>
        <p:spPr>
          <a:xfrm>
            <a:off x="7803832" y="4953000"/>
            <a:ext cx="4295800" cy="1073950"/>
          </a:xfrm>
          <a:prstGeom prst="rect">
            <a:avLst/>
          </a:prstGeom>
        </p:spPr>
      </p:pic>
      <p:pic>
        <p:nvPicPr>
          <p:cNvPr id="14" name="Picture 13">
            <a:extLst>
              <a:ext uri="{FF2B5EF4-FFF2-40B4-BE49-F238E27FC236}">
                <a16:creationId xmlns:a16="http://schemas.microsoft.com/office/drawing/2014/main" id="{CBE4C6DE-002C-AE9C-EB58-DA8014DF5F78}"/>
              </a:ext>
            </a:extLst>
          </p:cNvPr>
          <p:cNvPicPr>
            <a:picLocks noChangeAspect="1"/>
          </p:cNvPicPr>
          <p:nvPr/>
        </p:nvPicPr>
        <p:blipFill>
          <a:blip r:embed="rId7"/>
          <a:stretch>
            <a:fillRect/>
          </a:stretch>
        </p:blipFill>
        <p:spPr>
          <a:xfrm>
            <a:off x="8013888" y="191542"/>
            <a:ext cx="3875687" cy="3248980"/>
          </a:xfrm>
          <a:prstGeom prst="rect">
            <a:avLst/>
          </a:prstGeom>
        </p:spPr>
      </p:pic>
    </p:spTree>
    <p:extLst>
      <p:ext uri="{BB962C8B-B14F-4D97-AF65-F5344CB8AC3E}">
        <p14:creationId xmlns:p14="http://schemas.microsoft.com/office/powerpoint/2010/main" val="37207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337" y="2636912"/>
            <a:ext cx="3852428" cy="1077218"/>
          </a:xfrm>
          <a:prstGeom prst="rect">
            <a:avLst/>
          </a:prstGeom>
        </p:spPr>
        <p:txBody>
          <a:bodyPr wrap="square">
            <a:spAutoFit/>
          </a:bodyPr>
          <a:lstStyle/>
          <a:p>
            <a:r>
              <a:rPr lang="en-AU" sz="3200" b="1" dirty="0">
                <a:solidFill>
                  <a:schemeClr val="accent5"/>
                </a:solidFill>
                <a:latin typeface="Quicksand"/>
              </a:rPr>
              <a:t>Physical Activity poster</a:t>
            </a:r>
          </a:p>
        </p:txBody>
      </p:sp>
      <p:pic>
        <p:nvPicPr>
          <p:cNvPr id="3" name="Picture 2">
            <a:extLst>
              <a:ext uri="{FF2B5EF4-FFF2-40B4-BE49-F238E27FC236}">
                <a16:creationId xmlns:a16="http://schemas.microsoft.com/office/drawing/2014/main" id="{D73A9684-4B8E-A5D6-1EB1-5132CEB87CC1}"/>
              </a:ext>
            </a:extLst>
          </p:cNvPr>
          <p:cNvPicPr>
            <a:picLocks noChangeAspect="1"/>
          </p:cNvPicPr>
          <p:nvPr/>
        </p:nvPicPr>
        <p:blipFill>
          <a:blip r:embed="rId3"/>
          <a:stretch>
            <a:fillRect/>
          </a:stretch>
        </p:blipFill>
        <p:spPr>
          <a:xfrm>
            <a:off x="3718997" y="0"/>
            <a:ext cx="4754006" cy="6858000"/>
          </a:xfrm>
          <a:prstGeom prst="rect">
            <a:avLst/>
          </a:prstGeom>
        </p:spPr>
      </p:pic>
    </p:spTree>
    <p:extLst>
      <p:ext uri="{BB962C8B-B14F-4D97-AF65-F5344CB8AC3E}">
        <p14:creationId xmlns:p14="http://schemas.microsoft.com/office/powerpoint/2010/main" val="39052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68" y="2392866"/>
            <a:ext cx="3672407" cy="1077218"/>
          </a:xfrm>
          <a:prstGeom prst="rect">
            <a:avLst/>
          </a:prstGeom>
        </p:spPr>
        <p:txBody>
          <a:bodyPr wrap="square">
            <a:spAutoFit/>
          </a:bodyPr>
          <a:lstStyle/>
          <a:p>
            <a:r>
              <a:rPr lang="en-AU" sz="3200" b="1" dirty="0">
                <a:solidFill>
                  <a:schemeClr val="tx2"/>
                </a:solidFill>
                <a:latin typeface="Quicksand"/>
              </a:rPr>
              <a:t>Healthy Eating poster</a:t>
            </a:r>
            <a:endParaRPr lang="en-AU" sz="3200" dirty="0">
              <a:solidFill>
                <a:schemeClr val="tx2"/>
              </a:solidFill>
              <a:latin typeface="Quicksand"/>
            </a:endParaRPr>
          </a:p>
        </p:txBody>
      </p:sp>
      <p:pic>
        <p:nvPicPr>
          <p:cNvPr id="3" name="Picture 2">
            <a:extLst>
              <a:ext uri="{FF2B5EF4-FFF2-40B4-BE49-F238E27FC236}">
                <a16:creationId xmlns:a16="http://schemas.microsoft.com/office/drawing/2014/main" id="{9F5263E8-8706-94E4-0A99-0A452DADAB3F}"/>
              </a:ext>
            </a:extLst>
          </p:cNvPr>
          <p:cNvPicPr>
            <a:picLocks noChangeAspect="1"/>
          </p:cNvPicPr>
          <p:nvPr/>
        </p:nvPicPr>
        <p:blipFill>
          <a:blip r:embed="rId2"/>
          <a:stretch>
            <a:fillRect/>
          </a:stretch>
        </p:blipFill>
        <p:spPr>
          <a:xfrm>
            <a:off x="3707992" y="-9029"/>
            <a:ext cx="4776015" cy="6820792"/>
          </a:xfrm>
          <a:prstGeom prst="rect">
            <a:avLst/>
          </a:prstGeom>
        </p:spPr>
      </p:pic>
    </p:spTree>
    <p:extLst>
      <p:ext uri="{BB962C8B-B14F-4D97-AF65-F5344CB8AC3E}">
        <p14:creationId xmlns:p14="http://schemas.microsoft.com/office/powerpoint/2010/main" val="120513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4400" y="319170"/>
            <a:ext cx="10363200" cy="817561"/>
          </a:xfrm>
        </p:spPr>
        <p:txBody>
          <a:bodyPr>
            <a:normAutofit/>
          </a:bodyPr>
          <a:lstStyle/>
          <a:p>
            <a:r>
              <a:rPr lang="en-US" sz="3200" b="1" dirty="0">
                <a:solidFill>
                  <a:schemeClr val="tx2"/>
                </a:solidFill>
              </a:rPr>
              <a:t>3x3 Healthy Ageing Challenge</a:t>
            </a:r>
          </a:p>
        </p:txBody>
      </p:sp>
      <p:sp>
        <p:nvSpPr>
          <p:cNvPr id="14" name="TextBox 13"/>
          <p:cNvSpPr txBox="1"/>
          <p:nvPr/>
        </p:nvSpPr>
        <p:spPr>
          <a:xfrm>
            <a:off x="7428148" y="2672916"/>
            <a:ext cx="4656354" cy="1323439"/>
          </a:xfrm>
          <a:prstGeom prst="rect">
            <a:avLst/>
          </a:prstGeom>
          <a:noFill/>
        </p:spPr>
        <p:txBody>
          <a:bodyPr wrap="square" rtlCol="0">
            <a:spAutoFit/>
          </a:bodyPr>
          <a:lstStyle/>
          <a:p>
            <a:pPr lvl="0"/>
            <a:r>
              <a:rPr lang="en-AU" sz="2000" b="1" dirty="0">
                <a:solidFill>
                  <a:srgbClr val="00B050"/>
                </a:solidFill>
                <a:latin typeface="Quicksand"/>
              </a:rPr>
              <a:t>For staff, patients and care-givers:</a:t>
            </a:r>
          </a:p>
          <a:p>
            <a:pPr lvl="0"/>
            <a:endParaRPr lang="en-AU" sz="2000" b="1" dirty="0">
              <a:solidFill>
                <a:srgbClr val="00B050"/>
              </a:solidFill>
              <a:latin typeface="Quicksand"/>
            </a:endParaRPr>
          </a:p>
          <a:p>
            <a:pPr lvl="0"/>
            <a:r>
              <a:rPr lang="en-AU" sz="2000" b="1" dirty="0">
                <a:solidFill>
                  <a:srgbClr val="00B050"/>
                </a:solidFill>
                <a:latin typeface="Quicksand"/>
              </a:rPr>
              <a:t>Share your health and fitness goals with your family, friends and work colleagues!</a:t>
            </a:r>
          </a:p>
        </p:txBody>
      </p:sp>
      <p:pic>
        <p:nvPicPr>
          <p:cNvPr id="3" name="Picture 2">
            <a:extLst>
              <a:ext uri="{FF2B5EF4-FFF2-40B4-BE49-F238E27FC236}">
                <a16:creationId xmlns:a16="http://schemas.microsoft.com/office/drawing/2014/main" id="{6C75CD4A-A8DC-BF7D-4F8C-1F7D6D4E5FAD}"/>
              </a:ext>
            </a:extLst>
          </p:cNvPr>
          <p:cNvPicPr>
            <a:picLocks noChangeAspect="1"/>
          </p:cNvPicPr>
          <p:nvPr/>
        </p:nvPicPr>
        <p:blipFill>
          <a:blip r:embed="rId2"/>
          <a:stretch>
            <a:fillRect/>
          </a:stretch>
        </p:blipFill>
        <p:spPr>
          <a:xfrm>
            <a:off x="269779" y="919239"/>
            <a:ext cx="7158369" cy="5019521"/>
          </a:xfrm>
          <a:prstGeom prst="rect">
            <a:avLst/>
          </a:prstGeom>
        </p:spPr>
      </p:pic>
    </p:spTree>
    <p:extLst>
      <p:ext uri="{BB962C8B-B14F-4D97-AF65-F5344CB8AC3E}">
        <p14:creationId xmlns:p14="http://schemas.microsoft.com/office/powerpoint/2010/main" val="268727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4301-1A7A-7AD2-F75B-AE6FF9BD5C33}"/>
              </a:ext>
            </a:extLst>
          </p:cNvPr>
          <p:cNvSpPr>
            <a:spLocks noGrp="1"/>
          </p:cNvSpPr>
          <p:nvPr>
            <p:ph type="title"/>
          </p:nvPr>
        </p:nvSpPr>
        <p:spPr>
          <a:xfrm>
            <a:off x="914400" y="279961"/>
            <a:ext cx="10363200" cy="817561"/>
          </a:xfrm>
        </p:spPr>
        <p:txBody>
          <a:bodyPr/>
          <a:lstStyle/>
          <a:p>
            <a:r>
              <a:rPr lang="en-AU" sz="2800" b="1" dirty="0">
                <a:solidFill>
                  <a:schemeClr val="tx2"/>
                </a:solidFill>
              </a:rPr>
              <a:t>Resources</a:t>
            </a:r>
            <a:endParaRPr lang="en-AU" dirty="0"/>
          </a:p>
        </p:txBody>
      </p:sp>
      <p:sp>
        <p:nvSpPr>
          <p:cNvPr id="3" name="Content Placeholder 2">
            <a:extLst>
              <a:ext uri="{FF2B5EF4-FFF2-40B4-BE49-F238E27FC236}">
                <a16:creationId xmlns:a16="http://schemas.microsoft.com/office/drawing/2014/main" id="{BED6C46F-79B1-A863-36D6-3542490F2577}"/>
              </a:ext>
            </a:extLst>
          </p:cNvPr>
          <p:cNvSpPr>
            <a:spLocks noGrp="1"/>
          </p:cNvSpPr>
          <p:nvPr>
            <p:ph idx="1"/>
          </p:nvPr>
        </p:nvSpPr>
        <p:spPr>
          <a:xfrm>
            <a:off x="914400" y="1339850"/>
            <a:ext cx="6909792" cy="4719219"/>
          </a:xfrm>
        </p:spPr>
        <p:txBody>
          <a:bodyPr numCol="1">
            <a:normAutofit lnSpcReduction="10000"/>
          </a:bodyPr>
          <a:lstStyle/>
          <a:p>
            <a:r>
              <a:rPr lang="en-AU" b="1" dirty="0"/>
              <a:t>NSW Fall Prevention and Healthy Ageing Network</a:t>
            </a:r>
          </a:p>
          <a:p>
            <a:r>
              <a:rPr lang="en-AU" dirty="0">
                <a:hlinkClick r:id="rId2"/>
              </a:rPr>
              <a:t>https://fallsnetwork.neura.edu.au/</a:t>
            </a:r>
            <a:r>
              <a:rPr lang="en-AU" dirty="0"/>
              <a:t> </a:t>
            </a:r>
          </a:p>
          <a:p>
            <a:r>
              <a:rPr lang="en-AU" b="1" dirty="0"/>
              <a:t>Active and Healthy</a:t>
            </a:r>
          </a:p>
          <a:p>
            <a:r>
              <a:rPr lang="en-AU" dirty="0">
                <a:hlinkClick r:id="rId3"/>
              </a:rPr>
              <a:t>https://www.activeandhealthy.nsw.gov.au/</a:t>
            </a:r>
            <a:r>
              <a:rPr lang="en-AU" dirty="0"/>
              <a:t> </a:t>
            </a:r>
          </a:p>
          <a:p>
            <a:r>
              <a:rPr lang="en-AU" b="1" dirty="0"/>
              <a:t>Active and Healthy – Healthy Ageing Resources</a:t>
            </a:r>
            <a:endParaRPr lang="en-AU" dirty="0">
              <a:hlinkClick r:id="rId4"/>
            </a:endParaRPr>
          </a:p>
          <a:p>
            <a:r>
              <a:rPr lang="en-AU" dirty="0">
                <a:hlinkClick r:id="rId5"/>
              </a:rPr>
              <a:t>https://www.activeandhealthy.nsw.gov.au/active-living/fact-sheets-and-physical-activity-manual/healthy-ageing-resources</a:t>
            </a:r>
            <a:r>
              <a:rPr lang="en-AU" dirty="0"/>
              <a:t>  </a:t>
            </a:r>
          </a:p>
          <a:p>
            <a:r>
              <a:rPr lang="en-AU" b="1" dirty="0"/>
              <a:t>Safe Exercise at Home</a:t>
            </a:r>
            <a:endParaRPr lang="en-AU" dirty="0">
              <a:hlinkClick r:id="rId4"/>
            </a:endParaRPr>
          </a:p>
          <a:p>
            <a:r>
              <a:rPr lang="en-AU" dirty="0">
                <a:hlinkClick r:id="rId4"/>
              </a:rPr>
              <a:t>https://www.safeexerciseathome.org.au/</a:t>
            </a:r>
          </a:p>
          <a:p>
            <a:r>
              <a:rPr lang="en-AU" b="1" dirty="0"/>
              <a:t>Get Healthy – Free Phone and Online Health Coaching</a:t>
            </a:r>
            <a:endParaRPr lang="en-AU" dirty="0">
              <a:hlinkClick r:id="rId4"/>
            </a:endParaRPr>
          </a:p>
          <a:p>
            <a:r>
              <a:rPr lang="en-AU" dirty="0">
                <a:hlinkClick r:id="rId6"/>
              </a:rPr>
              <a:t>https://www.gethealthynsw.com.au/</a:t>
            </a:r>
            <a:r>
              <a:rPr lang="en-AU" dirty="0"/>
              <a:t>  </a:t>
            </a:r>
          </a:p>
          <a:p>
            <a:r>
              <a:rPr lang="en-AU" b="1" dirty="0"/>
              <a:t>Stepping On</a:t>
            </a:r>
          </a:p>
          <a:p>
            <a:r>
              <a:rPr lang="en-AU" dirty="0">
                <a:hlinkClick r:id="rId7"/>
              </a:rPr>
              <a:t>https://www.steppingon.com/</a:t>
            </a:r>
            <a:endParaRPr lang="en-AU" dirty="0"/>
          </a:p>
          <a:p>
            <a:endParaRPr lang="en-AU" dirty="0"/>
          </a:p>
        </p:txBody>
      </p:sp>
      <p:pic>
        <p:nvPicPr>
          <p:cNvPr id="6" name="Picture 5">
            <a:extLst>
              <a:ext uri="{FF2B5EF4-FFF2-40B4-BE49-F238E27FC236}">
                <a16:creationId xmlns:a16="http://schemas.microsoft.com/office/drawing/2014/main" id="{E99E72D0-0A72-EB42-FF29-84E99E35974B}"/>
              </a:ext>
            </a:extLst>
          </p:cNvPr>
          <p:cNvPicPr>
            <a:picLocks noChangeAspect="1"/>
          </p:cNvPicPr>
          <p:nvPr/>
        </p:nvPicPr>
        <p:blipFill>
          <a:blip r:embed="rId8"/>
          <a:stretch>
            <a:fillRect/>
          </a:stretch>
        </p:blipFill>
        <p:spPr>
          <a:xfrm>
            <a:off x="7500156" y="1097522"/>
            <a:ext cx="4236509" cy="1405413"/>
          </a:xfrm>
          <a:prstGeom prst="rect">
            <a:avLst/>
          </a:prstGeom>
        </p:spPr>
      </p:pic>
      <p:pic>
        <p:nvPicPr>
          <p:cNvPr id="8" name="Picture 7">
            <a:extLst>
              <a:ext uri="{FF2B5EF4-FFF2-40B4-BE49-F238E27FC236}">
                <a16:creationId xmlns:a16="http://schemas.microsoft.com/office/drawing/2014/main" id="{A4F72890-7B7B-7291-5D16-17A2C744B8B4}"/>
              </a:ext>
            </a:extLst>
          </p:cNvPr>
          <p:cNvPicPr>
            <a:picLocks noChangeAspect="1"/>
          </p:cNvPicPr>
          <p:nvPr/>
        </p:nvPicPr>
        <p:blipFill>
          <a:blip r:embed="rId9"/>
          <a:stretch>
            <a:fillRect/>
          </a:stretch>
        </p:blipFill>
        <p:spPr>
          <a:xfrm>
            <a:off x="8508268" y="2503095"/>
            <a:ext cx="2876951" cy="2943636"/>
          </a:xfrm>
          <a:prstGeom prst="rect">
            <a:avLst/>
          </a:prstGeom>
        </p:spPr>
      </p:pic>
    </p:spTree>
    <p:extLst>
      <p:ext uri="{BB962C8B-B14F-4D97-AF65-F5344CB8AC3E}">
        <p14:creationId xmlns:p14="http://schemas.microsoft.com/office/powerpoint/2010/main" val="128591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67291-90C1-8F47-E7EC-9AE164653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D117-DF25-39D0-99BF-CEB39D8ECCC5}"/>
              </a:ext>
            </a:extLst>
          </p:cNvPr>
          <p:cNvSpPr>
            <a:spLocks noGrp="1"/>
          </p:cNvSpPr>
          <p:nvPr>
            <p:ph type="title"/>
          </p:nvPr>
        </p:nvSpPr>
        <p:spPr>
          <a:xfrm>
            <a:off x="515380" y="279961"/>
            <a:ext cx="11676620" cy="817561"/>
          </a:xfrm>
        </p:spPr>
        <p:txBody>
          <a:bodyPr/>
          <a:lstStyle/>
          <a:p>
            <a:r>
              <a:rPr lang="en-AU" sz="2800" b="1" dirty="0">
                <a:solidFill>
                  <a:schemeClr val="tx2"/>
                </a:solidFill>
              </a:rPr>
              <a:t>Find an Allied Health Professional</a:t>
            </a:r>
            <a:endParaRPr lang="en-AU" dirty="0"/>
          </a:p>
        </p:txBody>
      </p:sp>
      <p:sp>
        <p:nvSpPr>
          <p:cNvPr id="3" name="Content Placeholder 2">
            <a:extLst>
              <a:ext uri="{FF2B5EF4-FFF2-40B4-BE49-F238E27FC236}">
                <a16:creationId xmlns:a16="http://schemas.microsoft.com/office/drawing/2014/main" id="{E0DA966F-68E3-BB87-124D-AA27C0E495BF}"/>
              </a:ext>
            </a:extLst>
          </p:cNvPr>
          <p:cNvSpPr>
            <a:spLocks noGrp="1"/>
          </p:cNvSpPr>
          <p:nvPr>
            <p:ph idx="1"/>
          </p:nvPr>
        </p:nvSpPr>
        <p:spPr>
          <a:xfrm>
            <a:off x="767408" y="1196752"/>
            <a:ext cx="8964996" cy="5125619"/>
          </a:xfrm>
        </p:spPr>
        <p:txBody>
          <a:bodyPr numCol="1"/>
          <a:lstStyle/>
          <a:p>
            <a:r>
              <a:rPr lang="en-AU" b="1" dirty="0"/>
              <a:t>Exercise Physiologist – Exercise advice </a:t>
            </a:r>
            <a:endParaRPr lang="en-AU" b="1" dirty="0">
              <a:hlinkClick r:id="rId2"/>
            </a:endParaRPr>
          </a:p>
          <a:p>
            <a:r>
              <a:rPr lang="en-AU" dirty="0">
                <a:hlinkClick r:id="rId2"/>
              </a:rPr>
              <a:t>https://www.essa.org.au/Web/Web/Member-location-search.aspx</a:t>
            </a:r>
          </a:p>
          <a:p>
            <a:endParaRPr lang="en-AU" dirty="0">
              <a:hlinkClick r:id="rId2"/>
            </a:endParaRPr>
          </a:p>
          <a:p>
            <a:r>
              <a:rPr lang="en-AU" b="1" dirty="0"/>
              <a:t>Physiotherapist – Exercise advice </a:t>
            </a:r>
            <a:endParaRPr lang="en-AU" b="1" dirty="0">
              <a:hlinkClick r:id="rId2"/>
            </a:endParaRPr>
          </a:p>
          <a:p>
            <a:r>
              <a:rPr lang="en-AU" dirty="0">
                <a:hlinkClick r:id="rId2"/>
              </a:rPr>
              <a:t>https://choose.physio/find-a-physio</a:t>
            </a:r>
          </a:p>
          <a:p>
            <a:endParaRPr lang="en-AU" dirty="0">
              <a:hlinkClick r:id="rId2"/>
            </a:endParaRPr>
          </a:p>
          <a:p>
            <a:r>
              <a:rPr lang="en-AU" b="1" dirty="0"/>
              <a:t>Occupational Therapist – Home modifications</a:t>
            </a:r>
            <a:endParaRPr lang="en-AU" b="1" dirty="0">
              <a:hlinkClick r:id="rId2"/>
            </a:endParaRPr>
          </a:p>
          <a:p>
            <a:r>
              <a:rPr lang="en-AU" dirty="0">
                <a:hlinkClick r:id="rId3"/>
              </a:rPr>
              <a:t>https://otaus.com.au/find-an-ot</a:t>
            </a:r>
            <a:r>
              <a:rPr lang="en-AU" dirty="0"/>
              <a:t> </a:t>
            </a:r>
          </a:p>
          <a:p>
            <a:endParaRPr lang="en-AU" dirty="0"/>
          </a:p>
          <a:p>
            <a:r>
              <a:rPr lang="en-AU" b="1" dirty="0"/>
              <a:t>Podiatrist – Feet and footwear</a:t>
            </a:r>
          </a:p>
          <a:p>
            <a:r>
              <a:rPr lang="en-AU" dirty="0">
                <a:hlinkClick r:id="rId4"/>
              </a:rPr>
              <a:t>https://www.podiatry.org.au/find-a-podiatrist</a:t>
            </a:r>
            <a:endParaRPr lang="en-AU" dirty="0"/>
          </a:p>
          <a:p>
            <a:endParaRPr lang="en-AU" dirty="0"/>
          </a:p>
        </p:txBody>
      </p:sp>
      <p:pic>
        <p:nvPicPr>
          <p:cNvPr id="7" name="Picture 6">
            <a:extLst>
              <a:ext uri="{FF2B5EF4-FFF2-40B4-BE49-F238E27FC236}">
                <a16:creationId xmlns:a16="http://schemas.microsoft.com/office/drawing/2014/main" id="{A9352139-4606-C113-1153-20C264705CC5}"/>
              </a:ext>
            </a:extLst>
          </p:cNvPr>
          <p:cNvPicPr>
            <a:picLocks noChangeAspect="1"/>
          </p:cNvPicPr>
          <p:nvPr/>
        </p:nvPicPr>
        <p:blipFill>
          <a:blip r:embed="rId5"/>
          <a:stretch>
            <a:fillRect/>
          </a:stretch>
        </p:blipFill>
        <p:spPr>
          <a:xfrm>
            <a:off x="6780076" y="908720"/>
            <a:ext cx="2067213" cy="895475"/>
          </a:xfrm>
          <a:prstGeom prst="rect">
            <a:avLst/>
          </a:prstGeom>
        </p:spPr>
      </p:pic>
      <p:pic>
        <p:nvPicPr>
          <p:cNvPr id="11" name="Picture 10">
            <a:extLst>
              <a:ext uri="{FF2B5EF4-FFF2-40B4-BE49-F238E27FC236}">
                <a16:creationId xmlns:a16="http://schemas.microsoft.com/office/drawing/2014/main" id="{594058FE-1EE9-DD1B-EAAE-F15F7F5BB882}"/>
              </a:ext>
            </a:extLst>
          </p:cNvPr>
          <p:cNvPicPr>
            <a:picLocks noChangeAspect="1"/>
          </p:cNvPicPr>
          <p:nvPr/>
        </p:nvPicPr>
        <p:blipFill>
          <a:blip r:embed="rId6"/>
          <a:stretch>
            <a:fillRect/>
          </a:stretch>
        </p:blipFill>
        <p:spPr>
          <a:xfrm>
            <a:off x="5594048" y="2240868"/>
            <a:ext cx="2372056" cy="971686"/>
          </a:xfrm>
          <a:prstGeom prst="rect">
            <a:avLst/>
          </a:prstGeom>
        </p:spPr>
      </p:pic>
      <p:pic>
        <p:nvPicPr>
          <p:cNvPr id="15" name="Picture 14">
            <a:extLst>
              <a:ext uri="{FF2B5EF4-FFF2-40B4-BE49-F238E27FC236}">
                <a16:creationId xmlns:a16="http://schemas.microsoft.com/office/drawing/2014/main" id="{7581FDFF-A2B6-ED01-B0DA-EF2F1CF96FDF}"/>
              </a:ext>
            </a:extLst>
          </p:cNvPr>
          <p:cNvPicPr>
            <a:picLocks noChangeAspect="1"/>
          </p:cNvPicPr>
          <p:nvPr/>
        </p:nvPicPr>
        <p:blipFill>
          <a:blip r:embed="rId7"/>
          <a:stretch>
            <a:fillRect/>
          </a:stretch>
        </p:blipFill>
        <p:spPr>
          <a:xfrm>
            <a:off x="6096000" y="3460117"/>
            <a:ext cx="2333951" cy="1238423"/>
          </a:xfrm>
          <a:prstGeom prst="rect">
            <a:avLst/>
          </a:prstGeom>
        </p:spPr>
      </p:pic>
      <p:pic>
        <p:nvPicPr>
          <p:cNvPr id="17" name="Picture 16">
            <a:extLst>
              <a:ext uri="{FF2B5EF4-FFF2-40B4-BE49-F238E27FC236}">
                <a16:creationId xmlns:a16="http://schemas.microsoft.com/office/drawing/2014/main" id="{879B6F4F-335A-63AB-8577-5D7B5A7619CD}"/>
              </a:ext>
            </a:extLst>
          </p:cNvPr>
          <p:cNvPicPr>
            <a:picLocks noChangeAspect="1"/>
          </p:cNvPicPr>
          <p:nvPr/>
        </p:nvPicPr>
        <p:blipFill>
          <a:blip r:embed="rId8"/>
          <a:stretch>
            <a:fillRect/>
          </a:stretch>
        </p:blipFill>
        <p:spPr>
          <a:xfrm>
            <a:off x="5595392" y="4905087"/>
            <a:ext cx="1200318" cy="809738"/>
          </a:xfrm>
          <a:prstGeom prst="rect">
            <a:avLst/>
          </a:prstGeom>
        </p:spPr>
      </p:pic>
    </p:spTree>
    <p:extLst>
      <p:ext uri="{BB962C8B-B14F-4D97-AF65-F5344CB8AC3E}">
        <p14:creationId xmlns:p14="http://schemas.microsoft.com/office/powerpoint/2010/main" val="158851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95"/>
            <a:ext cx="10363200" cy="817561"/>
          </a:xfrm>
        </p:spPr>
        <p:txBody>
          <a:bodyPr>
            <a:normAutofit/>
          </a:bodyPr>
          <a:lstStyle/>
          <a:p>
            <a:r>
              <a:rPr lang="en-AU" sz="3200" b="1" dirty="0">
                <a:solidFill>
                  <a:schemeClr val="tx2"/>
                </a:solidFill>
              </a:rPr>
              <a:t>Acknowledgements</a:t>
            </a:r>
          </a:p>
        </p:txBody>
      </p:sp>
      <p:sp>
        <p:nvSpPr>
          <p:cNvPr id="3" name="TextBox 2">
            <a:extLst>
              <a:ext uri="{FF2B5EF4-FFF2-40B4-BE49-F238E27FC236}">
                <a16:creationId xmlns:a16="http://schemas.microsoft.com/office/drawing/2014/main" id="{D5C040AD-1FFF-44C9-A77D-D28FEBC088C5}"/>
              </a:ext>
            </a:extLst>
          </p:cNvPr>
          <p:cNvSpPr txBox="1"/>
          <p:nvPr/>
        </p:nvSpPr>
        <p:spPr>
          <a:xfrm>
            <a:off x="900761" y="1507066"/>
            <a:ext cx="5004556" cy="2677656"/>
          </a:xfrm>
          <a:prstGeom prst="rect">
            <a:avLst/>
          </a:prstGeom>
          <a:noFill/>
        </p:spPr>
        <p:txBody>
          <a:bodyPr wrap="square" rtlCol="0">
            <a:spAutoFit/>
          </a:bodyPr>
          <a:lstStyle/>
          <a:p>
            <a:pPr marL="114312"/>
            <a:r>
              <a:rPr lang="en-AU" b="1" dirty="0">
                <a:solidFill>
                  <a:schemeClr val="accent5"/>
                </a:solidFill>
                <a:latin typeface="Quicksand" panose="00000500000000000000" pitchFamily="2" charset="0"/>
              </a:rPr>
              <a:t>The April Falls Working Group</a:t>
            </a:r>
          </a:p>
          <a:p>
            <a:pPr marL="1009647" lvl="1" indent="-285750">
              <a:buFont typeface="Arial" panose="020B0604020202020204" pitchFamily="34" charset="0"/>
              <a:buChar char="•"/>
            </a:pPr>
            <a:r>
              <a:rPr lang="en-AU" dirty="0">
                <a:latin typeface="Quicksand" panose="00000500000000000000" pitchFamily="2" charset="0"/>
              </a:rPr>
              <a:t>Margaret Armstrong</a:t>
            </a:r>
          </a:p>
          <a:p>
            <a:pPr marL="1009647" lvl="1" indent="-285750">
              <a:buFont typeface="Arial" panose="020B0604020202020204" pitchFamily="34" charset="0"/>
              <a:buChar char="•"/>
            </a:pPr>
            <a:r>
              <a:rPr lang="en-AU" dirty="0">
                <a:latin typeface="Quicksand" panose="00000500000000000000" pitchFamily="2" charset="0"/>
              </a:rPr>
              <a:t>Briony Chasle </a:t>
            </a:r>
          </a:p>
          <a:p>
            <a:pPr marL="1009647" lvl="1" indent="-285750">
              <a:buFont typeface="Arial" panose="020B0604020202020204" pitchFamily="34" charset="0"/>
              <a:buChar char="•"/>
            </a:pPr>
            <a:r>
              <a:rPr lang="en-AU" dirty="0">
                <a:latin typeface="Quicksand" panose="00000500000000000000" pitchFamily="2" charset="0"/>
              </a:rPr>
              <a:t>Lucy Haver</a:t>
            </a:r>
          </a:p>
          <a:p>
            <a:pPr marL="1009647" lvl="1" indent="-285750">
              <a:buFont typeface="Arial" panose="020B0604020202020204" pitchFamily="34" charset="0"/>
              <a:buChar char="•"/>
            </a:pPr>
            <a:r>
              <a:rPr lang="en-AU" dirty="0">
                <a:latin typeface="Quicksand" panose="00000500000000000000" pitchFamily="2" charset="0"/>
              </a:rPr>
              <a:t>Ingrid Hutchinson</a:t>
            </a:r>
          </a:p>
          <a:p>
            <a:pPr marL="1009647" lvl="1" indent="-285750">
              <a:buFont typeface="Arial" panose="020B0604020202020204" pitchFamily="34" charset="0"/>
              <a:buChar char="•"/>
            </a:pPr>
            <a:r>
              <a:rPr lang="en-AU" dirty="0">
                <a:latin typeface="Quicksand" panose="00000500000000000000" pitchFamily="2" charset="0"/>
              </a:rPr>
              <a:t>Steven Phu</a:t>
            </a:r>
          </a:p>
          <a:p>
            <a:pPr marL="1009647" lvl="1" indent="-285750">
              <a:buFont typeface="Arial" panose="020B0604020202020204" pitchFamily="34" charset="0"/>
              <a:buChar char="•"/>
            </a:pPr>
            <a:r>
              <a:rPr lang="en-AU" dirty="0">
                <a:latin typeface="Quicksand" panose="00000500000000000000" pitchFamily="2" charset="0"/>
              </a:rPr>
              <a:t>Wendy Tilden</a:t>
            </a:r>
          </a:p>
        </p:txBody>
      </p:sp>
    </p:spTree>
    <p:extLst>
      <p:ext uri="{BB962C8B-B14F-4D97-AF65-F5344CB8AC3E}">
        <p14:creationId xmlns:p14="http://schemas.microsoft.com/office/powerpoint/2010/main" val="104727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7896" t="6238" r="9193" b="5385"/>
          <a:stretch/>
        </p:blipFill>
        <p:spPr>
          <a:xfrm>
            <a:off x="8472264" y="1617668"/>
            <a:ext cx="3332311" cy="3371981"/>
          </a:xfrm>
          <a:prstGeom prst="rect">
            <a:avLst/>
          </a:prstGeom>
        </p:spPr>
      </p:pic>
      <p:sp>
        <p:nvSpPr>
          <p:cNvPr id="2" name="Title 1"/>
          <p:cNvSpPr>
            <a:spLocks noGrp="1"/>
          </p:cNvSpPr>
          <p:nvPr>
            <p:ph type="title"/>
          </p:nvPr>
        </p:nvSpPr>
        <p:spPr>
          <a:xfrm>
            <a:off x="914400" y="368380"/>
            <a:ext cx="10363200" cy="817561"/>
          </a:xfrm>
        </p:spPr>
        <p:txBody>
          <a:bodyPr>
            <a:normAutofit/>
          </a:bodyPr>
          <a:lstStyle/>
          <a:p>
            <a:r>
              <a:rPr lang="en-AU" sz="3600" b="1" dirty="0">
                <a:solidFill>
                  <a:schemeClr val="accent4"/>
                </a:solidFill>
              </a:rPr>
              <a:t>What is </a:t>
            </a:r>
            <a:r>
              <a:rPr lang="en-AU" sz="3600" b="1" i="1" dirty="0">
                <a:solidFill>
                  <a:schemeClr val="accent4"/>
                </a:solidFill>
              </a:rPr>
              <a:t>Healthy Ageing?</a:t>
            </a:r>
          </a:p>
        </p:txBody>
      </p:sp>
      <p:pic>
        <p:nvPicPr>
          <p:cNvPr id="6" name="Picture 5"/>
          <p:cNvPicPr>
            <a:picLocks noChangeAspect="1"/>
          </p:cNvPicPr>
          <p:nvPr/>
        </p:nvPicPr>
        <p:blipFill>
          <a:blip r:embed="rId3"/>
          <a:stretch>
            <a:fillRect/>
          </a:stretch>
        </p:blipFill>
        <p:spPr>
          <a:xfrm>
            <a:off x="4007768" y="1608548"/>
            <a:ext cx="4306254" cy="2844316"/>
          </a:xfrm>
          <a:prstGeom prst="rect">
            <a:avLst/>
          </a:prstGeom>
        </p:spPr>
      </p:pic>
      <p:sp>
        <p:nvSpPr>
          <p:cNvPr id="10" name="Rectangle 9"/>
          <p:cNvSpPr/>
          <p:nvPr/>
        </p:nvSpPr>
        <p:spPr>
          <a:xfrm>
            <a:off x="299356" y="5272854"/>
            <a:ext cx="5256584" cy="338554"/>
          </a:xfrm>
          <a:prstGeom prst="rect">
            <a:avLst/>
          </a:prstGeom>
        </p:spPr>
        <p:txBody>
          <a:bodyPr wrap="square">
            <a:spAutoFit/>
          </a:bodyPr>
          <a:lstStyle/>
          <a:p>
            <a:r>
              <a:rPr lang="en-AU" sz="1600" dirty="0">
                <a:hlinkClick r:id="rId4"/>
              </a:rPr>
              <a:t>https://www.who.int/ageing/decade-of-healthy-ageing</a:t>
            </a:r>
            <a:endParaRPr lang="en-AU" sz="1600" dirty="0"/>
          </a:p>
        </p:txBody>
      </p:sp>
      <p:sp>
        <p:nvSpPr>
          <p:cNvPr id="11" name="Rectangle 10"/>
          <p:cNvSpPr/>
          <p:nvPr/>
        </p:nvSpPr>
        <p:spPr>
          <a:xfrm>
            <a:off x="8688288" y="5128988"/>
            <a:ext cx="3332311" cy="584775"/>
          </a:xfrm>
          <a:prstGeom prst="rect">
            <a:avLst/>
          </a:prstGeom>
        </p:spPr>
        <p:txBody>
          <a:bodyPr wrap="square">
            <a:spAutoFit/>
          </a:bodyPr>
          <a:lstStyle/>
          <a:p>
            <a:r>
              <a:rPr lang="en-AU" sz="1600" dirty="0">
                <a:hlinkClick r:id="rId5"/>
              </a:rPr>
              <a:t>https://fallsnetwork.neura.edu.au/</a:t>
            </a:r>
          </a:p>
          <a:p>
            <a:r>
              <a:rPr lang="en-AU" sz="1600" dirty="0">
                <a:hlinkClick r:id="rId5"/>
              </a:rPr>
              <a:t>the-network</a:t>
            </a:r>
            <a:endParaRPr lang="en-AU" sz="1600" dirty="0"/>
          </a:p>
        </p:txBody>
      </p:sp>
      <p:pic>
        <p:nvPicPr>
          <p:cNvPr id="4" name="Picture 3">
            <a:extLst>
              <a:ext uri="{FF2B5EF4-FFF2-40B4-BE49-F238E27FC236}">
                <a16:creationId xmlns:a16="http://schemas.microsoft.com/office/drawing/2014/main" id="{CA70CC64-1DE1-4BE9-82C7-CB184E4D8146}"/>
              </a:ext>
            </a:extLst>
          </p:cNvPr>
          <p:cNvPicPr>
            <a:picLocks noChangeAspect="1"/>
          </p:cNvPicPr>
          <p:nvPr/>
        </p:nvPicPr>
        <p:blipFill>
          <a:blip r:embed="rId6"/>
          <a:stretch>
            <a:fillRect/>
          </a:stretch>
        </p:blipFill>
        <p:spPr>
          <a:xfrm>
            <a:off x="299356" y="2908766"/>
            <a:ext cx="3239810" cy="2220222"/>
          </a:xfrm>
          <a:prstGeom prst="rect">
            <a:avLst/>
          </a:prstGeom>
        </p:spPr>
      </p:pic>
    </p:spTree>
    <p:extLst>
      <p:ext uri="{BB962C8B-B14F-4D97-AF65-F5344CB8AC3E}">
        <p14:creationId xmlns:p14="http://schemas.microsoft.com/office/powerpoint/2010/main" val="168368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A3DE"/>
                </a:solidFill>
                <a:latin typeface="Calibri" panose="020F0502020204030204" pitchFamily="34" charset="0"/>
                <a:cs typeface="Calibri" panose="020F0502020204030204" pitchFamily="34" charset="0"/>
              </a:rPr>
              <a:t>What is a Fall?</a:t>
            </a:r>
            <a:endParaRPr lang="en-AU" sz="4000" b="1" dirty="0">
              <a:solidFill>
                <a:srgbClr val="00A3DE"/>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219200"/>
            <a:ext cx="6837784" cy="4627563"/>
          </a:xfrm>
        </p:spPr>
        <p:txBody>
          <a:bodyPr>
            <a:normAutofit/>
          </a:bodyPr>
          <a:lstStyle/>
          <a:p>
            <a:pPr marL="0" indent="0">
              <a:buNone/>
            </a:pPr>
            <a:r>
              <a:rPr lang="en-US" dirty="0"/>
              <a:t>A fall is </a:t>
            </a:r>
          </a:p>
          <a:p>
            <a:r>
              <a:rPr lang="en-US" dirty="0"/>
              <a:t>“an unexpected event which results in a person coming to rest inadvertently on the ground or floor or other lower level”</a:t>
            </a:r>
          </a:p>
          <a:p>
            <a:endParaRPr lang="en-US" dirty="0"/>
          </a:p>
          <a:p>
            <a:pPr marL="0" indent="0">
              <a:buNone/>
            </a:pPr>
            <a:r>
              <a:rPr lang="en-US" dirty="0"/>
              <a:t>Examples of fall events</a:t>
            </a:r>
          </a:p>
          <a:p>
            <a:r>
              <a:rPr lang="en-US" dirty="0"/>
              <a:t>Tripping on tree roots or uneven pavement</a:t>
            </a:r>
          </a:p>
          <a:p>
            <a:r>
              <a:rPr lang="en-US" dirty="0"/>
              <a:t>Slipping in the bathroom on wet tiles</a:t>
            </a:r>
          </a:p>
          <a:p>
            <a:r>
              <a:rPr lang="en-US" dirty="0"/>
              <a:t>Losing your balance when reaching to pick something up from the floor</a:t>
            </a:r>
            <a:endParaRPr lang="en-AU" dirty="0"/>
          </a:p>
          <a:p>
            <a:r>
              <a:rPr lang="en-AU" dirty="0"/>
              <a:t>Other examples? Has anyone recently had a fall?</a:t>
            </a:r>
          </a:p>
        </p:txBody>
      </p:sp>
      <p:pic>
        <p:nvPicPr>
          <p:cNvPr id="1026" name="Picture 2" descr="IMG_4331 | Friday 2 January 2015 | kebabette | Flickr">
            <a:extLst>
              <a:ext uri="{FF2B5EF4-FFF2-40B4-BE49-F238E27FC236}">
                <a16:creationId xmlns:a16="http://schemas.microsoft.com/office/drawing/2014/main" id="{3ED384F9-D429-463F-C2BA-6F44004B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252" y="3144013"/>
            <a:ext cx="3435763" cy="25768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9ABECC-D5C5-D062-C603-9DA4892F15C0}"/>
              </a:ext>
            </a:extLst>
          </p:cNvPr>
          <p:cNvSpPr txBox="1"/>
          <p:nvPr/>
        </p:nvSpPr>
        <p:spPr>
          <a:xfrm>
            <a:off x="8136822" y="5731613"/>
            <a:ext cx="4178573" cy="276999"/>
          </a:xfrm>
          <a:prstGeom prst="rect">
            <a:avLst/>
          </a:prstGeom>
          <a:noFill/>
        </p:spPr>
        <p:txBody>
          <a:bodyPr wrap="square">
            <a:spAutoFit/>
          </a:bodyPr>
          <a:lstStyle/>
          <a:p>
            <a:r>
              <a:rPr lang="en-AU" sz="1200" dirty="0"/>
              <a:t>https://www.flickr.com/photos/kebabette/16094991640/</a:t>
            </a:r>
          </a:p>
        </p:txBody>
      </p:sp>
      <p:pic>
        <p:nvPicPr>
          <p:cNvPr id="5" name="Picture 4" descr="A sidewalk next to a tree&#10;&#10;Description automatically generated">
            <a:extLst>
              <a:ext uri="{FF2B5EF4-FFF2-40B4-BE49-F238E27FC236}">
                <a16:creationId xmlns:a16="http://schemas.microsoft.com/office/drawing/2014/main" id="{6BA4DB1B-9F3C-1842-1AC0-7F3D6F099F1C}"/>
              </a:ext>
            </a:extLst>
          </p:cNvPr>
          <p:cNvPicPr>
            <a:picLocks noChangeAspect="1"/>
          </p:cNvPicPr>
          <p:nvPr/>
        </p:nvPicPr>
        <p:blipFill>
          <a:blip r:embed="rId4"/>
          <a:srcRect t="21125" b="22176"/>
          <a:stretch/>
        </p:blipFill>
        <p:spPr>
          <a:xfrm>
            <a:off x="8364252" y="368660"/>
            <a:ext cx="3435763" cy="2598458"/>
          </a:xfrm>
          <a:prstGeom prst="rect">
            <a:avLst/>
          </a:prstGeom>
        </p:spPr>
      </p:pic>
      <p:sp>
        <p:nvSpPr>
          <p:cNvPr id="4" name="TextBox 3">
            <a:extLst>
              <a:ext uri="{FF2B5EF4-FFF2-40B4-BE49-F238E27FC236}">
                <a16:creationId xmlns:a16="http://schemas.microsoft.com/office/drawing/2014/main" id="{EBD9EF4E-867A-EE0A-A50A-D9886659A608}"/>
              </a:ext>
            </a:extLst>
          </p:cNvPr>
          <p:cNvSpPr txBox="1"/>
          <p:nvPr/>
        </p:nvSpPr>
        <p:spPr>
          <a:xfrm>
            <a:off x="908848" y="2348880"/>
            <a:ext cx="4178573" cy="253916"/>
          </a:xfrm>
          <a:prstGeom prst="rect">
            <a:avLst/>
          </a:prstGeom>
          <a:noFill/>
        </p:spPr>
        <p:txBody>
          <a:bodyPr wrap="square">
            <a:spAutoFit/>
          </a:bodyPr>
          <a:lstStyle/>
          <a:p>
            <a:r>
              <a:rPr lang="en-AU" sz="1050" b="0" i="0" dirty="0">
                <a:solidFill>
                  <a:srgbClr val="212121"/>
                </a:solidFill>
                <a:effectLst/>
                <a:latin typeface="BlinkMacSystemFont"/>
              </a:rPr>
              <a:t>Lamb SE, et al. </a:t>
            </a:r>
            <a:r>
              <a:rPr lang="de-DE" sz="1050" b="0" i="0" dirty="0">
                <a:solidFill>
                  <a:srgbClr val="212121"/>
                </a:solidFill>
                <a:effectLst/>
                <a:latin typeface="BlinkMacSystemFont"/>
              </a:rPr>
              <a:t>J Am Geriatr Soc. 2005;53(9):1618-22</a:t>
            </a:r>
            <a:endParaRPr lang="en-AU" sz="1200" dirty="0"/>
          </a:p>
        </p:txBody>
      </p:sp>
    </p:spTree>
    <p:extLst>
      <p:ext uri="{BB962C8B-B14F-4D97-AF65-F5344CB8AC3E}">
        <p14:creationId xmlns:p14="http://schemas.microsoft.com/office/powerpoint/2010/main" val="31082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A3DE"/>
                </a:solidFill>
                <a:latin typeface="Calibri" panose="020F0502020204030204" pitchFamily="34" charset="0"/>
                <a:cs typeface="Calibri" panose="020F0502020204030204" pitchFamily="34" charset="0"/>
              </a:rPr>
              <a:t>Who Falls?</a:t>
            </a:r>
            <a:endParaRPr lang="en-AU" sz="4000" dirty="0"/>
          </a:p>
        </p:txBody>
      </p:sp>
      <p:pic>
        <p:nvPicPr>
          <p:cNvPr id="4" name="Picture 3"/>
          <p:cNvPicPr>
            <a:picLocks noChangeAspect="1"/>
          </p:cNvPicPr>
          <p:nvPr/>
        </p:nvPicPr>
        <p:blipFill rotWithShape="1">
          <a:blip r:embed="rId3"/>
          <a:srcRect b="14571"/>
          <a:stretch/>
        </p:blipFill>
        <p:spPr>
          <a:xfrm>
            <a:off x="8611343" y="113982"/>
            <a:ext cx="3496464" cy="2448780"/>
          </a:xfrm>
          <a:prstGeom prst="rect">
            <a:avLst/>
          </a:prstGeom>
        </p:spPr>
      </p:pic>
      <p:sp>
        <p:nvSpPr>
          <p:cNvPr id="5" name="TextBox 4"/>
          <p:cNvSpPr txBox="1"/>
          <p:nvPr/>
        </p:nvSpPr>
        <p:spPr>
          <a:xfrm>
            <a:off x="8873091" y="2516525"/>
            <a:ext cx="3177085" cy="430887"/>
          </a:xfrm>
          <a:prstGeom prst="rect">
            <a:avLst/>
          </a:prstGeom>
          <a:noFill/>
        </p:spPr>
        <p:txBody>
          <a:bodyPr wrap="square" rtlCol="0">
            <a:spAutoFit/>
          </a:bodyPr>
          <a:lstStyle/>
          <a:p>
            <a:r>
              <a:rPr lang="en-AU" sz="1100" dirty="0">
                <a:latin typeface="Quicksand" panose="00000500000000000000"/>
              </a:rPr>
              <a:t>https://www.abc.net.au/news/2024-08-26/chef-maggie-beer-fall/104268752</a:t>
            </a:r>
          </a:p>
        </p:txBody>
      </p:sp>
      <p:pic>
        <p:nvPicPr>
          <p:cNvPr id="9" name="Picture 8"/>
          <p:cNvPicPr>
            <a:picLocks noChangeAspect="1"/>
          </p:cNvPicPr>
          <p:nvPr/>
        </p:nvPicPr>
        <p:blipFill>
          <a:blip r:embed="rId4"/>
          <a:stretch>
            <a:fillRect/>
          </a:stretch>
        </p:blipFill>
        <p:spPr>
          <a:xfrm>
            <a:off x="8987474" y="2930093"/>
            <a:ext cx="2833161" cy="2699686"/>
          </a:xfrm>
          <a:prstGeom prst="rect">
            <a:avLst/>
          </a:prstGeom>
        </p:spPr>
      </p:pic>
      <p:sp>
        <p:nvSpPr>
          <p:cNvPr id="3" name="TextBox 2">
            <a:extLst>
              <a:ext uri="{FF2B5EF4-FFF2-40B4-BE49-F238E27FC236}">
                <a16:creationId xmlns:a16="http://schemas.microsoft.com/office/drawing/2014/main" id="{5AC32BE8-07CC-D60B-A541-B6E3F02D661A}"/>
              </a:ext>
            </a:extLst>
          </p:cNvPr>
          <p:cNvSpPr txBox="1"/>
          <p:nvPr/>
        </p:nvSpPr>
        <p:spPr>
          <a:xfrm>
            <a:off x="8987474" y="5634882"/>
            <a:ext cx="2948320" cy="430887"/>
          </a:xfrm>
          <a:prstGeom prst="rect">
            <a:avLst/>
          </a:prstGeom>
          <a:noFill/>
        </p:spPr>
        <p:txBody>
          <a:bodyPr wrap="square" rtlCol="0">
            <a:spAutoFit/>
          </a:bodyPr>
          <a:lstStyle/>
          <a:p>
            <a:r>
              <a:rPr lang="en-AU" sz="1100" dirty="0">
                <a:latin typeface="Quicksand" panose="00000500000000000000"/>
              </a:rPr>
              <a:t>https://www.the-sun.com/sport/9104883/ron-barassi-dead-afl-legend-87-fall/</a:t>
            </a:r>
          </a:p>
        </p:txBody>
      </p:sp>
      <p:pic>
        <p:nvPicPr>
          <p:cNvPr id="10" name="Picture 9" descr="A person smiling and a white text&#10;&#10;Description automatically generated">
            <a:extLst>
              <a:ext uri="{FF2B5EF4-FFF2-40B4-BE49-F238E27FC236}">
                <a16:creationId xmlns:a16="http://schemas.microsoft.com/office/drawing/2014/main" id="{CFAF4BED-F246-1D1A-5B87-8698BC7494A6}"/>
              </a:ext>
            </a:extLst>
          </p:cNvPr>
          <p:cNvPicPr>
            <a:picLocks noChangeAspect="1"/>
          </p:cNvPicPr>
          <p:nvPr/>
        </p:nvPicPr>
        <p:blipFill>
          <a:blip r:embed="rId5"/>
          <a:stretch>
            <a:fillRect/>
          </a:stretch>
        </p:blipFill>
        <p:spPr>
          <a:xfrm>
            <a:off x="2941896" y="1791579"/>
            <a:ext cx="5669447" cy="2961720"/>
          </a:xfrm>
          <a:prstGeom prst="rect">
            <a:avLst/>
          </a:prstGeom>
        </p:spPr>
      </p:pic>
      <p:grpSp>
        <p:nvGrpSpPr>
          <p:cNvPr id="18" name="Group 17">
            <a:extLst>
              <a:ext uri="{FF2B5EF4-FFF2-40B4-BE49-F238E27FC236}">
                <a16:creationId xmlns:a16="http://schemas.microsoft.com/office/drawing/2014/main" id="{811B82A7-1829-3C5C-7ADD-F20174A0B16D}"/>
              </a:ext>
            </a:extLst>
          </p:cNvPr>
          <p:cNvGrpSpPr/>
          <p:nvPr/>
        </p:nvGrpSpPr>
        <p:grpSpPr>
          <a:xfrm>
            <a:off x="428073" y="1263501"/>
            <a:ext cx="2118118" cy="1763167"/>
            <a:chOff x="413486" y="1011904"/>
            <a:chExt cx="2238880" cy="2182904"/>
          </a:xfrm>
        </p:grpSpPr>
        <p:pic>
          <p:nvPicPr>
            <p:cNvPr id="1026" name="Picture 2" descr="Mother Father Child Stick Figures - Openclipart">
              <a:extLst>
                <a:ext uri="{FF2B5EF4-FFF2-40B4-BE49-F238E27FC236}">
                  <a16:creationId xmlns:a16="http://schemas.microsoft.com/office/drawing/2014/main" id="{108E2AF5-427E-263E-DCB8-8ADAC9717743}"/>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62201"/>
            <a:stretch/>
          </p:blipFill>
          <p:spPr bwMode="auto">
            <a:xfrm>
              <a:off x="413486" y="1013583"/>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other Father Child Stick Figures - Openclipart">
              <a:extLst>
                <a:ext uri="{FF2B5EF4-FFF2-40B4-BE49-F238E27FC236}">
                  <a16:creationId xmlns:a16="http://schemas.microsoft.com/office/drawing/2014/main" id="{83432584-10B5-6EB2-69CA-DF766F0EFCF8}"/>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159779" y="1011904"/>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other Father Child Stick Figures - Openclipart">
              <a:extLst>
                <a:ext uri="{FF2B5EF4-FFF2-40B4-BE49-F238E27FC236}">
                  <a16:creationId xmlns:a16="http://schemas.microsoft.com/office/drawing/2014/main" id="{3B214514-70D8-C2EC-21F9-A078E6B7CA4A}"/>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860278" y="1011905"/>
              <a:ext cx="792088" cy="2181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7EF306A5-ACB1-4B52-DEB1-17738539AD9C}"/>
              </a:ext>
            </a:extLst>
          </p:cNvPr>
          <p:cNvGrpSpPr/>
          <p:nvPr/>
        </p:nvGrpSpPr>
        <p:grpSpPr>
          <a:xfrm>
            <a:off x="814845" y="3873071"/>
            <a:ext cx="1404512" cy="1761811"/>
            <a:chOff x="695044" y="3653013"/>
            <a:chExt cx="1538381" cy="2182904"/>
          </a:xfrm>
        </p:grpSpPr>
        <p:pic>
          <p:nvPicPr>
            <p:cNvPr id="16" name="Picture 2" descr="Mother Father Child Stick Figures - Openclipart">
              <a:extLst>
                <a:ext uri="{FF2B5EF4-FFF2-40B4-BE49-F238E27FC236}">
                  <a16:creationId xmlns:a16="http://schemas.microsoft.com/office/drawing/2014/main" id="{F4A2577B-C4BF-FD3B-B815-C0CE1278F596}"/>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r="62201"/>
            <a:stretch/>
          </p:blipFill>
          <p:spPr bwMode="auto">
            <a:xfrm>
              <a:off x="695044" y="3654692"/>
              <a:ext cx="792088"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other Father Child Stick Figures - Openclipart">
              <a:extLst>
                <a:ext uri="{FF2B5EF4-FFF2-40B4-BE49-F238E27FC236}">
                  <a16:creationId xmlns:a16="http://schemas.microsoft.com/office/drawing/2014/main" id="{228EE6B5-539E-DE9F-2AB7-9C6946902901}"/>
                </a:ext>
              </a:extLst>
            </p:cNvPr>
            <p:cNvPicPr>
              <a:picLocks noChangeAspect="1" noChangeArrowheads="1"/>
            </p:cNvPicPr>
            <p:nvPr/>
          </p:nvPicPr>
          <p:blipFill rotWithShape="1">
            <a:blip r:embed="rId6">
              <a:duotone>
                <a:schemeClr val="accent1">
                  <a:shade val="45000"/>
                  <a:satMod val="135000"/>
                </a:schemeClr>
                <a:prstClr val="white"/>
              </a:duotone>
              <a:alphaModFix amt="35000"/>
              <a:extLst>
                <a:ext uri="{28A0092B-C50C-407E-A947-70E740481C1C}">
                  <a14:useLocalDpi xmlns:a14="http://schemas.microsoft.com/office/drawing/2010/main" val="0"/>
                </a:ext>
              </a:extLst>
            </a:blip>
            <a:srcRect r="62201"/>
            <a:stretch/>
          </p:blipFill>
          <p:spPr bwMode="auto">
            <a:xfrm>
              <a:off x="1441337" y="3653013"/>
              <a:ext cx="792088" cy="21812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28D4FC8A-773F-4480-9854-DDFB137F1176}"/>
              </a:ext>
            </a:extLst>
          </p:cNvPr>
          <p:cNvSpPr txBox="1"/>
          <p:nvPr/>
        </p:nvSpPr>
        <p:spPr>
          <a:xfrm>
            <a:off x="351393" y="718168"/>
            <a:ext cx="2314801" cy="461665"/>
          </a:xfrm>
          <a:prstGeom prst="rect">
            <a:avLst/>
          </a:prstGeom>
          <a:noFill/>
        </p:spPr>
        <p:txBody>
          <a:bodyPr wrap="none" rtlCol="0">
            <a:spAutoFit/>
          </a:bodyPr>
          <a:lstStyle/>
          <a:p>
            <a:r>
              <a:rPr lang="en-AU" b="1" dirty="0">
                <a:solidFill>
                  <a:schemeClr val="accent1"/>
                </a:solidFill>
                <a:latin typeface="Quicksand" panose="00000500000000000000"/>
              </a:rPr>
              <a:t>One in three 65+</a:t>
            </a:r>
          </a:p>
        </p:txBody>
      </p:sp>
      <p:sp>
        <p:nvSpPr>
          <p:cNvPr id="23" name="TextBox 22">
            <a:extLst>
              <a:ext uri="{FF2B5EF4-FFF2-40B4-BE49-F238E27FC236}">
                <a16:creationId xmlns:a16="http://schemas.microsoft.com/office/drawing/2014/main" id="{22DFEA19-6560-E1FC-5EA4-4AF4EE186012}"/>
              </a:ext>
            </a:extLst>
          </p:cNvPr>
          <p:cNvSpPr txBox="1"/>
          <p:nvPr/>
        </p:nvSpPr>
        <p:spPr>
          <a:xfrm>
            <a:off x="394285" y="3369668"/>
            <a:ext cx="2124941" cy="461665"/>
          </a:xfrm>
          <a:prstGeom prst="rect">
            <a:avLst/>
          </a:prstGeom>
          <a:noFill/>
        </p:spPr>
        <p:txBody>
          <a:bodyPr wrap="none" rtlCol="0">
            <a:spAutoFit/>
          </a:bodyPr>
          <a:lstStyle/>
          <a:p>
            <a:r>
              <a:rPr lang="en-AU" b="1" dirty="0">
                <a:solidFill>
                  <a:schemeClr val="accent1"/>
                </a:solidFill>
                <a:latin typeface="Quicksand" panose="00000500000000000000"/>
              </a:rPr>
              <a:t>One in two 85+</a:t>
            </a:r>
          </a:p>
        </p:txBody>
      </p:sp>
    </p:spTree>
    <p:extLst>
      <p:ext uri="{BB962C8B-B14F-4D97-AF65-F5344CB8AC3E}">
        <p14:creationId xmlns:p14="http://schemas.microsoft.com/office/powerpoint/2010/main" val="288569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a:solidFill>
                  <a:schemeClr val="tx2"/>
                </a:solidFill>
              </a:rPr>
              <a:t>Let’s Talk About Falls – Staying Safe Starts with a Chat</a:t>
            </a:r>
          </a:p>
        </p:txBody>
      </p:sp>
      <p:sp>
        <p:nvSpPr>
          <p:cNvPr id="3" name="Content Placeholder 2"/>
          <p:cNvSpPr>
            <a:spLocks noGrp="1"/>
          </p:cNvSpPr>
          <p:nvPr>
            <p:ph idx="1"/>
          </p:nvPr>
        </p:nvSpPr>
        <p:spPr>
          <a:xfrm>
            <a:off x="914400" y="1452420"/>
            <a:ext cx="10654208" cy="4627563"/>
          </a:xfrm>
        </p:spPr>
        <p:txBody>
          <a:bodyPr/>
          <a:lstStyle/>
          <a:p>
            <a:r>
              <a:rPr lang="en-AU" dirty="0"/>
              <a:t>This year, the Let’s Talk About Falls – Staying Safe Starts with a Chat campaign aims to break the stigma around talking about falls to help Australians access appropriate care and begin early interventions. </a:t>
            </a:r>
          </a:p>
          <a:p>
            <a:r>
              <a:rPr lang="en-AU" dirty="0"/>
              <a:t>Talking about falls isn’t about taking away independence; it’s about protecting it. Falls don’t just happen. When you notice signs that an older person may be at risk, start the conversation. A simple chat can help people make small, practical changes or receive the support needed to keep them independent, safe and steady on their feet.</a:t>
            </a:r>
          </a:p>
          <a:p>
            <a:r>
              <a:rPr lang="en-AU" dirty="0"/>
              <a:t>Some signs you can look out for include:</a:t>
            </a:r>
          </a:p>
          <a:p>
            <a:pPr lvl="1"/>
            <a:r>
              <a:rPr lang="en-AU" dirty="0"/>
              <a:t>Unsteadiness</a:t>
            </a:r>
          </a:p>
          <a:p>
            <a:pPr lvl="1"/>
            <a:r>
              <a:rPr lang="en-AU" dirty="0"/>
              <a:t>Signs of feeling unwell or bruising</a:t>
            </a:r>
          </a:p>
          <a:p>
            <a:pPr lvl="1"/>
            <a:r>
              <a:rPr lang="en-AU" dirty="0"/>
              <a:t>Holding onto furniture while moving about</a:t>
            </a:r>
          </a:p>
          <a:p>
            <a:pPr lvl="1"/>
            <a:r>
              <a:rPr lang="en-AU" dirty="0"/>
              <a:t>Confusion</a:t>
            </a:r>
          </a:p>
          <a:p>
            <a:endParaRPr lang="en-AU" dirty="0"/>
          </a:p>
          <a:p>
            <a:pPr marL="0" indent="0">
              <a:buNone/>
            </a:pPr>
            <a:endParaRPr lang="en-AU" dirty="0"/>
          </a:p>
        </p:txBody>
      </p:sp>
    </p:spTree>
    <p:extLst>
      <p:ext uri="{BB962C8B-B14F-4D97-AF65-F5344CB8AC3E}">
        <p14:creationId xmlns:p14="http://schemas.microsoft.com/office/powerpoint/2010/main" val="410518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4CF9F9-0E87-4260-B4E9-05AB315C8871}"/>
              </a:ext>
            </a:extLst>
          </p:cNvPr>
          <p:cNvSpPr/>
          <p:nvPr/>
        </p:nvSpPr>
        <p:spPr>
          <a:xfrm>
            <a:off x="2675620" y="437473"/>
            <a:ext cx="6840760" cy="584775"/>
          </a:xfrm>
          <a:prstGeom prst="rect">
            <a:avLst/>
          </a:prstGeom>
        </p:spPr>
        <p:txBody>
          <a:bodyPr wrap="square">
            <a:spAutoFit/>
          </a:bodyPr>
          <a:lstStyle/>
          <a:p>
            <a:pPr algn="ctr"/>
            <a:r>
              <a:rPr lang="en-AU" sz="3200" b="1" dirty="0">
                <a:solidFill>
                  <a:srgbClr val="00B050"/>
                </a:solidFill>
                <a:latin typeface="Quicksand"/>
              </a:rPr>
              <a:t>Why are falls important? </a:t>
            </a:r>
          </a:p>
        </p:txBody>
      </p:sp>
      <p:pic>
        <p:nvPicPr>
          <p:cNvPr id="2" name="Picture 1">
            <a:extLst>
              <a:ext uri="{FF2B5EF4-FFF2-40B4-BE49-F238E27FC236}">
                <a16:creationId xmlns:a16="http://schemas.microsoft.com/office/drawing/2014/main" id="{41ECCC03-5D7B-1494-661E-F84E3121FD3B}"/>
              </a:ext>
            </a:extLst>
          </p:cNvPr>
          <p:cNvPicPr>
            <a:picLocks noChangeAspect="1"/>
          </p:cNvPicPr>
          <p:nvPr/>
        </p:nvPicPr>
        <p:blipFill>
          <a:blip r:embed="rId3"/>
          <a:stretch>
            <a:fillRect/>
          </a:stretch>
        </p:blipFill>
        <p:spPr>
          <a:xfrm>
            <a:off x="724189" y="2002560"/>
            <a:ext cx="3596898" cy="3586680"/>
          </a:xfrm>
          <a:prstGeom prst="rect">
            <a:avLst/>
          </a:prstGeom>
        </p:spPr>
      </p:pic>
      <p:pic>
        <p:nvPicPr>
          <p:cNvPr id="4" name="Picture 3">
            <a:extLst>
              <a:ext uri="{FF2B5EF4-FFF2-40B4-BE49-F238E27FC236}">
                <a16:creationId xmlns:a16="http://schemas.microsoft.com/office/drawing/2014/main" id="{D32EF771-037A-9F9E-E6E0-452C6200F2B0}"/>
              </a:ext>
            </a:extLst>
          </p:cNvPr>
          <p:cNvPicPr>
            <a:picLocks noChangeAspect="1"/>
          </p:cNvPicPr>
          <p:nvPr/>
        </p:nvPicPr>
        <p:blipFill>
          <a:blip r:embed="rId4"/>
          <a:stretch>
            <a:fillRect/>
          </a:stretch>
        </p:blipFill>
        <p:spPr>
          <a:xfrm>
            <a:off x="4321087" y="2002560"/>
            <a:ext cx="7146725" cy="3586680"/>
          </a:xfrm>
          <a:prstGeom prst="rect">
            <a:avLst/>
          </a:prstGeom>
        </p:spPr>
      </p:pic>
      <p:sp>
        <p:nvSpPr>
          <p:cNvPr id="5" name="TextBox 4">
            <a:extLst>
              <a:ext uri="{FF2B5EF4-FFF2-40B4-BE49-F238E27FC236}">
                <a16:creationId xmlns:a16="http://schemas.microsoft.com/office/drawing/2014/main" id="{F8B4E197-8C8A-9470-9BEC-5B6695E6C024}"/>
              </a:ext>
            </a:extLst>
          </p:cNvPr>
          <p:cNvSpPr txBox="1"/>
          <p:nvPr/>
        </p:nvSpPr>
        <p:spPr>
          <a:xfrm>
            <a:off x="4691844" y="2951656"/>
            <a:ext cx="635110" cy="369332"/>
          </a:xfrm>
          <a:prstGeom prst="rect">
            <a:avLst/>
          </a:prstGeom>
          <a:solidFill>
            <a:schemeClr val="bg1"/>
          </a:solidFill>
        </p:spPr>
        <p:txBody>
          <a:bodyPr wrap="none" rtlCol="0">
            <a:spAutoFit/>
          </a:bodyPr>
          <a:lstStyle/>
          <a:p>
            <a:r>
              <a:rPr lang="en-AU" sz="1800" b="1" dirty="0"/>
              <a:t>Falls</a:t>
            </a:r>
          </a:p>
        </p:txBody>
      </p:sp>
      <p:sp>
        <p:nvSpPr>
          <p:cNvPr id="9" name="TextBox 8">
            <a:extLst>
              <a:ext uri="{FF2B5EF4-FFF2-40B4-BE49-F238E27FC236}">
                <a16:creationId xmlns:a16="http://schemas.microsoft.com/office/drawing/2014/main" id="{9C95A075-1EA9-BC93-C953-B330BD0CEF37}"/>
              </a:ext>
            </a:extLst>
          </p:cNvPr>
          <p:cNvSpPr txBox="1"/>
          <p:nvPr/>
        </p:nvSpPr>
        <p:spPr>
          <a:xfrm>
            <a:off x="8328248" y="3244334"/>
            <a:ext cx="635110" cy="369332"/>
          </a:xfrm>
          <a:prstGeom prst="rect">
            <a:avLst/>
          </a:prstGeom>
          <a:solidFill>
            <a:schemeClr val="bg1"/>
          </a:solidFill>
        </p:spPr>
        <p:txBody>
          <a:bodyPr wrap="none" rtlCol="0">
            <a:spAutoFit/>
          </a:bodyPr>
          <a:lstStyle/>
          <a:p>
            <a:r>
              <a:rPr lang="en-AU" sz="1800" b="1" dirty="0"/>
              <a:t>Falls</a:t>
            </a:r>
          </a:p>
        </p:txBody>
      </p:sp>
    </p:spTree>
    <p:extLst>
      <p:ext uri="{BB962C8B-B14F-4D97-AF65-F5344CB8AC3E}">
        <p14:creationId xmlns:p14="http://schemas.microsoft.com/office/powerpoint/2010/main" val="284247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596339"/>
          </a:xfrm>
        </p:spPr>
        <p:txBody>
          <a:bodyPr>
            <a:normAutofit/>
          </a:bodyPr>
          <a:lstStyle/>
          <a:p>
            <a:r>
              <a:rPr lang="en-US" sz="4000" b="1" dirty="0">
                <a:solidFill>
                  <a:schemeClr val="tx2"/>
                </a:solidFill>
                <a:latin typeface="Quicksand"/>
                <a:cs typeface="Calibri" panose="020F0502020204030204" pitchFamily="34" charset="0"/>
              </a:rPr>
              <a:t>Fall Mechanisms</a:t>
            </a:r>
            <a:endParaRPr lang="en-AU" sz="4000" b="1" dirty="0">
              <a:solidFill>
                <a:schemeClr val="tx2"/>
              </a:solidFill>
              <a:latin typeface="Quicksand"/>
              <a:cs typeface="Calibri" panose="020F0502020204030204" pitchFamily="34" charset="0"/>
            </a:endParaRPr>
          </a:p>
        </p:txBody>
      </p:sp>
      <p:pic>
        <p:nvPicPr>
          <p:cNvPr id="20" name="Picture 19"/>
          <p:cNvPicPr>
            <a:picLocks noChangeAspect="1"/>
          </p:cNvPicPr>
          <p:nvPr/>
        </p:nvPicPr>
        <p:blipFill>
          <a:blip r:embed="rId3"/>
          <a:stretch>
            <a:fillRect/>
          </a:stretch>
        </p:blipFill>
        <p:spPr>
          <a:xfrm>
            <a:off x="2973605" y="1844182"/>
            <a:ext cx="5279588" cy="3772393"/>
          </a:xfrm>
          <a:prstGeom prst="rect">
            <a:avLst/>
          </a:prstGeom>
        </p:spPr>
      </p:pic>
      <p:sp>
        <p:nvSpPr>
          <p:cNvPr id="21" name="TextBox 20">
            <a:extLst>
              <a:ext uri="{FF2B5EF4-FFF2-40B4-BE49-F238E27FC236}">
                <a16:creationId xmlns:a16="http://schemas.microsoft.com/office/drawing/2014/main" id="{83AF6576-2CF4-4E8D-A9DA-7829F74B8F41}"/>
              </a:ext>
            </a:extLst>
          </p:cNvPr>
          <p:cNvSpPr txBox="1"/>
          <p:nvPr/>
        </p:nvSpPr>
        <p:spPr>
          <a:xfrm>
            <a:off x="3504406" y="1051719"/>
            <a:ext cx="5183187" cy="708025"/>
          </a:xfrm>
          <a:prstGeom prst="rect">
            <a:avLst/>
          </a:prstGeom>
          <a:noFill/>
        </p:spPr>
        <p:txBody>
          <a:bodyPr>
            <a:spAutoFit/>
          </a:bodyPr>
          <a:lstStyle/>
          <a:p>
            <a:pPr eaLnBrk="1" hangingPunct="1">
              <a:buClr>
                <a:srgbClr val="FF3300"/>
              </a:buClr>
              <a:buFont typeface="Wingdings" pitchFamily="2" charset="2"/>
              <a:buChar char="§"/>
              <a:defRPr/>
            </a:pPr>
            <a:r>
              <a:rPr lang="en-US" b="0" dirty="0">
                <a:solidFill>
                  <a:schemeClr val="bg1"/>
                </a:solidFill>
                <a:latin typeface="Arial" charset="0"/>
                <a:cs typeface="Arial" charset="0"/>
              </a:rPr>
              <a:t> </a:t>
            </a:r>
            <a:r>
              <a:rPr lang="en-US" sz="2000" b="0" dirty="0">
                <a:latin typeface="+mn-lt"/>
                <a:cs typeface="Arial" charset="0"/>
              </a:rPr>
              <a:t>N=704 women aged 65-99 years </a:t>
            </a:r>
          </a:p>
          <a:p>
            <a:pPr eaLnBrk="1" hangingPunct="1">
              <a:buClr>
                <a:srgbClr val="FF3300"/>
              </a:buClr>
              <a:buFont typeface="Wingdings" pitchFamily="2" charset="2"/>
              <a:buChar char="§"/>
              <a:defRPr/>
            </a:pPr>
            <a:r>
              <a:rPr lang="en-US" sz="2000" b="0" dirty="0">
                <a:latin typeface="+mn-lt"/>
                <a:cs typeface="Arial" charset="0"/>
              </a:rPr>
              <a:t> Randomly selected from the community </a:t>
            </a:r>
            <a:endParaRPr lang="en-AU" sz="2000" b="0" dirty="0">
              <a:latin typeface="+mn-lt"/>
              <a:cs typeface="Arial" charset="0"/>
            </a:endParaRPr>
          </a:p>
        </p:txBody>
      </p:sp>
      <p:sp>
        <p:nvSpPr>
          <p:cNvPr id="22" name="Rectangle 47">
            <a:extLst>
              <a:ext uri="{FF2B5EF4-FFF2-40B4-BE49-F238E27FC236}">
                <a16:creationId xmlns:a16="http://schemas.microsoft.com/office/drawing/2014/main" id="{77BEF61A-7214-422F-9C9C-69A2AEE3730D}"/>
              </a:ext>
            </a:extLst>
          </p:cNvPr>
          <p:cNvSpPr>
            <a:spLocks noChangeArrowheads="1"/>
          </p:cNvSpPr>
          <p:nvPr/>
        </p:nvSpPr>
        <p:spPr bwMode="auto">
          <a:xfrm>
            <a:off x="8346404" y="2863850"/>
            <a:ext cx="3636713"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buFontTx/>
              <a:buNone/>
            </a:pPr>
            <a:r>
              <a:rPr lang="en-AU" altLang="en-US" sz="2000" b="0" dirty="0">
                <a:solidFill>
                  <a:srgbClr val="C00000"/>
                </a:solidFill>
                <a:latin typeface="Arial" panose="020B0604020202020204" pitchFamily="34" charset="0"/>
              </a:rPr>
              <a:t>Slips, trips and balance problems account for almost ¾ of falls </a:t>
            </a:r>
          </a:p>
        </p:txBody>
      </p:sp>
      <p:sp>
        <p:nvSpPr>
          <p:cNvPr id="3" name="TextBox 2">
            <a:extLst>
              <a:ext uri="{FF2B5EF4-FFF2-40B4-BE49-F238E27FC236}">
                <a16:creationId xmlns:a16="http://schemas.microsoft.com/office/drawing/2014/main" id="{088DAED0-0059-4A54-A9B5-9E0EBAB6DB7A}"/>
              </a:ext>
            </a:extLst>
          </p:cNvPr>
          <p:cNvSpPr txBox="1"/>
          <p:nvPr/>
        </p:nvSpPr>
        <p:spPr>
          <a:xfrm>
            <a:off x="914400" y="5719337"/>
            <a:ext cx="7308812" cy="400110"/>
          </a:xfrm>
          <a:prstGeom prst="rect">
            <a:avLst/>
          </a:prstGeom>
          <a:noFill/>
        </p:spPr>
        <p:txBody>
          <a:bodyPr wrap="square" rtlCol="0">
            <a:spAutoFit/>
          </a:bodyPr>
          <a:lstStyle/>
          <a:p>
            <a:r>
              <a:rPr lang="en-AU" sz="1000" dirty="0">
                <a:latin typeface="Quicksand" panose="00000500000000000000" pitchFamily="2" charset="0"/>
              </a:rPr>
              <a:t>Lord SR, Ward JA, Williams P, Anstey KJ. An epidemiological study of falls in older community-dwelling women: the Randwick falls and fractures study. Aust J Public Health. 1993 Sep;17(3):240-5</a:t>
            </a:r>
          </a:p>
        </p:txBody>
      </p:sp>
    </p:spTree>
    <p:extLst>
      <p:ext uri="{BB962C8B-B14F-4D97-AF65-F5344CB8AC3E}">
        <p14:creationId xmlns:p14="http://schemas.microsoft.com/office/powerpoint/2010/main" val="31549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b="1" dirty="0">
                <a:solidFill>
                  <a:schemeClr val="tx2"/>
                </a:solidFill>
                <a:latin typeface="Calibri" panose="020F0502020204030204" pitchFamily="34" charset="0"/>
                <a:cs typeface="Calibri" panose="020F0502020204030204" pitchFamily="34" charset="0"/>
              </a:rPr>
              <a:t>Falls don’t just happen – understand the risk factors</a:t>
            </a:r>
          </a:p>
        </p:txBody>
      </p:sp>
      <p:pic>
        <p:nvPicPr>
          <p:cNvPr id="5" name="Picture 3" descr="Diagram&#10;&#10;Description automatically generated">
            <a:extLst>
              <a:ext uri="{FF2B5EF4-FFF2-40B4-BE49-F238E27FC236}">
                <a16:creationId xmlns:a16="http://schemas.microsoft.com/office/drawing/2014/main" id="{47A57596-FCBA-4D59-B5B4-C642634B6AF3}"/>
              </a:ext>
            </a:extLst>
          </p:cNvPr>
          <p:cNvPicPr>
            <a:picLocks noChangeAspect="1"/>
          </p:cNvPicPr>
          <p:nvPr/>
        </p:nvPicPr>
        <p:blipFill>
          <a:blip r:embed="rId3"/>
          <a:stretch>
            <a:fillRect/>
          </a:stretch>
        </p:blipFill>
        <p:spPr>
          <a:xfrm>
            <a:off x="2283354" y="1102844"/>
            <a:ext cx="7625292" cy="4714241"/>
          </a:xfrm>
          <a:prstGeom prst="rect">
            <a:avLst/>
          </a:prstGeom>
        </p:spPr>
      </p:pic>
    </p:spTree>
    <p:extLst>
      <p:ext uri="{BB962C8B-B14F-4D97-AF65-F5344CB8AC3E}">
        <p14:creationId xmlns:p14="http://schemas.microsoft.com/office/powerpoint/2010/main" val="950945224"/>
      </p:ext>
    </p:extLst>
  </p:cSld>
  <p:clrMapOvr>
    <a:masterClrMapping/>
  </p:clrMapOvr>
</p:sld>
</file>

<file path=ppt/theme/theme1.xml><?xml version="1.0" encoding="utf-8"?>
<a:theme xmlns:a="http://schemas.openxmlformats.org/drawingml/2006/main" name="1_Office Theme">
  <a:themeElements>
    <a:clrScheme name="Custom 3">
      <a:dk1>
        <a:srgbClr val="57565A"/>
      </a:dk1>
      <a:lt1>
        <a:srgbClr val="FFFFFF"/>
      </a:lt1>
      <a:dk2>
        <a:srgbClr val="00A3DE"/>
      </a:dk2>
      <a:lt2>
        <a:srgbClr val="FFD300"/>
      </a:lt2>
      <a:accent1>
        <a:srgbClr val="0066AB"/>
      </a:accent1>
      <a:accent2>
        <a:srgbClr val="0067AB"/>
      </a:accent2>
      <a:accent3>
        <a:srgbClr val="0586BD"/>
      </a:accent3>
      <a:accent4>
        <a:srgbClr val="00A3DE"/>
      </a:accent4>
      <a:accent5>
        <a:srgbClr val="36B249"/>
      </a:accent5>
      <a:accent6>
        <a:srgbClr val="FFD300"/>
      </a:accent6>
      <a:hlink>
        <a:srgbClr val="00527C"/>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B894BA56A6D84591E1132C982806AF" ma:contentTypeVersion="10" ma:contentTypeDescription="Create a new document." ma:contentTypeScope="" ma:versionID="09dca47d70cc80970f7c5191bded35d9">
  <xsd:schema xmlns:xsd="http://www.w3.org/2001/XMLSchema" xmlns:xs="http://www.w3.org/2001/XMLSchema" xmlns:p="http://schemas.microsoft.com/office/2006/metadata/properties" xmlns:ns3="5a43b5ad-4fab-4c1c-92cb-52237420c36a" targetNamespace="http://schemas.microsoft.com/office/2006/metadata/properties" ma:root="true" ma:fieldsID="30d9c84cd7b8bec717d650d86420bd7a" ns3:_="">
    <xsd:import namespace="5a43b5ad-4fab-4c1c-92cb-52237420c3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3b5ad-4fab-4c1c-92cb-52237420c3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82084C-33A5-4602-ADE3-26CFEBEA56AB}">
  <ds:schemaRefs>
    <ds:schemaRef ds:uri="http://schemas.microsoft.com/sharepoint/v3/contenttype/forms"/>
  </ds:schemaRefs>
</ds:datastoreItem>
</file>

<file path=customXml/itemProps2.xml><?xml version="1.0" encoding="utf-8"?>
<ds:datastoreItem xmlns:ds="http://schemas.openxmlformats.org/officeDocument/2006/customXml" ds:itemID="{58F92956-1AA1-43DD-8B32-9991D1694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3b5ad-4fab-4c1c-92cb-52237420c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AB228B-9F2E-4DD6-A443-B98C838FFC04}">
  <ds:schemaRefs>
    <ds:schemaRef ds:uri="http://schemas.microsoft.com/office/infopath/2007/PartnerControls"/>
    <ds:schemaRef ds:uri="5a43b5ad-4fab-4c1c-92cb-52237420c36a"/>
    <ds:schemaRef ds:uri="http://purl.org/dc/terms/"/>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156085</TotalTime>
  <Words>3222</Words>
  <Application>Microsoft Office PowerPoint</Application>
  <PresentationFormat>Widescreen</PresentationFormat>
  <Paragraphs>294</Paragraphs>
  <Slides>28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BlinkMacSystemFont</vt:lpstr>
      <vt:lpstr>Calibri</vt:lpstr>
      <vt:lpstr>Open Sans</vt:lpstr>
      <vt:lpstr>Open Sans Light</vt:lpstr>
      <vt:lpstr>Quicksand</vt:lpstr>
      <vt:lpstr>Wingdings</vt:lpstr>
      <vt:lpstr>1_Office Theme</vt:lpstr>
      <vt:lpstr>PowerPoint Presentation</vt:lpstr>
      <vt:lpstr>Acknowledgement of Country</vt:lpstr>
      <vt:lpstr>What is Healthy Ageing?</vt:lpstr>
      <vt:lpstr>What is a Fall?</vt:lpstr>
      <vt:lpstr>Who Falls?</vt:lpstr>
      <vt:lpstr>Let’s Talk About Falls – Staying Safe Starts with a Chat</vt:lpstr>
      <vt:lpstr>PowerPoint Presentation</vt:lpstr>
      <vt:lpstr>Fall Mechanisms</vt:lpstr>
      <vt:lpstr>Falls don’t just happen – understand the risk factors</vt:lpstr>
      <vt:lpstr>Falls don’t just happen – look for these changes</vt:lpstr>
      <vt:lpstr>What can be done? Physical Activity</vt:lpstr>
      <vt:lpstr>Healthy Ageing and Preventing falls</vt:lpstr>
      <vt:lpstr>Exercise to Prevent Falls</vt:lpstr>
      <vt:lpstr>Challenge Your Balance</vt:lpstr>
      <vt:lpstr>What type of exercise?</vt:lpstr>
      <vt:lpstr>Exercise Tips and Considerations</vt:lpstr>
      <vt:lpstr>Reduce Your Fall Risk at Home</vt:lpstr>
      <vt:lpstr>Correct Your Hazards</vt:lpstr>
      <vt:lpstr>Manage Medical Conditions </vt:lpstr>
      <vt:lpstr>Social Engagement</vt:lpstr>
      <vt:lpstr>Healthy Eating</vt:lpstr>
      <vt:lpstr>PowerPoint Presentation</vt:lpstr>
      <vt:lpstr>PowerPoint Presentation</vt:lpstr>
      <vt:lpstr>PowerPoint Presentation</vt:lpstr>
      <vt:lpstr>3x3 Healthy Ageing Challenge</vt:lpstr>
      <vt:lpstr>Resources</vt:lpstr>
      <vt:lpstr>Find an Allied Health Professional</vt:lpstr>
      <vt:lpstr>Acknowledgements</vt:lpstr>
    </vt:vector>
  </TitlesOfParts>
  <Manager/>
  <Company>NSW Healthy Ageing and Fall Prevention Network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NSWHAAFPN PowerPoint Template</dc:title>
  <dc:subject>PowerPoint with infographics</dc:subject>
  <dc:creator>Creative Itch</dc:creator>
  <cp:keywords>Infographics, Graphs, Charts, Tables, Icons, Maps, Processes, Bios, Images, Text, Cover pages, Data</cp:keywords>
  <dc:description/>
  <cp:lastModifiedBy>Steven Phu</cp:lastModifiedBy>
  <cp:revision>1757</cp:revision>
  <dcterms:created xsi:type="dcterms:W3CDTF">2014-10-08T23:03:32Z</dcterms:created>
  <dcterms:modified xsi:type="dcterms:W3CDTF">2026-03-25T01:55:21Z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0x01010086B894BA56A6D84591E1132C982806AF</vt:lpwstr>
  </property>
</Properties>
</file>