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26" r:id="rId2"/>
    <p:sldId id="291" r:id="rId3"/>
    <p:sldId id="293" r:id="rId4"/>
    <p:sldId id="328" r:id="rId5"/>
    <p:sldId id="385" r:id="rId6"/>
    <p:sldId id="338" r:id="rId7"/>
    <p:sldId id="341" r:id="rId8"/>
    <p:sldId id="371" r:id="rId9"/>
    <p:sldId id="386" r:id="rId10"/>
    <p:sldId id="361" r:id="rId11"/>
    <p:sldId id="303" r:id="rId12"/>
    <p:sldId id="359" r:id="rId13"/>
    <p:sldId id="306" r:id="rId14"/>
    <p:sldId id="307" r:id="rId15"/>
    <p:sldId id="387" r:id="rId16"/>
    <p:sldId id="310" r:id="rId17"/>
    <p:sldId id="311" r:id="rId18"/>
    <p:sldId id="342" r:id="rId19"/>
    <p:sldId id="394" r:id="rId20"/>
    <p:sldId id="393" r:id="rId21"/>
    <p:sldId id="345" r:id="rId22"/>
    <p:sldId id="320" r:id="rId23"/>
    <p:sldId id="324" r:id="rId24"/>
    <p:sldId id="348" r:id="rId25"/>
    <p:sldId id="360" r:id="rId26"/>
    <p:sldId id="384" r:id="rId27"/>
    <p:sldId id="364" r:id="rId28"/>
    <p:sldId id="347" r:id="rId29"/>
    <p:sldId id="367" r:id="rId30"/>
    <p:sldId id="366" r:id="rId31"/>
    <p:sldId id="378" r:id="rId32"/>
    <p:sldId id="289" r:id="rId33"/>
    <p:sldId id="290" r:id="rId34"/>
    <p:sldId id="391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34" autoAdjust="0"/>
    <p:restoredTop sz="94671" autoAdjust="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7C78F3-ACC5-4691-B5A0-A4C8F5EA0634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AU"/>
        </a:p>
      </dgm:t>
    </dgm:pt>
    <dgm:pt modelId="{7F5EFA50-2293-43FC-8337-689E36B1222A}">
      <dgm:prSet phldrT="[Text]"/>
      <dgm:spPr/>
      <dgm:t>
        <a:bodyPr/>
        <a:lstStyle/>
        <a:p>
          <a:r>
            <a:rPr lang="en-AU" dirty="0"/>
            <a:t>Falls</a:t>
          </a:r>
        </a:p>
      </dgm:t>
    </dgm:pt>
    <dgm:pt modelId="{6B1CF14F-7E82-4455-8C37-5C3688910A84}" type="parTrans" cxnId="{37D111B8-6E2D-4916-A65E-DE9AB1B4C86A}">
      <dgm:prSet/>
      <dgm:spPr/>
      <dgm:t>
        <a:bodyPr/>
        <a:lstStyle/>
        <a:p>
          <a:endParaRPr lang="en-AU"/>
        </a:p>
      </dgm:t>
    </dgm:pt>
    <dgm:pt modelId="{8812A2BB-4E28-4FCE-98B3-EC04B555F41C}" type="sibTrans" cxnId="{37D111B8-6E2D-4916-A65E-DE9AB1B4C86A}">
      <dgm:prSet/>
      <dgm:spPr/>
      <dgm:t>
        <a:bodyPr/>
        <a:lstStyle/>
        <a:p>
          <a:endParaRPr lang="en-AU"/>
        </a:p>
      </dgm:t>
    </dgm:pt>
    <dgm:pt modelId="{44130107-1080-4E8D-92BE-A7BE7ECC2892}">
      <dgm:prSet phldrT="[Text]" custT="1"/>
      <dgm:spPr/>
      <dgm:t>
        <a:bodyPr/>
        <a:lstStyle/>
        <a:p>
          <a:r>
            <a:rPr lang="en-AU" sz="1600" dirty="0"/>
            <a:t>Reduced level of activity</a:t>
          </a:r>
        </a:p>
      </dgm:t>
    </dgm:pt>
    <dgm:pt modelId="{314DB5B7-B6B6-481D-B9BC-4039BDF77B1B}" type="parTrans" cxnId="{8F0F8FC9-3D77-4B1B-9CB2-2908A68734C4}">
      <dgm:prSet/>
      <dgm:spPr/>
      <dgm:t>
        <a:bodyPr/>
        <a:lstStyle/>
        <a:p>
          <a:endParaRPr lang="en-AU"/>
        </a:p>
      </dgm:t>
    </dgm:pt>
    <dgm:pt modelId="{E961CAE8-554B-44F1-8318-0891D56ABDDA}" type="sibTrans" cxnId="{8F0F8FC9-3D77-4B1B-9CB2-2908A68734C4}">
      <dgm:prSet/>
      <dgm:spPr/>
      <dgm:t>
        <a:bodyPr/>
        <a:lstStyle/>
        <a:p>
          <a:endParaRPr lang="en-AU"/>
        </a:p>
      </dgm:t>
    </dgm:pt>
    <dgm:pt modelId="{9DBEF409-7E9F-47DF-B8F4-C7068DC25768}">
      <dgm:prSet phldrT="[Text]" custT="1"/>
      <dgm:spPr/>
      <dgm:t>
        <a:bodyPr/>
        <a:lstStyle/>
        <a:p>
          <a:r>
            <a:rPr lang="en-AU" sz="1600" dirty="0"/>
            <a:t>Reduced physical function</a:t>
          </a:r>
        </a:p>
      </dgm:t>
    </dgm:pt>
    <dgm:pt modelId="{A93E2A34-9D3A-45BC-846F-CE11313D341A}" type="parTrans" cxnId="{75FD86F7-987F-4651-8E37-1B92ACC5675E}">
      <dgm:prSet/>
      <dgm:spPr/>
      <dgm:t>
        <a:bodyPr/>
        <a:lstStyle/>
        <a:p>
          <a:endParaRPr lang="en-AU"/>
        </a:p>
      </dgm:t>
    </dgm:pt>
    <dgm:pt modelId="{93751766-9AA0-4176-8A6F-D0DC2554810A}" type="sibTrans" cxnId="{75FD86F7-987F-4651-8E37-1B92ACC5675E}">
      <dgm:prSet/>
      <dgm:spPr/>
      <dgm:t>
        <a:bodyPr/>
        <a:lstStyle/>
        <a:p>
          <a:endParaRPr lang="en-AU"/>
        </a:p>
      </dgm:t>
    </dgm:pt>
    <dgm:pt modelId="{FEA64B56-ACD9-4C70-97D9-36ED0F44E3E8}">
      <dgm:prSet phldrT="[Text]" custT="1"/>
      <dgm:spPr/>
      <dgm:t>
        <a:bodyPr/>
        <a:lstStyle/>
        <a:p>
          <a:r>
            <a:rPr lang="en-AU" sz="1600" dirty="0"/>
            <a:t>Difficulties in daily life</a:t>
          </a:r>
        </a:p>
      </dgm:t>
    </dgm:pt>
    <dgm:pt modelId="{44AA3044-21E4-4ED3-8FD7-764059875114}" type="parTrans" cxnId="{EDF26DB0-31C5-4F9A-B337-F74190D46ECF}">
      <dgm:prSet/>
      <dgm:spPr/>
      <dgm:t>
        <a:bodyPr/>
        <a:lstStyle/>
        <a:p>
          <a:endParaRPr lang="en-AU"/>
        </a:p>
      </dgm:t>
    </dgm:pt>
    <dgm:pt modelId="{64BAF38E-83D9-4C31-BAD8-668BB978EC83}" type="sibTrans" cxnId="{EDF26DB0-31C5-4F9A-B337-F74190D46ECF}">
      <dgm:prSet/>
      <dgm:spPr/>
      <dgm:t>
        <a:bodyPr/>
        <a:lstStyle/>
        <a:p>
          <a:endParaRPr lang="en-AU"/>
        </a:p>
      </dgm:t>
    </dgm:pt>
    <dgm:pt modelId="{476E1C4A-4229-48A6-9C0B-59F48B336BE8}">
      <dgm:prSet phldrT="[Text]" custT="1"/>
      <dgm:spPr>
        <a:ln>
          <a:solidFill>
            <a:srgbClr val="CC0000"/>
          </a:solidFill>
        </a:ln>
      </dgm:spPr>
      <dgm:t>
        <a:bodyPr/>
        <a:lstStyle/>
        <a:p>
          <a:r>
            <a:rPr lang="en-AU" sz="1600" dirty="0"/>
            <a:t>Fear  of falling</a:t>
          </a:r>
        </a:p>
      </dgm:t>
    </dgm:pt>
    <dgm:pt modelId="{B6EA7D3C-DE47-4203-B495-0FB9B572660D}" type="parTrans" cxnId="{F7A74A44-13BC-40CF-8705-578737F91680}">
      <dgm:prSet/>
      <dgm:spPr/>
      <dgm:t>
        <a:bodyPr/>
        <a:lstStyle/>
        <a:p>
          <a:endParaRPr lang="en-AU"/>
        </a:p>
      </dgm:t>
    </dgm:pt>
    <dgm:pt modelId="{EB0D8AFC-1753-4745-8046-71831F824E09}" type="sibTrans" cxnId="{F7A74A44-13BC-40CF-8705-578737F91680}">
      <dgm:prSet/>
      <dgm:spPr/>
      <dgm:t>
        <a:bodyPr/>
        <a:lstStyle/>
        <a:p>
          <a:endParaRPr lang="en-AU"/>
        </a:p>
      </dgm:t>
    </dgm:pt>
    <dgm:pt modelId="{B63D9254-DD61-4188-B9D1-2D5EA53F67F0}">
      <dgm:prSet custT="1"/>
      <dgm:spPr/>
      <dgm:t>
        <a:bodyPr/>
        <a:lstStyle/>
        <a:p>
          <a:r>
            <a:rPr lang="en-AU" sz="1600" dirty="0"/>
            <a:t>Social isolation</a:t>
          </a:r>
        </a:p>
      </dgm:t>
    </dgm:pt>
    <dgm:pt modelId="{33A040DF-1C1B-42A7-974D-6A640FBEE1A0}" type="parTrans" cxnId="{0185CF0F-C095-4981-850C-FAF4B773CE38}">
      <dgm:prSet/>
      <dgm:spPr/>
      <dgm:t>
        <a:bodyPr/>
        <a:lstStyle/>
        <a:p>
          <a:endParaRPr lang="en-AU"/>
        </a:p>
      </dgm:t>
    </dgm:pt>
    <dgm:pt modelId="{E7E2BBAE-E84A-43A5-860C-AFFDEF7360C1}" type="sibTrans" cxnId="{0185CF0F-C095-4981-850C-FAF4B773CE38}">
      <dgm:prSet/>
      <dgm:spPr/>
      <dgm:t>
        <a:bodyPr/>
        <a:lstStyle/>
        <a:p>
          <a:endParaRPr lang="en-AU"/>
        </a:p>
      </dgm:t>
    </dgm:pt>
    <dgm:pt modelId="{8F6968D1-048A-4595-B41A-E77D7F9D2B02}" type="pres">
      <dgm:prSet presAssocID="{BF7C78F3-ACC5-4691-B5A0-A4C8F5EA063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276434-A325-41BE-BCF6-23A3A10F7977}" type="pres">
      <dgm:prSet presAssocID="{7F5EFA50-2293-43FC-8337-689E36B1222A}" presName="centerShape" presStyleLbl="node0" presStyleIdx="0" presStyleCnt="1"/>
      <dgm:spPr/>
      <dgm:t>
        <a:bodyPr/>
        <a:lstStyle/>
        <a:p>
          <a:endParaRPr lang="en-US"/>
        </a:p>
      </dgm:t>
    </dgm:pt>
    <dgm:pt modelId="{7B948B3A-B2ED-4779-8515-1668A6A7A26D}" type="pres">
      <dgm:prSet presAssocID="{44130107-1080-4E8D-92BE-A7BE7ECC289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54FA6E-3F50-4F7C-8CC0-43B4F9E1F888}" type="pres">
      <dgm:prSet presAssocID="{44130107-1080-4E8D-92BE-A7BE7ECC2892}" presName="dummy" presStyleCnt="0"/>
      <dgm:spPr/>
    </dgm:pt>
    <dgm:pt modelId="{453AF0CB-3420-4E1F-8F31-5237E83A9953}" type="pres">
      <dgm:prSet presAssocID="{E961CAE8-554B-44F1-8318-0891D56ABDDA}" presName="sibTrans" presStyleLbl="sibTrans2D1" presStyleIdx="0" presStyleCnt="5"/>
      <dgm:spPr/>
      <dgm:t>
        <a:bodyPr/>
        <a:lstStyle/>
        <a:p>
          <a:endParaRPr lang="en-US"/>
        </a:p>
      </dgm:t>
    </dgm:pt>
    <dgm:pt modelId="{034613C0-3948-49D4-AB54-76FA772D1837}" type="pres">
      <dgm:prSet presAssocID="{9DBEF409-7E9F-47DF-B8F4-C7068DC2576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0115DB-638F-4E3F-8136-5A1397C6EBCD}" type="pres">
      <dgm:prSet presAssocID="{9DBEF409-7E9F-47DF-B8F4-C7068DC25768}" presName="dummy" presStyleCnt="0"/>
      <dgm:spPr/>
    </dgm:pt>
    <dgm:pt modelId="{B61D82ED-043F-4876-8B96-F02463CE5026}" type="pres">
      <dgm:prSet presAssocID="{93751766-9AA0-4176-8A6F-D0DC2554810A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9D99D04-CBED-40A7-B487-D255831744E7}" type="pres">
      <dgm:prSet presAssocID="{FEA64B56-ACD9-4C70-97D9-36ED0F44E3E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54C574-6269-4A37-849B-484EE7E6C46A}" type="pres">
      <dgm:prSet presAssocID="{FEA64B56-ACD9-4C70-97D9-36ED0F44E3E8}" presName="dummy" presStyleCnt="0"/>
      <dgm:spPr/>
    </dgm:pt>
    <dgm:pt modelId="{935571D0-B644-4266-A7DF-2D2B1AC606EF}" type="pres">
      <dgm:prSet presAssocID="{64BAF38E-83D9-4C31-BAD8-668BB978EC83}" presName="sibTrans" presStyleLbl="sibTrans2D1" presStyleIdx="2" presStyleCnt="5"/>
      <dgm:spPr/>
      <dgm:t>
        <a:bodyPr/>
        <a:lstStyle/>
        <a:p>
          <a:endParaRPr lang="en-US"/>
        </a:p>
      </dgm:t>
    </dgm:pt>
    <dgm:pt modelId="{130EF73E-DCFF-494A-BE39-A58940C67AEB}" type="pres">
      <dgm:prSet presAssocID="{B63D9254-DD61-4188-B9D1-2D5EA53F67F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740BE5-0C78-4381-B7C2-27191C50CFAC}" type="pres">
      <dgm:prSet presAssocID="{B63D9254-DD61-4188-B9D1-2D5EA53F67F0}" presName="dummy" presStyleCnt="0"/>
      <dgm:spPr/>
    </dgm:pt>
    <dgm:pt modelId="{59AD3EB7-EAB7-4C0F-B746-E506CB54E2A8}" type="pres">
      <dgm:prSet presAssocID="{E7E2BBAE-E84A-43A5-860C-AFFDEF7360C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BC2E2266-74A9-43FE-8CAE-ABB4782D48B7}" type="pres">
      <dgm:prSet presAssocID="{476E1C4A-4229-48A6-9C0B-59F48B336BE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2DAE2F-9DE8-48B2-A20B-BF3B41A3D158}" type="pres">
      <dgm:prSet presAssocID="{476E1C4A-4229-48A6-9C0B-59F48B336BE8}" presName="dummy" presStyleCnt="0"/>
      <dgm:spPr/>
    </dgm:pt>
    <dgm:pt modelId="{F75C52C0-9DF9-4753-BA4C-E61188018218}" type="pres">
      <dgm:prSet presAssocID="{EB0D8AFC-1753-4745-8046-71831F824E09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5C8BE173-4AE1-409F-8069-66F1EFD10A50}" type="presOf" srcId="{9DBEF409-7E9F-47DF-B8F4-C7068DC25768}" destId="{034613C0-3948-49D4-AB54-76FA772D1837}" srcOrd="0" destOrd="0" presId="urn:microsoft.com/office/officeart/2005/8/layout/radial6"/>
    <dgm:cxn modelId="{C0E47123-8CB4-4437-89E8-AD8325ABE29B}" type="presOf" srcId="{44130107-1080-4E8D-92BE-A7BE7ECC2892}" destId="{7B948B3A-B2ED-4779-8515-1668A6A7A26D}" srcOrd="0" destOrd="0" presId="urn:microsoft.com/office/officeart/2005/8/layout/radial6"/>
    <dgm:cxn modelId="{475C4B36-2512-4BDF-969D-79A999D3ABD1}" type="presOf" srcId="{BF7C78F3-ACC5-4691-B5A0-A4C8F5EA0634}" destId="{8F6968D1-048A-4595-B41A-E77D7F9D2B02}" srcOrd="0" destOrd="0" presId="urn:microsoft.com/office/officeart/2005/8/layout/radial6"/>
    <dgm:cxn modelId="{32B1C838-08EB-48B8-A731-1335363522AD}" type="presOf" srcId="{476E1C4A-4229-48A6-9C0B-59F48B336BE8}" destId="{BC2E2266-74A9-43FE-8CAE-ABB4782D48B7}" srcOrd="0" destOrd="0" presId="urn:microsoft.com/office/officeart/2005/8/layout/radial6"/>
    <dgm:cxn modelId="{69CCE4BE-85A3-41A0-A9A6-391051637185}" type="presOf" srcId="{EB0D8AFC-1753-4745-8046-71831F824E09}" destId="{F75C52C0-9DF9-4753-BA4C-E61188018218}" srcOrd="0" destOrd="0" presId="urn:microsoft.com/office/officeart/2005/8/layout/radial6"/>
    <dgm:cxn modelId="{68F4BEF7-DBBE-421E-962A-A01CF6E8169D}" type="presOf" srcId="{7F5EFA50-2293-43FC-8337-689E36B1222A}" destId="{C7276434-A325-41BE-BCF6-23A3A10F7977}" srcOrd="0" destOrd="0" presId="urn:microsoft.com/office/officeart/2005/8/layout/radial6"/>
    <dgm:cxn modelId="{45CB95B3-0801-4E76-A4C4-09DC1EB784C4}" type="presOf" srcId="{B63D9254-DD61-4188-B9D1-2D5EA53F67F0}" destId="{130EF73E-DCFF-494A-BE39-A58940C67AEB}" srcOrd="0" destOrd="0" presId="urn:microsoft.com/office/officeart/2005/8/layout/radial6"/>
    <dgm:cxn modelId="{75FD86F7-987F-4651-8E37-1B92ACC5675E}" srcId="{7F5EFA50-2293-43FC-8337-689E36B1222A}" destId="{9DBEF409-7E9F-47DF-B8F4-C7068DC25768}" srcOrd="1" destOrd="0" parTransId="{A93E2A34-9D3A-45BC-846F-CE11313D341A}" sibTransId="{93751766-9AA0-4176-8A6F-D0DC2554810A}"/>
    <dgm:cxn modelId="{BF850F36-FB45-4768-8C45-9AE417B70300}" type="presOf" srcId="{E961CAE8-554B-44F1-8318-0891D56ABDDA}" destId="{453AF0CB-3420-4E1F-8F31-5237E83A9953}" srcOrd="0" destOrd="0" presId="urn:microsoft.com/office/officeart/2005/8/layout/radial6"/>
    <dgm:cxn modelId="{BF99139A-D70B-4FF5-9970-7E9BAB4AE711}" type="presOf" srcId="{64BAF38E-83D9-4C31-BAD8-668BB978EC83}" destId="{935571D0-B644-4266-A7DF-2D2B1AC606EF}" srcOrd="0" destOrd="0" presId="urn:microsoft.com/office/officeart/2005/8/layout/radial6"/>
    <dgm:cxn modelId="{EDF26DB0-31C5-4F9A-B337-F74190D46ECF}" srcId="{7F5EFA50-2293-43FC-8337-689E36B1222A}" destId="{FEA64B56-ACD9-4C70-97D9-36ED0F44E3E8}" srcOrd="2" destOrd="0" parTransId="{44AA3044-21E4-4ED3-8FD7-764059875114}" sibTransId="{64BAF38E-83D9-4C31-BAD8-668BB978EC83}"/>
    <dgm:cxn modelId="{37D111B8-6E2D-4916-A65E-DE9AB1B4C86A}" srcId="{BF7C78F3-ACC5-4691-B5A0-A4C8F5EA0634}" destId="{7F5EFA50-2293-43FC-8337-689E36B1222A}" srcOrd="0" destOrd="0" parTransId="{6B1CF14F-7E82-4455-8C37-5C3688910A84}" sibTransId="{8812A2BB-4E28-4FCE-98B3-EC04B555F41C}"/>
    <dgm:cxn modelId="{F7A74A44-13BC-40CF-8705-578737F91680}" srcId="{7F5EFA50-2293-43FC-8337-689E36B1222A}" destId="{476E1C4A-4229-48A6-9C0B-59F48B336BE8}" srcOrd="4" destOrd="0" parTransId="{B6EA7D3C-DE47-4203-B495-0FB9B572660D}" sibTransId="{EB0D8AFC-1753-4745-8046-71831F824E09}"/>
    <dgm:cxn modelId="{2A42D289-135B-4DDC-A7F1-4B38B555D5BC}" type="presOf" srcId="{E7E2BBAE-E84A-43A5-860C-AFFDEF7360C1}" destId="{59AD3EB7-EAB7-4C0F-B746-E506CB54E2A8}" srcOrd="0" destOrd="0" presId="urn:microsoft.com/office/officeart/2005/8/layout/radial6"/>
    <dgm:cxn modelId="{8F0F8FC9-3D77-4B1B-9CB2-2908A68734C4}" srcId="{7F5EFA50-2293-43FC-8337-689E36B1222A}" destId="{44130107-1080-4E8D-92BE-A7BE7ECC2892}" srcOrd="0" destOrd="0" parTransId="{314DB5B7-B6B6-481D-B9BC-4039BDF77B1B}" sibTransId="{E961CAE8-554B-44F1-8318-0891D56ABDDA}"/>
    <dgm:cxn modelId="{0185CF0F-C095-4981-850C-FAF4B773CE38}" srcId="{7F5EFA50-2293-43FC-8337-689E36B1222A}" destId="{B63D9254-DD61-4188-B9D1-2D5EA53F67F0}" srcOrd="3" destOrd="0" parTransId="{33A040DF-1C1B-42A7-974D-6A640FBEE1A0}" sibTransId="{E7E2BBAE-E84A-43A5-860C-AFFDEF7360C1}"/>
    <dgm:cxn modelId="{28FA6AD9-1524-4FA6-BB23-924242D231B0}" type="presOf" srcId="{93751766-9AA0-4176-8A6F-D0DC2554810A}" destId="{B61D82ED-043F-4876-8B96-F02463CE5026}" srcOrd="0" destOrd="0" presId="urn:microsoft.com/office/officeart/2005/8/layout/radial6"/>
    <dgm:cxn modelId="{BF2983A3-18E3-43A0-8DAF-B15EEEF1D87A}" type="presOf" srcId="{FEA64B56-ACD9-4C70-97D9-36ED0F44E3E8}" destId="{A9D99D04-CBED-40A7-B487-D255831744E7}" srcOrd="0" destOrd="0" presId="urn:microsoft.com/office/officeart/2005/8/layout/radial6"/>
    <dgm:cxn modelId="{C2091318-B2CA-4D9D-A5D3-96FC47FF4D12}" type="presParOf" srcId="{8F6968D1-048A-4595-B41A-E77D7F9D2B02}" destId="{C7276434-A325-41BE-BCF6-23A3A10F7977}" srcOrd="0" destOrd="0" presId="urn:microsoft.com/office/officeart/2005/8/layout/radial6"/>
    <dgm:cxn modelId="{632DD495-18DB-4DE6-BF59-244DEB776702}" type="presParOf" srcId="{8F6968D1-048A-4595-B41A-E77D7F9D2B02}" destId="{7B948B3A-B2ED-4779-8515-1668A6A7A26D}" srcOrd="1" destOrd="0" presId="urn:microsoft.com/office/officeart/2005/8/layout/radial6"/>
    <dgm:cxn modelId="{98B74E6D-289A-47CF-BC19-B270ACCB4970}" type="presParOf" srcId="{8F6968D1-048A-4595-B41A-E77D7F9D2B02}" destId="{4954FA6E-3F50-4F7C-8CC0-43B4F9E1F888}" srcOrd="2" destOrd="0" presId="urn:microsoft.com/office/officeart/2005/8/layout/radial6"/>
    <dgm:cxn modelId="{0ECE37F6-4CD2-409F-A402-E33EA71C3A6B}" type="presParOf" srcId="{8F6968D1-048A-4595-B41A-E77D7F9D2B02}" destId="{453AF0CB-3420-4E1F-8F31-5237E83A9953}" srcOrd="3" destOrd="0" presId="urn:microsoft.com/office/officeart/2005/8/layout/radial6"/>
    <dgm:cxn modelId="{ABAB4F8A-E9AC-41A7-91AF-CD321398D099}" type="presParOf" srcId="{8F6968D1-048A-4595-B41A-E77D7F9D2B02}" destId="{034613C0-3948-49D4-AB54-76FA772D1837}" srcOrd="4" destOrd="0" presId="urn:microsoft.com/office/officeart/2005/8/layout/radial6"/>
    <dgm:cxn modelId="{3E0DC664-63DD-4E75-A36D-1C3FC3E49F71}" type="presParOf" srcId="{8F6968D1-048A-4595-B41A-E77D7F9D2B02}" destId="{890115DB-638F-4E3F-8136-5A1397C6EBCD}" srcOrd="5" destOrd="0" presId="urn:microsoft.com/office/officeart/2005/8/layout/radial6"/>
    <dgm:cxn modelId="{7ECFCAE9-DF8D-49A1-B74F-8824BBBE74EC}" type="presParOf" srcId="{8F6968D1-048A-4595-B41A-E77D7F9D2B02}" destId="{B61D82ED-043F-4876-8B96-F02463CE5026}" srcOrd="6" destOrd="0" presId="urn:microsoft.com/office/officeart/2005/8/layout/radial6"/>
    <dgm:cxn modelId="{B7375B3B-90A6-4413-B113-EBFD92D0C154}" type="presParOf" srcId="{8F6968D1-048A-4595-B41A-E77D7F9D2B02}" destId="{A9D99D04-CBED-40A7-B487-D255831744E7}" srcOrd="7" destOrd="0" presId="urn:microsoft.com/office/officeart/2005/8/layout/radial6"/>
    <dgm:cxn modelId="{242AF119-D0BD-489A-A28C-6B484FADFD75}" type="presParOf" srcId="{8F6968D1-048A-4595-B41A-E77D7F9D2B02}" destId="{5054C574-6269-4A37-849B-484EE7E6C46A}" srcOrd="8" destOrd="0" presId="urn:microsoft.com/office/officeart/2005/8/layout/radial6"/>
    <dgm:cxn modelId="{CE09E528-E189-4BCC-A202-4895B69DF9A9}" type="presParOf" srcId="{8F6968D1-048A-4595-B41A-E77D7F9D2B02}" destId="{935571D0-B644-4266-A7DF-2D2B1AC606EF}" srcOrd="9" destOrd="0" presId="urn:microsoft.com/office/officeart/2005/8/layout/radial6"/>
    <dgm:cxn modelId="{1BE7C880-B1DF-47D4-9E4F-AD201832A9D9}" type="presParOf" srcId="{8F6968D1-048A-4595-B41A-E77D7F9D2B02}" destId="{130EF73E-DCFF-494A-BE39-A58940C67AEB}" srcOrd="10" destOrd="0" presId="urn:microsoft.com/office/officeart/2005/8/layout/radial6"/>
    <dgm:cxn modelId="{69DCA176-3A64-449D-96CA-A4FEA549C63C}" type="presParOf" srcId="{8F6968D1-048A-4595-B41A-E77D7F9D2B02}" destId="{14740BE5-0C78-4381-B7C2-27191C50CFAC}" srcOrd="11" destOrd="0" presId="urn:microsoft.com/office/officeart/2005/8/layout/radial6"/>
    <dgm:cxn modelId="{7893A4E4-D61F-4862-81F9-23F887AE5DD4}" type="presParOf" srcId="{8F6968D1-048A-4595-B41A-E77D7F9D2B02}" destId="{59AD3EB7-EAB7-4C0F-B746-E506CB54E2A8}" srcOrd="12" destOrd="0" presId="urn:microsoft.com/office/officeart/2005/8/layout/radial6"/>
    <dgm:cxn modelId="{13AC060F-EAB7-4B24-A566-2B503ECFB927}" type="presParOf" srcId="{8F6968D1-048A-4595-B41A-E77D7F9D2B02}" destId="{BC2E2266-74A9-43FE-8CAE-ABB4782D48B7}" srcOrd="13" destOrd="0" presId="urn:microsoft.com/office/officeart/2005/8/layout/radial6"/>
    <dgm:cxn modelId="{8CE11D9D-B055-4B07-9C14-A557A5D45217}" type="presParOf" srcId="{8F6968D1-048A-4595-B41A-E77D7F9D2B02}" destId="{622DAE2F-9DE8-48B2-A20B-BF3B41A3D158}" srcOrd="14" destOrd="0" presId="urn:microsoft.com/office/officeart/2005/8/layout/radial6"/>
    <dgm:cxn modelId="{2BC9145C-3107-4C85-BB39-2BA1039D927D}" type="presParOf" srcId="{8F6968D1-048A-4595-B41A-E77D7F9D2B02}" destId="{F75C52C0-9DF9-4753-BA4C-E61188018218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AA820F-2B5C-4957-A439-F50B88E50939}" type="doc">
      <dgm:prSet loTypeId="urn:microsoft.com/office/officeart/2005/8/layout/cycle1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AU"/>
        </a:p>
      </dgm:t>
    </dgm:pt>
    <dgm:pt modelId="{87CE4EEA-05BC-47A3-90AA-B1ADB4273F8E}">
      <dgm:prSet phldrT="[Text]"/>
      <dgm:spPr/>
      <dgm:t>
        <a:bodyPr/>
        <a:lstStyle/>
        <a:p>
          <a:r>
            <a:rPr lang="en-AU" dirty="0"/>
            <a:t>.</a:t>
          </a:r>
        </a:p>
      </dgm:t>
    </dgm:pt>
    <dgm:pt modelId="{6221A8A5-276F-494E-8273-7FCCE11795C3}" type="parTrans" cxnId="{CAADE372-3864-444C-91A0-E34AA2899CBC}">
      <dgm:prSet/>
      <dgm:spPr/>
      <dgm:t>
        <a:bodyPr/>
        <a:lstStyle/>
        <a:p>
          <a:endParaRPr lang="en-AU"/>
        </a:p>
      </dgm:t>
    </dgm:pt>
    <dgm:pt modelId="{CF0F9410-C447-475C-AC6B-FA76280EBE94}" type="sibTrans" cxnId="{CAADE372-3864-444C-91A0-E34AA2899CBC}">
      <dgm:prSet/>
      <dgm:spPr/>
      <dgm:t>
        <a:bodyPr/>
        <a:lstStyle/>
        <a:p>
          <a:endParaRPr lang="en-AU"/>
        </a:p>
      </dgm:t>
    </dgm:pt>
    <dgm:pt modelId="{F8E6FFA4-F99D-4E50-A93C-DD131D23B064}">
      <dgm:prSet phldrT="[Text]"/>
      <dgm:spPr/>
      <dgm:t>
        <a:bodyPr/>
        <a:lstStyle/>
        <a:p>
          <a:r>
            <a:rPr lang="en-AU" dirty="0"/>
            <a:t>Avoidance behaviour</a:t>
          </a:r>
        </a:p>
      </dgm:t>
    </dgm:pt>
    <dgm:pt modelId="{F5359A09-B5D0-403F-9BB6-6770945EC7BA}" type="parTrans" cxnId="{CCC1DA3F-7712-436F-8AE5-3B8A6D87987D}">
      <dgm:prSet/>
      <dgm:spPr/>
      <dgm:t>
        <a:bodyPr/>
        <a:lstStyle/>
        <a:p>
          <a:endParaRPr lang="en-AU"/>
        </a:p>
      </dgm:t>
    </dgm:pt>
    <dgm:pt modelId="{7BC686EE-4814-4479-9455-C6FE407C79BC}" type="sibTrans" cxnId="{CCC1DA3F-7712-436F-8AE5-3B8A6D87987D}">
      <dgm:prSet/>
      <dgm:spPr/>
      <dgm:t>
        <a:bodyPr/>
        <a:lstStyle/>
        <a:p>
          <a:endParaRPr lang="en-AU"/>
        </a:p>
      </dgm:t>
    </dgm:pt>
    <dgm:pt modelId="{AE3C281E-C955-414D-9091-9DB67EC06F3E}">
      <dgm:prSet phldrT="[Text]"/>
      <dgm:spPr/>
      <dgm:t>
        <a:bodyPr/>
        <a:lstStyle/>
        <a:p>
          <a:r>
            <a:rPr lang="en-AU" dirty="0"/>
            <a:t>Negative thoughts</a:t>
          </a:r>
        </a:p>
      </dgm:t>
    </dgm:pt>
    <dgm:pt modelId="{7132DED2-ED84-4C88-A077-16E1B887D3B3}" type="parTrans" cxnId="{2AD35ECF-DD2C-4EF8-96AD-59B9AFB15267}">
      <dgm:prSet/>
      <dgm:spPr/>
      <dgm:t>
        <a:bodyPr/>
        <a:lstStyle/>
        <a:p>
          <a:endParaRPr lang="en-AU"/>
        </a:p>
      </dgm:t>
    </dgm:pt>
    <dgm:pt modelId="{33C6AA7D-CDAE-476E-8A0C-2A250D3F5C77}" type="sibTrans" cxnId="{2AD35ECF-DD2C-4EF8-96AD-59B9AFB15267}">
      <dgm:prSet/>
      <dgm:spPr/>
      <dgm:t>
        <a:bodyPr/>
        <a:lstStyle/>
        <a:p>
          <a:endParaRPr lang="en-AU"/>
        </a:p>
      </dgm:t>
    </dgm:pt>
    <dgm:pt modelId="{CC2B99F7-5C5B-47EA-BAC6-A7A9C94E7B5C}" type="pres">
      <dgm:prSet presAssocID="{96AA820F-2B5C-4957-A439-F50B88E509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6C3BC-5DCE-4989-B117-5E3114CD4F4C}" type="pres">
      <dgm:prSet presAssocID="{87CE4EEA-05BC-47A3-90AA-B1ADB4273F8E}" presName="dummy" presStyleCnt="0"/>
      <dgm:spPr/>
    </dgm:pt>
    <dgm:pt modelId="{32CAAA66-882C-42D1-B0B7-C59D7C84E6BA}" type="pres">
      <dgm:prSet presAssocID="{87CE4EEA-05BC-47A3-90AA-B1ADB4273F8E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C38247-FB05-4FB8-92C8-FB1A410ECEEE}" type="pres">
      <dgm:prSet presAssocID="{CF0F9410-C447-475C-AC6B-FA76280EBE94}" presName="sibTrans" presStyleLbl="node1" presStyleIdx="0" presStyleCnt="3"/>
      <dgm:spPr/>
      <dgm:t>
        <a:bodyPr/>
        <a:lstStyle/>
        <a:p>
          <a:endParaRPr lang="en-US"/>
        </a:p>
      </dgm:t>
    </dgm:pt>
    <dgm:pt modelId="{5F23A736-C60A-4F59-B696-6EF92799B6F8}" type="pres">
      <dgm:prSet presAssocID="{F8E6FFA4-F99D-4E50-A93C-DD131D23B064}" presName="dummy" presStyleCnt="0"/>
      <dgm:spPr/>
    </dgm:pt>
    <dgm:pt modelId="{FD253408-43D3-4481-8941-40EE09DBAE20}" type="pres">
      <dgm:prSet presAssocID="{F8E6FFA4-F99D-4E50-A93C-DD131D23B064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F15FC2-1C80-4D37-A37C-0D7BAE2F77D7}" type="pres">
      <dgm:prSet presAssocID="{7BC686EE-4814-4479-9455-C6FE407C79BC}" presName="sibTrans" presStyleLbl="node1" presStyleIdx="1" presStyleCnt="3"/>
      <dgm:spPr/>
      <dgm:t>
        <a:bodyPr/>
        <a:lstStyle/>
        <a:p>
          <a:endParaRPr lang="en-US"/>
        </a:p>
      </dgm:t>
    </dgm:pt>
    <dgm:pt modelId="{37C3089A-EEDC-4EE6-9B18-BE75498EFBD9}" type="pres">
      <dgm:prSet presAssocID="{AE3C281E-C955-414D-9091-9DB67EC06F3E}" presName="dummy" presStyleCnt="0"/>
      <dgm:spPr/>
    </dgm:pt>
    <dgm:pt modelId="{059EA6D5-84F8-4ED6-9A45-00BB389E4C8F}" type="pres">
      <dgm:prSet presAssocID="{AE3C281E-C955-414D-9091-9DB67EC06F3E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B0553-8D0F-4E83-8646-7F68A1EAB00C}" type="pres">
      <dgm:prSet presAssocID="{33C6AA7D-CDAE-476E-8A0C-2A250D3F5C77}" presName="sibTrans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F8A5C965-EB9F-438E-AEAA-66A914344873}" type="presOf" srcId="{AE3C281E-C955-414D-9091-9DB67EC06F3E}" destId="{059EA6D5-84F8-4ED6-9A45-00BB389E4C8F}" srcOrd="0" destOrd="0" presId="urn:microsoft.com/office/officeart/2005/8/layout/cycle1"/>
    <dgm:cxn modelId="{CF3CB554-3AC3-45B6-AF6E-DED568133A91}" type="presOf" srcId="{CF0F9410-C447-475C-AC6B-FA76280EBE94}" destId="{71C38247-FB05-4FB8-92C8-FB1A410ECEEE}" srcOrd="0" destOrd="0" presId="urn:microsoft.com/office/officeart/2005/8/layout/cycle1"/>
    <dgm:cxn modelId="{CAADE372-3864-444C-91A0-E34AA2899CBC}" srcId="{96AA820F-2B5C-4957-A439-F50B88E50939}" destId="{87CE4EEA-05BC-47A3-90AA-B1ADB4273F8E}" srcOrd="0" destOrd="0" parTransId="{6221A8A5-276F-494E-8273-7FCCE11795C3}" sibTransId="{CF0F9410-C447-475C-AC6B-FA76280EBE94}"/>
    <dgm:cxn modelId="{0E3B8554-CA8C-4ECB-9E33-41998BCBE289}" type="presOf" srcId="{7BC686EE-4814-4479-9455-C6FE407C79BC}" destId="{74F15FC2-1C80-4D37-A37C-0D7BAE2F77D7}" srcOrd="0" destOrd="0" presId="urn:microsoft.com/office/officeart/2005/8/layout/cycle1"/>
    <dgm:cxn modelId="{17744A80-47C6-4CAC-845B-BECC68484017}" type="presOf" srcId="{33C6AA7D-CDAE-476E-8A0C-2A250D3F5C77}" destId="{3DCB0553-8D0F-4E83-8646-7F68A1EAB00C}" srcOrd="0" destOrd="0" presId="urn:microsoft.com/office/officeart/2005/8/layout/cycle1"/>
    <dgm:cxn modelId="{3CEF7819-0308-48B2-BCBF-E04BAC164376}" type="presOf" srcId="{F8E6FFA4-F99D-4E50-A93C-DD131D23B064}" destId="{FD253408-43D3-4481-8941-40EE09DBAE20}" srcOrd="0" destOrd="0" presId="urn:microsoft.com/office/officeart/2005/8/layout/cycle1"/>
    <dgm:cxn modelId="{CCC1DA3F-7712-436F-8AE5-3B8A6D87987D}" srcId="{96AA820F-2B5C-4957-A439-F50B88E50939}" destId="{F8E6FFA4-F99D-4E50-A93C-DD131D23B064}" srcOrd="1" destOrd="0" parTransId="{F5359A09-B5D0-403F-9BB6-6770945EC7BA}" sibTransId="{7BC686EE-4814-4479-9455-C6FE407C79BC}"/>
    <dgm:cxn modelId="{34324138-2224-4DC3-AAE3-F169DA5DD375}" type="presOf" srcId="{96AA820F-2B5C-4957-A439-F50B88E50939}" destId="{CC2B99F7-5C5B-47EA-BAC6-A7A9C94E7B5C}" srcOrd="0" destOrd="0" presId="urn:microsoft.com/office/officeart/2005/8/layout/cycle1"/>
    <dgm:cxn modelId="{2AD35ECF-DD2C-4EF8-96AD-59B9AFB15267}" srcId="{96AA820F-2B5C-4957-A439-F50B88E50939}" destId="{AE3C281E-C955-414D-9091-9DB67EC06F3E}" srcOrd="2" destOrd="0" parTransId="{7132DED2-ED84-4C88-A077-16E1B887D3B3}" sibTransId="{33C6AA7D-CDAE-476E-8A0C-2A250D3F5C77}"/>
    <dgm:cxn modelId="{BFEA7823-CEF0-4FA5-8C5B-918AFDB4565A}" type="presOf" srcId="{87CE4EEA-05BC-47A3-90AA-B1ADB4273F8E}" destId="{32CAAA66-882C-42D1-B0B7-C59D7C84E6BA}" srcOrd="0" destOrd="0" presId="urn:microsoft.com/office/officeart/2005/8/layout/cycle1"/>
    <dgm:cxn modelId="{23401D93-16A0-41DF-918E-9258D6127C85}" type="presParOf" srcId="{CC2B99F7-5C5B-47EA-BAC6-A7A9C94E7B5C}" destId="{5546C3BC-5DCE-4989-B117-5E3114CD4F4C}" srcOrd="0" destOrd="0" presId="urn:microsoft.com/office/officeart/2005/8/layout/cycle1"/>
    <dgm:cxn modelId="{0EE75FAF-4DED-4F06-BFF9-9D8965698FC5}" type="presParOf" srcId="{CC2B99F7-5C5B-47EA-BAC6-A7A9C94E7B5C}" destId="{32CAAA66-882C-42D1-B0B7-C59D7C84E6BA}" srcOrd="1" destOrd="0" presId="urn:microsoft.com/office/officeart/2005/8/layout/cycle1"/>
    <dgm:cxn modelId="{41C0366B-23C2-482C-9BC9-7D081A2B8B8D}" type="presParOf" srcId="{CC2B99F7-5C5B-47EA-BAC6-A7A9C94E7B5C}" destId="{71C38247-FB05-4FB8-92C8-FB1A410ECEEE}" srcOrd="2" destOrd="0" presId="urn:microsoft.com/office/officeart/2005/8/layout/cycle1"/>
    <dgm:cxn modelId="{D525407C-23B6-4C73-AC63-6282BE154982}" type="presParOf" srcId="{CC2B99F7-5C5B-47EA-BAC6-A7A9C94E7B5C}" destId="{5F23A736-C60A-4F59-B696-6EF92799B6F8}" srcOrd="3" destOrd="0" presId="urn:microsoft.com/office/officeart/2005/8/layout/cycle1"/>
    <dgm:cxn modelId="{978D6EA1-A786-4686-A1C4-6F3399DDF617}" type="presParOf" srcId="{CC2B99F7-5C5B-47EA-BAC6-A7A9C94E7B5C}" destId="{FD253408-43D3-4481-8941-40EE09DBAE20}" srcOrd="4" destOrd="0" presId="urn:microsoft.com/office/officeart/2005/8/layout/cycle1"/>
    <dgm:cxn modelId="{B1692E99-A063-4D14-BB33-0F9BDE4FD786}" type="presParOf" srcId="{CC2B99F7-5C5B-47EA-BAC6-A7A9C94E7B5C}" destId="{74F15FC2-1C80-4D37-A37C-0D7BAE2F77D7}" srcOrd="5" destOrd="0" presId="urn:microsoft.com/office/officeart/2005/8/layout/cycle1"/>
    <dgm:cxn modelId="{5FD3BFBA-5743-4C33-823A-DB2DF9A6BD26}" type="presParOf" srcId="{CC2B99F7-5C5B-47EA-BAC6-A7A9C94E7B5C}" destId="{37C3089A-EEDC-4EE6-9B18-BE75498EFBD9}" srcOrd="6" destOrd="0" presId="urn:microsoft.com/office/officeart/2005/8/layout/cycle1"/>
    <dgm:cxn modelId="{9697E233-12CF-4515-853C-B86E6346BE84}" type="presParOf" srcId="{CC2B99F7-5C5B-47EA-BAC6-A7A9C94E7B5C}" destId="{059EA6D5-84F8-4ED6-9A45-00BB389E4C8F}" srcOrd="7" destOrd="0" presId="urn:microsoft.com/office/officeart/2005/8/layout/cycle1"/>
    <dgm:cxn modelId="{F56F5B17-9243-4A18-A867-0BB325CFF9C6}" type="presParOf" srcId="{CC2B99F7-5C5B-47EA-BAC6-A7A9C94E7B5C}" destId="{3DCB0553-8D0F-4E83-8646-7F68A1EAB00C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AA820F-2B5C-4957-A439-F50B88E50939}" type="doc">
      <dgm:prSet loTypeId="urn:microsoft.com/office/officeart/2005/8/layout/cycle1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AU"/>
        </a:p>
      </dgm:t>
    </dgm:pt>
    <dgm:pt modelId="{87CE4EEA-05BC-47A3-90AA-B1ADB4273F8E}">
      <dgm:prSet phldrT="[Text]"/>
      <dgm:spPr/>
      <dgm:t>
        <a:bodyPr/>
        <a:lstStyle/>
        <a:p>
          <a:r>
            <a:rPr lang="en-AU" dirty="0"/>
            <a:t>Negative thoughts</a:t>
          </a:r>
        </a:p>
      </dgm:t>
    </dgm:pt>
    <dgm:pt modelId="{6221A8A5-276F-494E-8273-7FCCE11795C3}" type="parTrans" cxnId="{CAADE372-3864-444C-91A0-E34AA2899CBC}">
      <dgm:prSet/>
      <dgm:spPr/>
      <dgm:t>
        <a:bodyPr/>
        <a:lstStyle/>
        <a:p>
          <a:endParaRPr lang="en-AU"/>
        </a:p>
      </dgm:t>
    </dgm:pt>
    <dgm:pt modelId="{CF0F9410-C447-475C-AC6B-FA76280EBE94}" type="sibTrans" cxnId="{CAADE372-3864-444C-91A0-E34AA2899CBC}">
      <dgm:prSet/>
      <dgm:spPr/>
      <dgm:t>
        <a:bodyPr/>
        <a:lstStyle/>
        <a:p>
          <a:endParaRPr lang="en-AU"/>
        </a:p>
      </dgm:t>
    </dgm:pt>
    <dgm:pt modelId="{F8E6FFA4-F99D-4E50-A93C-DD131D23B064}">
      <dgm:prSet phldrT="[Text]"/>
      <dgm:spPr/>
      <dgm:t>
        <a:bodyPr/>
        <a:lstStyle/>
        <a:p>
          <a:r>
            <a:rPr lang="en-AU" dirty="0"/>
            <a:t>High fear of falling</a:t>
          </a:r>
        </a:p>
      </dgm:t>
    </dgm:pt>
    <dgm:pt modelId="{F5359A09-B5D0-403F-9BB6-6770945EC7BA}" type="parTrans" cxnId="{CCC1DA3F-7712-436F-8AE5-3B8A6D87987D}">
      <dgm:prSet/>
      <dgm:spPr/>
      <dgm:t>
        <a:bodyPr/>
        <a:lstStyle/>
        <a:p>
          <a:endParaRPr lang="en-AU"/>
        </a:p>
      </dgm:t>
    </dgm:pt>
    <dgm:pt modelId="{7BC686EE-4814-4479-9455-C6FE407C79BC}" type="sibTrans" cxnId="{CCC1DA3F-7712-436F-8AE5-3B8A6D87987D}">
      <dgm:prSet/>
      <dgm:spPr/>
      <dgm:t>
        <a:bodyPr/>
        <a:lstStyle/>
        <a:p>
          <a:endParaRPr lang="en-AU"/>
        </a:p>
      </dgm:t>
    </dgm:pt>
    <dgm:pt modelId="{AE3C281E-C955-414D-9091-9DB67EC06F3E}">
      <dgm:prSet phldrT="[Text]"/>
      <dgm:spPr/>
      <dgm:t>
        <a:bodyPr/>
        <a:lstStyle/>
        <a:p>
          <a:r>
            <a:rPr lang="en-AU" dirty="0"/>
            <a:t>Cautious behaviour</a:t>
          </a:r>
        </a:p>
      </dgm:t>
    </dgm:pt>
    <dgm:pt modelId="{7132DED2-ED84-4C88-A077-16E1B887D3B3}" type="parTrans" cxnId="{2AD35ECF-DD2C-4EF8-96AD-59B9AFB15267}">
      <dgm:prSet/>
      <dgm:spPr/>
      <dgm:t>
        <a:bodyPr/>
        <a:lstStyle/>
        <a:p>
          <a:endParaRPr lang="en-AU"/>
        </a:p>
      </dgm:t>
    </dgm:pt>
    <dgm:pt modelId="{33C6AA7D-CDAE-476E-8A0C-2A250D3F5C77}" type="sibTrans" cxnId="{2AD35ECF-DD2C-4EF8-96AD-59B9AFB15267}">
      <dgm:prSet/>
      <dgm:spPr/>
      <dgm:t>
        <a:bodyPr/>
        <a:lstStyle/>
        <a:p>
          <a:endParaRPr lang="en-AU"/>
        </a:p>
      </dgm:t>
    </dgm:pt>
    <dgm:pt modelId="{CC2B99F7-5C5B-47EA-BAC6-A7A9C94E7B5C}" type="pres">
      <dgm:prSet presAssocID="{96AA820F-2B5C-4957-A439-F50B88E509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6C3BC-5DCE-4989-B117-5E3114CD4F4C}" type="pres">
      <dgm:prSet presAssocID="{87CE4EEA-05BC-47A3-90AA-B1ADB4273F8E}" presName="dummy" presStyleCnt="0"/>
      <dgm:spPr/>
    </dgm:pt>
    <dgm:pt modelId="{32CAAA66-882C-42D1-B0B7-C59D7C84E6BA}" type="pres">
      <dgm:prSet presAssocID="{87CE4EEA-05BC-47A3-90AA-B1ADB4273F8E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C38247-FB05-4FB8-92C8-FB1A410ECEEE}" type="pres">
      <dgm:prSet presAssocID="{CF0F9410-C447-475C-AC6B-FA76280EBE94}" presName="sibTrans" presStyleLbl="node1" presStyleIdx="0" presStyleCnt="3"/>
      <dgm:spPr/>
      <dgm:t>
        <a:bodyPr/>
        <a:lstStyle/>
        <a:p>
          <a:endParaRPr lang="en-US"/>
        </a:p>
      </dgm:t>
    </dgm:pt>
    <dgm:pt modelId="{5F23A736-C60A-4F59-B696-6EF92799B6F8}" type="pres">
      <dgm:prSet presAssocID="{F8E6FFA4-F99D-4E50-A93C-DD131D23B064}" presName="dummy" presStyleCnt="0"/>
      <dgm:spPr/>
    </dgm:pt>
    <dgm:pt modelId="{FD253408-43D3-4481-8941-40EE09DBAE20}" type="pres">
      <dgm:prSet presAssocID="{F8E6FFA4-F99D-4E50-A93C-DD131D23B064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F15FC2-1C80-4D37-A37C-0D7BAE2F77D7}" type="pres">
      <dgm:prSet presAssocID="{7BC686EE-4814-4479-9455-C6FE407C79BC}" presName="sibTrans" presStyleLbl="node1" presStyleIdx="1" presStyleCnt="3"/>
      <dgm:spPr/>
      <dgm:t>
        <a:bodyPr/>
        <a:lstStyle/>
        <a:p>
          <a:endParaRPr lang="en-US"/>
        </a:p>
      </dgm:t>
    </dgm:pt>
    <dgm:pt modelId="{37C3089A-EEDC-4EE6-9B18-BE75498EFBD9}" type="pres">
      <dgm:prSet presAssocID="{AE3C281E-C955-414D-9091-9DB67EC06F3E}" presName="dummy" presStyleCnt="0"/>
      <dgm:spPr/>
    </dgm:pt>
    <dgm:pt modelId="{059EA6D5-84F8-4ED6-9A45-00BB389E4C8F}" type="pres">
      <dgm:prSet presAssocID="{AE3C281E-C955-414D-9091-9DB67EC06F3E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B0553-8D0F-4E83-8646-7F68A1EAB00C}" type="pres">
      <dgm:prSet presAssocID="{33C6AA7D-CDAE-476E-8A0C-2A250D3F5C77}" presName="sibTrans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1D6BD11B-C20B-4FA3-BA20-19305450AC14}" type="presOf" srcId="{7BC686EE-4814-4479-9455-C6FE407C79BC}" destId="{74F15FC2-1C80-4D37-A37C-0D7BAE2F77D7}" srcOrd="0" destOrd="0" presId="urn:microsoft.com/office/officeart/2005/8/layout/cycle1"/>
    <dgm:cxn modelId="{A026D090-9395-48ED-A94C-BC22670FC91D}" type="presOf" srcId="{87CE4EEA-05BC-47A3-90AA-B1ADB4273F8E}" destId="{32CAAA66-882C-42D1-B0B7-C59D7C84E6BA}" srcOrd="0" destOrd="0" presId="urn:microsoft.com/office/officeart/2005/8/layout/cycle1"/>
    <dgm:cxn modelId="{CAADE372-3864-444C-91A0-E34AA2899CBC}" srcId="{96AA820F-2B5C-4957-A439-F50B88E50939}" destId="{87CE4EEA-05BC-47A3-90AA-B1ADB4273F8E}" srcOrd="0" destOrd="0" parTransId="{6221A8A5-276F-494E-8273-7FCCE11795C3}" sibTransId="{CF0F9410-C447-475C-AC6B-FA76280EBE94}"/>
    <dgm:cxn modelId="{F927997D-9918-46E4-961E-F30992340958}" type="presOf" srcId="{96AA820F-2B5C-4957-A439-F50B88E50939}" destId="{CC2B99F7-5C5B-47EA-BAC6-A7A9C94E7B5C}" srcOrd="0" destOrd="0" presId="urn:microsoft.com/office/officeart/2005/8/layout/cycle1"/>
    <dgm:cxn modelId="{BBA93005-87A8-4120-8F6A-0B3114A3C490}" type="presOf" srcId="{AE3C281E-C955-414D-9091-9DB67EC06F3E}" destId="{059EA6D5-84F8-4ED6-9A45-00BB389E4C8F}" srcOrd="0" destOrd="0" presId="urn:microsoft.com/office/officeart/2005/8/layout/cycle1"/>
    <dgm:cxn modelId="{7ED4662D-0E6C-45F8-9C5E-1CE3C8EB5048}" type="presOf" srcId="{33C6AA7D-CDAE-476E-8A0C-2A250D3F5C77}" destId="{3DCB0553-8D0F-4E83-8646-7F68A1EAB00C}" srcOrd="0" destOrd="0" presId="urn:microsoft.com/office/officeart/2005/8/layout/cycle1"/>
    <dgm:cxn modelId="{CCC1DA3F-7712-436F-8AE5-3B8A6D87987D}" srcId="{96AA820F-2B5C-4957-A439-F50B88E50939}" destId="{F8E6FFA4-F99D-4E50-A93C-DD131D23B064}" srcOrd="1" destOrd="0" parTransId="{F5359A09-B5D0-403F-9BB6-6770945EC7BA}" sibTransId="{7BC686EE-4814-4479-9455-C6FE407C79BC}"/>
    <dgm:cxn modelId="{2A0FE1C0-302E-4016-B7EA-79EDDA25255A}" type="presOf" srcId="{F8E6FFA4-F99D-4E50-A93C-DD131D23B064}" destId="{FD253408-43D3-4481-8941-40EE09DBAE20}" srcOrd="0" destOrd="0" presId="urn:microsoft.com/office/officeart/2005/8/layout/cycle1"/>
    <dgm:cxn modelId="{2AD35ECF-DD2C-4EF8-96AD-59B9AFB15267}" srcId="{96AA820F-2B5C-4957-A439-F50B88E50939}" destId="{AE3C281E-C955-414D-9091-9DB67EC06F3E}" srcOrd="2" destOrd="0" parTransId="{7132DED2-ED84-4C88-A077-16E1B887D3B3}" sibTransId="{33C6AA7D-CDAE-476E-8A0C-2A250D3F5C77}"/>
    <dgm:cxn modelId="{1CE52D72-D69E-4A97-8DA0-5712E1075ED0}" type="presOf" srcId="{CF0F9410-C447-475C-AC6B-FA76280EBE94}" destId="{71C38247-FB05-4FB8-92C8-FB1A410ECEEE}" srcOrd="0" destOrd="0" presId="urn:microsoft.com/office/officeart/2005/8/layout/cycle1"/>
    <dgm:cxn modelId="{A76CDB5A-C41F-40D4-933E-A35497CF0B8D}" type="presParOf" srcId="{CC2B99F7-5C5B-47EA-BAC6-A7A9C94E7B5C}" destId="{5546C3BC-5DCE-4989-B117-5E3114CD4F4C}" srcOrd="0" destOrd="0" presId="urn:microsoft.com/office/officeart/2005/8/layout/cycle1"/>
    <dgm:cxn modelId="{7561B029-A9EE-4472-9124-A74A5AE2F964}" type="presParOf" srcId="{CC2B99F7-5C5B-47EA-BAC6-A7A9C94E7B5C}" destId="{32CAAA66-882C-42D1-B0B7-C59D7C84E6BA}" srcOrd="1" destOrd="0" presId="urn:microsoft.com/office/officeart/2005/8/layout/cycle1"/>
    <dgm:cxn modelId="{22FF4627-00E8-4BCE-858E-DEF042C2E6BB}" type="presParOf" srcId="{CC2B99F7-5C5B-47EA-BAC6-A7A9C94E7B5C}" destId="{71C38247-FB05-4FB8-92C8-FB1A410ECEEE}" srcOrd="2" destOrd="0" presId="urn:microsoft.com/office/officeart/2005/8/layout/cycle1"/>
    <dgm:cxn modelId="{AF68D3EB-9344-4CE7-9232-DD2685951537}" type="presParOf" srcId="{CC2B99F7-5C5B-47EA-BAC6-A7A9C94E7B5C}" destId="{5F23A736-C60A-4F59-B696-6EF92799B6F8}" srcOrd="3" destOrd="0" presId="urn:microsoft.com/office/officeart/2005/8/layout/cycle1"/>
    <dgm:cxn modelId="{DA1AA910-8131-47B1-8F35-2A2D29839E88}" type="presParOf" srcId="{CC2B99F7-5C5B-47EA-BAC6-A7A9C94E7B5C}" destId="{FD253408-43D3-4481-8941-40EE09DBAE20}" srcOrd="4" destOrd="0" presId="urn:microsoft.com/office/officeart/2005/8/layout/cycle1"/>
    <dgm:cxn modelId="{4B10A96D-FBAF-481E-92AE-F6B60F37B604}" type="presParOf" srcId="{CC2B99F7-5C5B-47EA-BAC6-A7A9C94E7B5C}" destId="{74F15FC2-1C80-4D37-A37C-0D7BAE2F77D7}" srcOrd="5" destOrd="0" presId="urn:microsoft.com/office/officeart/2005/8/layout/cycle1"/>
    <dgm:cxn modelId="{7B794A5A-1139-49E4-BDA5-C430FE1A0AE7}" type="presParOf" srcId="{CC2B99F7-5C5B-47EA-BAC6-A7A9C94E7B5C}" destId="{37C3089A-EEDC-4EE6-9B18-BE75498EFBD9}" srcOrd="6" destOrd="0" presId="urn:microsoft.com/office/officeart/2005/8/layout/cycle1"/>
    <dgm:cxn modelId="{290E0723-8826-42AE-B87B-15E08F1F1F46}" type="presParOf" srcId="{CC2B99F7-5C5B-47EA-BAC6-A7A9C94E7B5C}" destId="{059EA6D5-84F8-4ED6-9A45-00BB389E4C8F}" srcOrd="7" destOrd="0" presId="urn:microsoft.com/office/officeart/2005/8/layout/cycle1"/>
    <dgm:cxn modelId="{2F0EBE7D-8E5F-42DF-9D6D-E6E5FA8817C2}" type="presParOf" srcId="{CC2B99F7-5C5B-47EA-BAC6-A7A9C94E7B5C}" destId="{3DCB0553-8D0F-4E83-8646-7F68A1EAB00C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AA820F-2B5C-4957-A439-F50B88E50939}" type="doc">
      <dgm:prSet loTypeId="urn:microsoft.com/office/officeart/2005/8/layout/cycle1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AU"/>
        </a:p>
      </dgm:t>
    </dgm:pt>
    <dgm:pt modelId="{87CE4EEA-05BC-47A3-90AA-B1ADB4273F8E}">
      <dgm:prSet phldrT="[Text]"/>
      <dgm:spPr/>
      <dgm:t>
        <a:bodyPr/>
        <a:lstStyle/>
        <a:p>
          <a:r>
            <a:rPr lang="en-AU" dirty="0"/>
            <a:t>Low fear of falling</a:t>
          </a:r>
        </a:p>
      </dgm:t>
    </dgm:pt>
    <dgm:pt modelId="{6221A8A5-276F-494E-8273-7FCCE11795C3}" type="parTrans" cxnId="{CAADE372-3864-444C-91A0-E34AA2899CBC}">
      <dgm:prSet/>
      <dgm:spPr/>
      <dgm:t>
        <a:bodyPr/>
        <a:lstStyle/>
        <a:p>
          <a:endParaRPr lang="en-AU"/>
        </a:p>
      </dgm:t>
    </dgm:pt>
    <dgm:pt modelId="{CF0F9410-C447-475C-AC6B-FA76280EBE94}" type="sibTrans" cxnId="{CAADE372-3864-444C-91A0-E34AA2899CBC}">
      <dgm:prSet/>
      <dgm:spPr/>
      <dgm:t>
        <a:bodyPr/>
        <a:lstStyle/>
        <a:p>
          <a:endParaRPr lang="en-AU"/>
        </a:p>
      </dgm:t>
    </dgm:pt>
    <dgm:pt modelId="{F8E6FFA4-F99D-4E50-A93C-DD131D23B064}">
      <dgm:prSet phldrT="[Text]"/>
      <dgm:spPr/>
      <dgm:t>
        <a:bodyPr/>
        <a:lstStyle/>
        <a:p>
          <a:r>
            <a:rPr lang="en-AU" dirty="0"/>
            <a:t>Adaptive behaviour</a:t>
          </a:r>
        </a:p>
      </dgm:t>
    </dgm:pt>
    <dgm:pt modelId="{F5359A09-B5D0-403F-9BB6-6770945EC7BA}" type="parTrans" cxnId="{CCC1DA3F-7712-436F-8AE5-3B8A6D87987D}">
      <dgm:prSet/>
      <dgm:spPr/>
      <dgm:t>
        <a:bodyPr/>
        <a:lstStyle/>
        <a:p>
          <a:endParaRPr lang="en-AU"/>
        </a:p>
      </dgm:t>
    </dgm:pt>
    <dgm:pt modelId="{7BC686EE-4814-4479-9455-C6FE407C79BC}" type="sibTrans" cxnId="{CCC1DA3F-7712-436F-8AE5-3B8A6D87987D}">
      <dgm:prSet/>
      <dgm:spPr/>
      <dgm:t>
        <a:bodyPr/>
        <a:lstStyle/>
        <a:p>
          <a:endParaRPr lang="en-AU"/>
        </a:p>
      </dgm:t>
    </dgm:pt>
    <dgm:pt modelId="{AE3C281E-C955-414D-9091-9DB67EC06F3E}">
      <dgm:prSet phldrT="[Text]"/>
      <dgm:spPr/>
      <dgm:t>
        <a:bodyPr/>
        <a:lstStyle/>
        <a:p>
          <a:r>
            <a:rPr lang="en-AU" dirty="0"/>
            <a:t>Positive thoughts</a:t>
          </a:r>
        </a:p>
      </dgm:t>
    </dgm:pt>
    <dgm:pt modelId="{7132DED2-ED84-4C88-A077-16E1B887D3B3}" type="parTrans" cxnId="{2AD35ECF-DD2C-4EF8-96AD-59B9AFB15267}">
      <dgm:prSet/>
      <dgm:spPr/>
      <dgm:t>
        <a:bodyPr/>
        <a:lstStyle/>
        <a:p>
          <a:endParaRPr lang="en-AU"/>
        </a:p>
      </dgm:t>
    </dgm:pt>
    <dgm:pt modelId="{33C6AA7D-CDAE-476E-8A0C-2A250D3F5C77}" type="sibTrans" cxnId="{2AD35ECF-DD2C-4EF8-96AD-59B9AFB15267}">
      <dgm:prSet/>
      <dgm:spPr/>
      <dgm:t>
        <a:bodyPr/>
        <a:lstStyle/>
        <a:p>
          <a:endParaRPr lang="en-AU"/>
        </a:p>
      </dgm:t>
    </dgm:pt>
    <dgm:pt modelId="{CC2B99F7-5C5B-47EA-BAC6-A7A9C94E7B5C}" type="pres">
      <dgm:prSet presAssocID="{96AA820F-2B5C-4957-A439-F50B88E509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6C3BC-5DCE-4989-B117-5E3114CD4F4C}" type="pres">
      <dgm:prSet presAssocID="{87CE4EEA-05BC-47A3-90AA-B1ADB4273F8E}" presName="dummy" presStyleCnt="0"/>
      <dgm:spPr/>
    </dgm:pt>
    <dgm:pt modelId="{32CAAA66-882C-42D1-B0B7-C59D7C84E6BA}" type="pres">
      <dgm:prSet presAssocID="{87CE4EEA-05BC-47A3-90AA-B1ADB4273F8E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C38247-FB05-4FB8-92C8-FB1A410ECEEE}" type="pres">
      <dgm:prSet presAssocID="{CF0F9410-C447-475C-AC6B-FA76280EBE94}" presName="sibTrans" presStyleLbl="node1" presStyleIdx="0" presStyleCnt="3"/>
      <dgm:spPr/>
      <dgm:t>
        <a:bodyPr/>
        <a:lstStyle/>
        <a:p>
          <a:endParaRPr lang="en-US"/>
        </a:p>
      </dgm:t>
    </dgm:pt>
    <dgm:pt modelId="{5F23A736-C60A-4F59-B696-6EF92799B6F8}" type="pres">
      <dgm:prSet presAssocID="{F8E6FFA4-F99D-4E50-A93C-DD131D23B064}" presName="dummy" presStyleCnt="0"/>
      <dgm:spPr/>
    </dgm:pt>
    <dgm:pt modelId="{FD253408-43D3-4481-8941-40EE09DBAE20}" type="pres">
      <dgm:prSet presAssocID="{F8E6FFA4-F99D-4E50-A93C-DD131D23B064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F15FC2-1C80-4D37-A37C-0D7BAE2F77D7}" type="pres">
      <dgm:prSet presAssocID="{7BC686EE-4814-4479-9455-C6FE407C79BC}" presName="sibTrans" presStyleLbl="node1" presStyleIdx="1" presStyleCnt="3"/>
      <dgm:spPr/>
      <dgm:t>
        <a:bodyPr/>
        <a:lstStyle/>
        <a:p>
          <a:endParaRPr lang="en-US"/>
        </a:p>
      </dgm:t>
    </dgm:pt>
    <dgm:pt modelId="{37C3089A-EEDC-4EE6-9B18-BE75498EFBD9}" type="pres">
      <dgm:prSet presAssocID="{AE3C281E-C955-414D-9091-9DB67EC06F3E}" presName="dummy" presStyleCnt="0"/>
      <dgm:spPr/>
    </dgm:pt>
    <dgm:pt modelId="{059EA6D5-84F8-4ED6-9A45-00BB389E4C8F}" type="pres">
      <dgm:prSet presAssocID="{AE3C281E-C955-414D-9091-9DB67EC06F3E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B0553-8D0F-4E83-8646-7F68A1EAB00C}" type="pres">
      <dgm:prSet presAssocID="{33C6AA7D-CDAE-476E-8A0C-2A250D3F5C77}" presName="sibTrans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8D5A995B-66CB-4456-854A-9CDF8C83A123}" type="presOf" srcId="{7BC686EE-4814-4479-9455-C6FE407C79BC}" destId="{74F15FC2-1C80-4D37-A37C-0D7BAE2F77D7}" srcOrd="0" destOrd="0" presId="urn:microsoft.com/office/officeart/2005/8/layout/cycle1"/>
    <dgm:cxn modelId="{2AD35ECF-DD2C-4EF8-96AD-59B9AFB15267}" srcId="{96AA820F-2B5C-4957-A439-F50B88E50939}" destId="{AE3C281E-C955-414D-9091-9DB67EC06F3E}" srcOrd="2" destOrd="0" parTransId="{7132DED2-ED84-4C88-A077-16E1B887D3B3}" sibTransId="{33C6AA7D-CDAE-476E-8A0C-2A250D3F5C77}"/>
    <dgm:cxn modelId="{DFF28ED2-78E8-4AC9-8C49-D525E651B213}" type="presOf" srcId="{96AA820F-2B5C-4957-A439-F50B88E50939}" destId="{CC2B99F7-5C5B-47EA-BAC6-A7A9C94E7B5C}" srcOrd="0" destOrd="0" presId="urn:microsoft.com/office/officeart/2005/8/layout/cycle1"/>
    <dgm:cxn modelId="{D759697D-9C9B-4459-94F0-55DCC5375451}" type="presOf" srcId="{CF0F9410-C447-475C-AC6B-FA76280EBE94}" destId="{71C38247-FB05-4FB8-92C8-FB1A410ECEEE}" srcOrd="0" destOrd="0" presId="urn:microsoft.com/office/officeart/2005/8/layout/cycle1"/>
    <dgm:cxn modelId="{CCC1DA3F-7712-436F-8AE5-3B8A6D87987D}" srcId="{96AA820F-2B5C-4957-A439-F50B88E50939}" destId="{F8E6FFA4-F99D-4E50-A93C-DD131D23B064}" srcOrd="1" destOrd="0" parTransId="{F5359A09-B5D0-403F-9BB6-6770945EC7BA}" sibTransId="{7BC686EE-4814-4479-9455-C6FE407C79BC}"/>
    <dgm:cxn modelId="{EA9EF546-DC3D-482D-B11C-AC67BE4D50F1}" type="presOf" srcId="{F8E6FFA4-F99D-4E50-A93C-DD131D23B064}" destId="{FD253408-43D3-4481-8941-40EE09DBAE20}" srcOrd="0" destOrd="0" presId="urn:microsoft.com/office/officeart/2005/8/layout/cycle1"/>
    <dgm:cxn modelId="{67CA613F-FE7D-4229-A2D1-F033DB2FD34C}" type="presOf" srcId="{87CE4EEA-05BC-47A3-90AA-B1ADB4273F8E}" destId="{32CAAA66-882C-42D1-B0B7-C59D7C84E6BA}" srcOrd="0" destOrd="0" presId="urn:microsoft.com/office/officeart/2005/8/layout/cycle1"/>
    <dgm:cxn modelId="{CAADE372-3864-444C-91A0-E34AA2899CBC}" srcId="{96AA820F-2B5C-4957-A439-F50B88E50939}" destId="{87CE4EEA-05BC-47A3-90AA-B1ADB4273F8E}" srcOrd="0" destOrd="0" parTransId="{6221A8A5-276F-494E-8273-7FCCE11795C3}" sibTransId="{CF0F9410-C447-475C-AC6B-FA76280EBE94}"/>
    <dgm:cxn modelId="{0FD21384-4F4F-4620-ADA2-589524BC9019}" type="presOf" srcId="{33C6AA7D-CDAE-476E-8A0C-2A250D3F5C77}" destId="{3DCB0553-8D0F-4E83-8646-7F68A1EAB00C}" srcOrd="0" destOrd="0" presId="urn:microsoft.com/office/officeart/2005/8/layout/cycle1"/>
    <dgm:cxn modelId="{1D4F3514-60C4-4AD7-8933-12D52EE31C25}" type="presOf" srcId="{AE3C281E-C955-414D-9091-9DB67EC06F3E}" destId="{059EA6D5-84F8-4ED6-9A45-00BB389E4C8F}" srcOrd="0" destOrd="0" presId="urn:microsoft.com/office/officeart/2005/8/layout/cycle1"/>
    <dgm:cxn modelId="{C2FE106B-8FD8-4FC6-BA64-2643D3EF1E63}" type="presParOf" srcId="{CC2B99F7-5C5B-47EA-BAC6-A7A9C94E7B5C}" destId="{5546C3BC-5DCE-4989-B117-5E3114CD4F4C}" srcOrd="0" destOrd="0" presId="urn:microsoft.com/office/officeart/2005/8/layout/cycle1"/>
    <dgm:cxn modelId="{4CFD1408-0A66-4167-B831-596B67A9A460}" type="presParOf" srcId="{CC2B99F7-5C5B-47EA-BAC6-A7A9C94E7B5C}" destId="{32CAAA66-882C-42D1-B0B7-C59D7C84E6BA}" srcOrd="1" destOrd="0" presId="urn:microsoft.com/office/officeart/2005/8/layout/cycle1"/>
    <dgm:cxn modelId="{B46D01AE-D7E7-4F03-BE21-AEF2E57F8830}" type="presParOf" srcId="{CC2B99F7-5C5B-47EA-BAC6-A7A9C94E7B5C}" destId="{71C38247-FB05-4FB8-92C8-FB1A410ECEEE}" srcOrd="2" destOrd="0" presId="urn:microsoft.com/office/officeart/2005/8/layout/cycle1"/>
    <dgm:cxn modelId="{9A758F8A-832C-4E85-91BB-292F3BB0534E}" type="presParOf" srcId="{CC2B99F7-5C5B-47EA-BAC6-A7A9C94E7B5C}" destId="{5F23A736-C60A-4F59-B696-6EF92799B6F8}" srcOrd="3" destOrd="0" presId="urn:microsoft.com/office/officeart/2005/8/layout/cycle1"/>
    <dgm:cxn modelId="{551869E7-1DF4-4FA0-AA41-8BC7C15C6283}" type="presParOf" srcId="{CC2B99F7-5C5B-47EA-BAC6-A7A9C94E7B5C}" destId="{FD253408-43D3-4481-8941-40EE09DBAE20}" srcOrd="4" destOrd="0" presId="urn:microsoft.com/office/officeart/2005/8/layout/cycle1"/>
    <dgm:cxn modelId="{92FDD8F9-16EA-4BEB-A266-7D53AAF6036F}" type="presParOf" srcId="{CC2B99F7-5C5B-47EA-BAC6-A7A9C94E7B5C}" destId="{74F15FC2-1C80-4D37-A37C-0D7BAE2F77D7}" srcOrd="5" destOrd="0" presId="urn:microsoft.com/office/officeart/2005/8/layout/cycle1"/>
    <dgm:cxn modelId="{66991D0C-5D11-47B2-8F6D-BBA3C535E572}" type="presParOf" srcId="{CC2B99F7-5C5B-47EA-BAC6-A7A9C94E7B5C}" destId="{37C3089A-EEDC-4EE6-9B18-BE75498EFBD9}" srcOrd="6" destOrd="0" presId="urn:microsoft.com/office/officeart/2005/8/layout/cycle1"/>
    <dgm:cxn modelId="{8BD8415D-519F-4612-B32D-164157268B34}" type="presParOf" srcId="{CC2B99F7-5C5B-47EA-BAC6-A7A9C94E7B5C}" destId="{059EA6D5-84F8-4ED6-9A45-00BB389E4C8F}" srcOrd="7" destOrd="0" presId="urn:microsoft.com/office/officeart/2005/8/layout/cycle1"/>
    <dgm:cxn modelId="{52C8A7DE-3ADC-46D7-8F12-B2438C40A3A3}" type="presParOf" srcId="{CC2B99F7-5C5B-47EA-BAC6-A7A9C94E7B5C}" destId="{3DCB0553-8D0F-4E83-8646-7F68A1EAB00C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5C52C0-9DF9-4753-BA4C-E61188018218}">
      <dsp:nvSpPr>
        <dsp:cNvPr id="0" name=""/>
        <dsp:cNvSpPr/>
      </dsp:nvSpPr>
      <dsp:spPr>
        <a:xfrm>
          <a:off x="1916968" y="625050"/>
          <a:ext cx="4158950" cy="4158950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AD3EB7-EAB7-4C0F-B746-E506CB54E2A8}">
      <dsp:nvSpPr>
        <dsp:cNvPr id="0" name=""/>
        <dsp:cNvSpPr/>
      </dsp:nvSpPr>
      <dsp:spPr>
        <a:xfrm>
          <a:off x="1916968" y="625050"/>
          <a:ext cx="4158950" cy="4158950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5571D0-B644-4266-A7DF-2D2B1AC606EF}">
      <dsp:nvSpPr>
        <dsp:cNvPr id="0" name=""/>
        <dsp:cNvSpPr/>
      </dsp:nvSpPr>
      <dsp:spPr>
        <a:xfrm>
          <a:off x="1916968" y="625050"/>
          <a:ext cx="4158950" cy="4158950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1D82ED-043F-4876-8B96-F02463CE5026}">
      <dsp:nvSpPr>
        <dsp:cNvPr id="0" name=""/>
        <dsp:cNvSpPr/>
      </dsp:nvSpPr>
      <dsp:spPr>
        <a:xfrm>
          <a:off x="1916968" y="625050"/>
          <a:ext cx="4158950" cy="4158950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AF0CB-3420-4E1F-8F31-5237E83A9953}">
      <dsp:nvSpPr>
        <dsp:cNvPr id="0" name=""/>
        <dsp:cNvSpPr/>
      </dsp:nvSpPr>
      <dsp:spPr>
        <a:xfrm>
          <a:off x="1916968" y="625050"/>
          <a:ext cx="4158950" cy="4158950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276434-A325-41BE-BCF6-23A3A10F7977}">
      <dsp:nvSpPr>
        <dsp:cNvPr id="0" name=""/>
        <dsp:cNvSpPr/>
      </dsp:nvSpPr>
      <dsp:spPr>
        <a:xfrm>
          <a:off x="3039287" y="1747369"/>
          <a:ext cx="1914312" cy="19143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5400" kern="1200" dirty="0"/>
            <a:t>Falls</a:t>
          </a:r>
        </a:p>
      </dsp:txBody>
      <dsp:txXfrm>
        <a:off x="3319632" y="2027714"/>
        <a:ext cx="1353622" cy="1353622"/>
      </dsp:txXfrm>
    </dsp:sp>
    <dsp:sp modelId="{7B948B3A-B2ED-4779-8515-1668A6A7A26D}">
      <dsp:nvSpPr>
        <dsp:cNvPr id="0" name=""/>
        <dsp:cNvSpPr/>
      </dsp:nvSpPr>
      <dsp:spPr>
        <a:xfrm>
          <a:off x="3326434" y="3282"/>
          <a:ext cx="1340018" cy="134001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/>
            <a:t>Reduced level of activity</a:t>
          </a:r>
        </a:p>
      </dsp:txBody>
      <dsp:txXfrm>
        <a:off x="3522675" y="199523"/>
        <a:ext cx="947536" cy="947536"/>
      </dsp:txXfrm>
    </dsp:sp>
    <dsp:sp modelId="{034613C0-3948-49D4-AB54-76FA772D1837}">
      <dsp:nvSpPr>
        <dsp:cNvPr id="0" name=""/>
        <dsp:cNvSpPr/>
      </dsp:nvSpPr>
      <dsp:spPr>
        <a:xfrm>
          <a:off x="5258253" y="1406830"/>
          <a:ext cx="1340018" cy="1340018"/>
        </a:xfrm>
        <a:prstGeom prst="ellips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/>
            <a:t>Reduced physical function</a:t>
          </a:r>
        </a:p>
      </dsp:txBody>
      <dsp:txXfrm>
        <a:off x="5454494" y="1603071"/>
        <a:ext cx="947536" cy="947536"/>
      </dsp:txXfrm>
    </dsp:sp>
    <dsp:sp modelId="{A9D99D04-CBED-40A7-B487-D255831744E7}">
      <dsp:nvSpPr>
        <dsp:cNvPr id="0" name=""/>
        <dsp:cNvSpPr/>
      </dsp:nvSpPr>
      <dsp:spPr>
        <a:xfrm>
          <a:off x="4520364" y="3677819"/>
          <a:ext cx="1340018" cy="1340018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/>
            <a:t>Difficulties in daily life</a:t>
          </a:r>
        </a:p>
      </dsp:txBody>
      <dsp:txXfrm>
        <a:off x="4716605" y="3874060"/>
        <a:ext cx="947536" cy="947536"/>
      </dsp:txXfrm>
    </dsp:sp>
    <dsp:sp modelId="{130EF73E-DCFF-494A-BE39-A58940C67AEB}">
      <dsp:nvSpPr>
        <dsp:cNvPr id="0" name=""/>
        <dsp:cNvSpPr/>
      </dsp:nvSpPr>
      <dsp:spPr>
        <a:xfrm>
          <a:off x="2132504" y="3677819"/>
          <a:ext cx="1340018" cy="1340018"/>
        </a:xfrm>
        <a:prstGeom prst="ellipse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/>
            <a:t>Social isolation</a:t>
          </a:r>
        </a:p>
      </dsp:txBody>
      <dsp:txXfrm>
        <a:off x="2328745" y="3874060"/>
        <a:ext cx="947536" cy="947536"/>
      </dsp:txXfrm>
    </dsp:sp>
    <dsp:sp modelId="{BC2E2266-74A9-43FE-8CAE-ABB4782D48B7}">
      <dsp:nvSpPr>
        <dsp:cNvPr id="0" name=""/>
        <dsp:cNvSpPr/>
      </dsp:nvSpPr>
      <dsp:spPr>
        <a:xfrm>
          <a:off x="1394615" y="1406830"/>
          <a:ext cx="1340018" cy="1340018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rgbClr val="CC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600" kern="1200" dirty="0"/>
            <a:t>Fear  of falling</a:t>
          </a:r>
        </a:p>
      </dsp:txBody>
      <dsp:txXfrm>
        <a:off x="1590856" y="1603071"/>
        <a:ext cx="947536" cy="9475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AAA66-882C-42D1-B0B7-C59D7C84E6BA}">
      <dsp:nvSpPr>
        <dsp:cNvPr id="0" name=""/>
        <dsp:cNvSpPr/>
      </dsp:nvSpPr>
      <dsp:spPr>
        <a:xfrm>
          <a:off x="2533442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600" kern="1200" dirty="0"/>
            <a:t>.</a:t>
          </a:r>
        </a:p>
      </dsp:txBody>
      <dsp:txXfrm>
        <a:off x="2533442" y="561319"/>
        <a:ext cx="1504615" cy="1504615"/>
      </dsp:txXfrm>
    </dsp:sp>
    <dsp:sp modelId="{71C38247-FB05-4FB8-92C8-FB1A410ECEEE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2966940"/>
            <a:gd name="adj4" fmla="val 49655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53408-43D3-4481-8941-40EE09DBAE20}">
      <dsp:nvSpPr>
        <dsp:cNvPr id="0" name=""/>
        <dsp:cNvSpPr/>
      </dsp:nvSpPr>
      <dsp:spPr>
        <a:xfrm>
          <a:off x="1266992" y="2754875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600" kern="1200" dirty="0"/>
            <a:t>Avoidance behaviour</a:t>
          </a:r>
        </a:p>
      </dsp:txBody>
      <dsp:txXfrm>
        <a:off x="1266992" y="2754875"/>
        <a:ext cx="1504615" cy="1504615"/>
      </dsp:txXfrm>
    </dsp:sp>
    <dsp:sp modelId="{74F15FC2-1C80-4D37-A37C-0D7BAE2F77D7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0174902"/>
            <a:gd name="adj4" fmla="val 7257617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9EA6D5-84F8-4ED6-9A45-00BB389E4C8F}">
      <dsp:nvSpPr>
        <dsp:cNvPr id="0" name=""/>
        <dsp:cNvSpPr/>
      </dsp:nvSpPr>
      <dsp:spPr>
        <a:xfrm>
          <a:off x="541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600" kern="1200" dirty="0"/>
            <a:t>Negative thoughts</a:t>
          </a:r>
        </a:p>
      </dsp:txBody>
      <dsp:txXfrm>
        <a:off x="541" y="561319"/>
        <a:ext cx="1504615" cy="1504615"/>
      </dsp:txXfrm>
    </dsp:sp>
    <dsp:sp modelId="{3DCB0553-8D0F-4E83-8646-7F68A1EAB00C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6859603"/>
            <a:gd name="adj4" fmla="val 14964955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AAA66-882C-42D1-B0B7-C59D7C84E6BA}">
      <dsp:nvSpPr>
        <dsp:cNvPr id="0" name=""/>
        <dsp:cNvSpPr/>
      </dsp:nvSpPr>
      <dsp:spPr>
        <a:xfrm>
          <a:off x="2533442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Negative thoughts</a:t>
          </a:r>
        </a:p>
      </dsp:txBody>
      <dsp:txXfrm>
        <a:off x="2533442" y="561319"/>
        <a:ext cx="1504615" cy="1504615"/>
      </dsp:txXfrm>
    </dsp:sp>
    <dsp:sp modelId="{71C38247-FB05-4FB8-92C8-FB1A410ECEEE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2966940"/>
            <a:gd name="adj4" fmla="val 49655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53408-43D3-4481-8941-40EE09DBAE20}">
      <dsp:nvSpPr>
        <dsp:cNvPr id="0" name=""/>
        <dsp:cNvSpPr/>
      </dsp:nvSpPr>
      <dsp:spPr>
        <a:xfrm>
          <a:off x="1266992" y="2754875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High fear of falling</a:t>
          </a:r>
        </a:p>
      </dsp:txBody>
      <dsp:txXfrm>
        <a:off x="1266992" y="2754875"/>
        <a:ext cx="1504615" cy="1504615"/>
      </dsp:txXfrm>
    </dsp:sp>
    <dsp:sp modelId="{74F15FC2-1C80-4D37-A37C-0D7BAE2F77D7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0174902"/>
            <a:gd name="adj4" fmla="val 7257617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9EA6D5-84F8-4ED6-9A45-00BB389E4C8F}">
      <dsp:nvSpPr>
        <dsp:cNvPr id="0" name=""/>
        <dsp:cNvSpPr/>
      </dsp:nvSpPr>
      <dsp:spPr>
        <a:xfrm>
          <a:off x="541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Cautious behaviour</a:t>
          </a:r>
        </a:p>
      </dsp:txBody>
      <dsp:txXfrm>
        <a:off x="541" y="561319"/>
        <a:ext cx="1504615" cy="1504615"/>
      </dsp:txXfrm>
    </dsp:sp>
    <dsp:sp modelId="{3DCB0553-8D0F-4E83-8646-7F68A1EAB00C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6859603"/>
            <a:gd name="adj4" fmla="val 14964955"/>
            <a:gd name="adj5" fmla="val 961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AAA66-882C-42D1-B0B7-C59D7C84E6BA}">
      <dsp:nvSpPr>
        <dsp:cNvPr id="0" name=""/>
        <dsp:cNvSpPr/>
      </dsp:nvSpPr>
      <dsp:spPr>
        <a:xfrm>
          <a:off x="2533442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Low fear of falling</a:t>
          </a:r>
        </a:p>
      </dsp:txBody>
      <dsp:txXfrm>
        <a:off x="2533442" y="561319"/>
        <a:ext cx="1504615" cy="1504615"/>
      </dsp:txXfrm>
    </dsp:sp>
    <dsp:sp modelId="{71C38247-FB05-4FB8-92C8-FB1A410ECEEE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2966940"/>
            <a:gd name="adj4" fmla="val 49655"/>
            <a:gd name="adj5" fmla="val 961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53408-43D3-4481-8941-40EE09DBAE20}">
      <dsp:nvSpPr>
        <dsp:cNvPr id="0" name=""/>
        <dsp:cNvSpPr/>
      </dsp:nvSpPr>
      <dsp:spPr>
        <a:xfrm>
          <a:off x="1266992" y="2754875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Adaptive behaviour</a:t>
          </a:r>
        </a:p>
      </dsp:txBody>
      <dsp:txXfrm>
        <a:off x="1266992" y="2754875"/>
        <a:ext cx="1504615" cy="1504615"/>
      </dsp:txXfrm>
    </dsp:sp>
    <dsp:sp modelId="{74F15FC2-1C80-4D37-A37C-0D7BAE2F77D7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0174902"/>
            <a:gd name="adj4" fmla="val 7257617"/>
            <a:gd name="adj5" fmla="val 961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9EA6D5-84F8-4ED6-9A45-00BB389E4C8F}">
      <dsp:nvSpPr>
        <dsp:cNvPr id="0" name=""/>
        <dsp:cNvSpPr/>
      </dsp:nvSpPr>
      <dsp:spPr>
        <a:xfrm>
          <a:off x="541" y="561319"/>
          <a:ext cx="1504615" cy="150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700" kern="1200" dirty="0"/>
            <a:t>Positive thoughts</a:t>
          </a:r>
        </a:p>
      </dsp:txBody>
      <dsp:txXfrm>
        <a:off x="541" y="561319"/>
        <a:ext cx="1504615" cy="1504615"/>
      </dsp:txXfrm>
    </dsp:sp>
    <dsp:sp modelId="{3DCB0553-8D0F-4E83-8646-7F68A1EAB00C}">
      <dsp:nvSpPr>
        <dsp:cNvPr id="0" name=""/>
        <dsp:cNvSpPr/>
      </dsp:nvSpPr>
      <dsp:spPr>
        <a:xfrm>
          <a:off x="239078" y="264591"/>
          <a:ext cx="3560442" cy="3560442"/>
        </a:xfrm>
        <a:prstGeom prst="circularArrow">
          <a:avLst>
            <a:gd name="adj1" fmla="val 8241"/>
            <a:gd name="adj2" fmla="val 575443"/>
            <a:gd name="adj3" fmla="val 16859603"/>
            <a:gd name="adj4" fmla="val 14964955"/>
            <a:gd name="adj5" fmla="val 961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DD718-6E38-4241-8659-0506BA3E5158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456BD-3BC5-4297-926A-39D9F41B9A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494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C59A9E-4A39-4610-ABE1-845C1B70BDDD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0B41B1-E16A-4630-805D-B54FB85A9667}" type="slidenum">
              <a:rPr lang="en-AU" smtClean="0"/>
              <a:pPr/>
              <a:t>10</a:t>
            </a:fld>
            <a:endParaRPr lang="en-AU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0B41B1-E16A-4630-805D-B54FB85A9667}" type="slidenum">
              <a:rPr lang="en-AU" smtClean="0"/>
              <a:pPr/>
              <a:t>11</a:t>
            </a:fld>
            <a:endParaRPr lang="en-AU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C59A9E-4A39-4610-ABE1-845C1B70BDDD}" type="slidenum">
              <a:rPr lang="en-AU" smtClean="0"/>
              <a:pPr>
                <a:defRPr/>
              </a:pPr>
              <a:t>16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03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24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118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12918-B95B-4039-9B0E-49E20364F01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599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438400" y="1600200"/>
            <a:ext cx="6400800" cy="449580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284663" y="63563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AFP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2454275" y="635635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6 November 2006</a:t>
            </a:r>
          </a:p>
        </p:txBody>
      </p:sp>
    </p:spTree>
    <p:extLst>
      <p:ext uri="{BB962C8B-B14F-4D97-AF65-F5344CB8AC3E}">
        <p14:creationId xmlns:p14="http://schemas.microsoft.com/office/powerpoint/2010/main" val="296288781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463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3499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7975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81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1586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319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039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13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429A9-3C81-4CC8-ADBA-B5C1181B2482}" type="datetimeFigureOut">
              <a:rPr lang="en-AU" smtClean="0"/>
              <a:t>30/10/2019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4ABF2-F75C-44EB-80BC-2E37625AC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210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ctrTitle" idx="4294967295"/>
          </p:nvPr>
        </p:nvSpPr>
        <p:spPr>
          <a:xfrm>
            <a:off x="251520" y="1916832"/>
            <a:ext cx="8640960" cy="1872208"/>
          </a:xfrm>
        </p:spPr>
        <p:txBody>
          <a:bodyPr>
            <a:normAutofit/>
          </a:bodyPr>
          <a:lstStyle/>
          <a:p>
            <a:r>
              <a:rPr lang="en-GB" b="1" dirty="0">
                <a:latin typeface="Arial" pitchFamily="34" charset="0"/>
                <a:cs typeface="Arial" pitchFamily="34" charset="0"/>
              </a:rPr>
              <a:t>Identifying &amp; managing </a:t>
            </a:r>
            <a:br>
              <a:rPr lang="en-GB" b="1" dirty="0">
                <a:latin typeface="Arial" pitchFamily="34" charset="0"/>
                <a:cs typeface="Arial" pitchFamily="34" charset="0"/>
              </a:rPr>
            </a:br>
            <a:r>
              <a:rPr lang="en-GB" b="1" dirty="0">
                <a:latin typeface="Arial" pitchFamily="34" charset="0"/>
                <a:cs typeface="Arial" pitchFamily="34" charset="0"/>
              </a:rPr>
              <a:t>Fear of Falling</a:t>
            </a:r>
            <a:endParaRPr lang="en-A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Subtitle 2"/>
          <p:cNvSpPr>
            <a:spLocks noGrp="1"/>
          </p:cNvSpPr>
          <p:nvPr>
            <p:ph type="subTitle" idx="4294967295"/>
          </p:nvPr>
        </p:nvSpPr>
        <p:spPr>
          <a:xfrm>
            <a:off x="251520" y="3933056"/>
            <a:ext cx="8784976" cy="18002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en-AU" sz="2000" dirty="0">
                <a:solidFill>
                  <a:srgbClr val="89898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Presentation by Associate Professor Kim Delbaere</a:t>
            </a:r>
          </a:p>
          <a:p>
            <a:pPr marL="0" indent="0" algn="ctr">
              <a:buFontTx/>
              <a:buNone/>
            </a:pPr>
            <a:endParaRPr lang="en-AU" sz="2000" dirty="0">
              <a:solidFill>
                <a:srgbClr val="89898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FontTx/>
              <a:buNone/>
            </a:pPr>
            <a:r>
              <a:rPr lang="en-GB" sz="2000" i="1" dirty="0">
                <a:solidFill>
                  <a:srgbClr val="89898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NSW Falls Prevention Network Rural Forum - Northern NSW LHD (Ballina)</a:t>
            </a:r>
          </a:p>
          <a:p>
            <a:pPr marL="0" indent="0" algn="ctr">
              <a:buFontTx/>
              <a:buNone/>
            </a:pPr>
            <a:endParaRPr lang="en-GB" sz="1000" i="1" dirty="0">
              <a:solidFill>
                <a:srgbClr val="89898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FontTx/>
              <a:buNone/>
            </a:pPr>
            <a:r>
              <a:rPr lang="en-GB" sz="2000" i="1" dirty="0">
                <a:solidFill>
                  <a:srgbClr val="89898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Friday 1 November 2019</a:t>
            </a:r>
          </a:p>
        </p:txBody>
      </p:sp>
      <p:pic>
        <p:nvPicPr>
          <p:cNvPr id="37892" name="Picture 3" descr="PPT titlepage 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2400"/>
            <a:ext cx="4191000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3" descr="website_tex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2275" y="6089650"/>
            <a:ext cx="31337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2444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 rot="20871967">
            <a:off x="1969690" y="3866586"/>
            <a:ext cx="5818852" cy="803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AU" b="1" dirty="0"/>
              <a:t>Fear of falling: </a:t>
            </a:r>
            <a:r>
              <a:rPr lang="en-AU" b="1" dirty="0">
                <a:solidFill>
                  <a:srgbClr val="5F9127"/>
                </a:solidFill>
              </a:rPr>
              <a:t>helpful </a:t>
            </a:r>
            <a:r>
              <a:rPr lang="en-AU" b="1" dirty="0" err="1"/>
              <a:t>vs</a:t>
            </a:r>
            <a:r>
              <a:rPr lang="en-AU" b="1" dirty="0"/>
              <a:t> </a:t>
            </a:r>
            <a:r>
              <a:rPr lang="en-AU" b="1" dirty="0">
                <a:solidFill>
                  <a:srgbClr val="C00000"/>
                </a:solidFill>
              </a:rPr>
              <a:t>unhelpful</a:t>
            </a:r>
            <a:r>
              <a:rPr lang="en-AU" b="1" dirty="0"/>
              <a:t>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466696" y="1390042"/>
            <a:ext cx="6336704" cy="4431764"/>
            <a:chOff x="1043608" y="1485578"/>
            <a:chExt cx="6336704" cy="4431764"/>
          </a:xfrm>
        </p:grpSpPr>
        <p:cxnSp>
          <p:nvCxnSpPr>
            <p:cNvPr id="11" name="Straight Arrow Connector 10"/>
            <p:cNvCxnSpPr/>
            <p:nvPr/>
          </p:nvCxnSpPr>
          <p:spPr>
            <a:xfrm rot="5400000" flipH="1" flipV="1">
              <a:off x="-324544" y="3429000"/>
              <a:ext cx="388843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1604432" y="5357976"/>
              <a:ext cx="5393010" cy="917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1619672" y="1916832"/>
              <a:ext cx="4824536" cy="345638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907704" y="4509120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rgbClr val="00B050"/>
                  </a:solidFill>
                </a:rPr>
                <a:t>Vigorous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04048" y="2103239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rgbClr val="00B050"/>
                  </a:solidFill>
                </a:rPr>
                <a:t>Frail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07704" y="2060848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rgbClr val="C00000"/>
                  </a:solidFill>
                </a:rPr>
                <a:t>Anxious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88024" y="4479503"/>
              <a:ext cx="2016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rgbClr val="C00000"/>
                  </a:solidFill>
                </a:rPr>
                <a:t>Stoics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04048" y="5517232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b="1" dirty="0"/>
                <a:t>Actual fall risk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 rot="16200000">
              <a:off x="55531" y="2688885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2000" b="1" dirty="0"/>
                <a:t>Perceived fall risk</a:t>
              </a:r>
            </a:p>
          </p:txBody>
        </p:sp>
      </p:grpSp>
      <p:pic>
        <p:nvPicPr>
          <p:cNvPr id="20" name="Picture 19" descr="transp back with candybar and white web address 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21" name="Picture 20" descr="transp back with candybar and white web address text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06096" y="5933523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AU" sz="1600" b="1" dirty="0"/>
              <a:t>DELBAERE K</a:t>
            </a:r>
            <a:r>
              <a:rPr lang="en-AU" sz="1600" dirty="0"/>
              <a:t>, Close JCT, </a:t>
            </a:r>
            <a:r>
              <a:rPr lang="en-AU" sz="1600" dirty="0" err="1"/>
              <a:t>Brodaty</a:t>
            </a:r>
            <a:r>
              <a:rPr lang="en-AU" sz="1600" dirty="0"/>
              <a:t> H, </a:t>
            </a:r>
            <a:r>
              <a:rPr lang="en-AU" sz="1600" dirty="0" err="1"/>
              <a:t>Sachdev</a:t>
            </a:r>
            <a:r>
              <a:rPr lang="en-AU" sz="1600" dirty="0"/>
              <a:t> P, Lord SR. Determinants of disparities between perceived and physiological risk of falling among elderly people: Cohort study. BMJ. 2010;341(c4165): 1-8 </a:t>
            </a:r>
          </a:p>
        </p:txBody>
      </p:sp>
    </p:spTree>
    <p:extLst>
      <p:ext uri="{BB962C8B-B14F-4D97-AF65-F5344CB8AC3E}">
        <p14:creationId xmlns:p14="http://schemas.microsoft.com/office/powerpoint/2010/main" val="2815660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12727663"/>
              </p:ext>
            </p:extLst>
          </p:nvPr>
        </p:nvGraphicFramePr>
        <p:xfrm>
          <a:off x="682625" y="1557338"/>
          <a:ext cx="6265863" cy="4895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" name="Worksheet" r:id="rId4" imgW="6105523" imgH="3714826" progId="Excel.Sheet.8">
                  <p:embed/>
                </p:oleObj>
              </mc:Choice>
              <mc:Fallback>
                <p:oleObj name="Worksheet" r:id="rId4" imgW="6105523" imgH="3714826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625" y="1557338"/>
                        <a:ext cx="6265863" cy="48959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AU" b="1" dirty="0"/>
              <a:t>Fear of falling: </a:t>
            </a:r>
            <a:r>
              <a:rPr lang="en-AU" b="1" dirty="0">
                <a:solidFill>
                  <a:srgbClr val="5F9127"/>
                </a:solidFill>
              </a:rPr>
              <a:t>helpful </a:t>
            </a:r>
            <a:r>
              <a:rPr lang="en-AU" b="1" dirty="0" err="1"/>
              <a:t>vs</a:t>
            </a:r>
            <a:r>
              <a:rPr lang="en-AU" b="1" dirty="0"/>
              <a:t> </a:t>
            </a:r>
            <a:r>
              <a:rPr lang="en-AU" b="1" dirty="0">
                <a:solidFill>
                  <a:srgbClr val="C00000"/>
                </a:solidFill>
              </a:rPr>
              <a:t>unhelpful</a:t>
            </a:r>
            <a:r>
              <a:rPr lang="en-AU" b="1" dirty="0"/>
              <a:t>?</a:t>
            </a:r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7189788" y="2000250"/>
            <a:ext cx="19542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dirty="0"/>
              <a:t>Pearson’s R=0.19 </a:t>
            </a:r>
          </a:p>
          <a:p>
            <a:endParaRPr lang="en-AU" dirty="0"/>
          </a:p>
          <a:p>
            <a:r>
              <a:rPr lang="en-AU" dirty="0"/>
              <a:t>F</a:t>
            </a:r>
            <a:r>
              <a:rPr lang="en-AU" baseline="-25000" dirty="0"/>
              <a:t>1,499</a:t>
            </a:r>
            <a:r>
              <a:rPr lang="en-AU" dirty="0"/>
              <a:t>=17.14 </a:t>
            </a:r>
          </a:p>
          <a:p>
            <a:endParaRPr lang="en-AU" dirty="0"/>
          </a:p>
          <a:p>
            <a:r>
              <a:rPr lang="en-AU" dirty="0"/>
              <a:t>p&lt;0.001</a:t>
            </a:r>
          </a:p>
          <a:p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1618006" y="5543185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      low					high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1751905"/>
            <a:ext cx="6480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/>
              <a:t>      high</a:t>
            </a:r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endParaRPr lang="en-AU" dirty="0"/>
          </a:p>
          <a:p>
            <a:pPr algn="r"/>
            <a:r>
              <a:rPr lang="en-AU" dirty="0"/>
              <a:t>low</a:t>
            </a:r>
          </a:p>
          <a:p>
            <a:pPr algn="r"/>
            <a:endParaRPr lang="en-AU" dirty="0"/>
          </a:p>
        </p:txBody>
      </p:sp>
      <p:pic>
        <p:nvPicPr>
          <p:cNvPr id="10" name="Picture 9" descr="transp back with candybar and white web address tex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11" name="Picture 10" descr="transp back with candybar and white web address text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47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Fear of falling: </a:t>
            </a:r>
            <a:r>
              <a:rPr lang="en-AU" b="1" dirty="0">
                <a:solidFill>
                  <a:srgbClr val="5F9127"/>
                </a:solidFill>
              </a:rPr>
              <a:t>helpful </a:t>
            </a:r>
            <a:r>
              <a:rPr lang="en-AU" b="1" dirty="0" err="1"/>
              <a:t>vs</a:t>
            </a:r>
            <a:r>
              <a:rPr lang="en-AU" b="1" dirty="0"/>
              <a:t> </a:t>
            </a:r>
            <a:r>
              <a:rPr lang="en-AU" b="1" dirty="0">
                <a:solidFill>
                  <a:srgbClr val="C00000"/>
                </a:solidFill>
              </a:rPr>
              <a:t>unhelpful</a:t>
            </a:r>
            <a:r>
              <a:rPr lang="en-AU" b="1" dirty="0"/>
              <a:t>?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-864604" y="3429000"/>
            <a:ext cx="388843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064372" y="5367154"/>
            <a:ext cx="728804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079612" y="1916832"/>
            <a:ext cx="6300700" cy="3456384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51010" y="4248670"/>
            <a:ext cx="2140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00B050"/>
                </a:solidFill>
              </a:rPr>
              <a:t>Vigorous (30%)</a:t>
            </a:r>
          </a:p>
          <a:p>
            <a:pPr algn="ctr"/>
            <a:r>
              <a:rPr lang="en-AU" sz="2400" dirty="0">
                <a:solidFill>
                  <a:srgbClr val="00B050"/>
                </a:solidFill>
              </a:rPr>
              <a:t>20% falls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92080" y="1916831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00B050"/>
                </a:solidFill>
              </a:rPr>
              <a:t>Frail aware (40%)</a:t>
            </a:r>
          </a:p>
          <a:p>
            <a:pPr algn="ctr"/>
            <a:r>
              <a:rPr lang="en-AU" sz="2400" dirty="0">
                <a:solidFill>
                  <a:srgbClr val="00B050"/>
                </a:solidFill>
              </a:rPr>
              <a:t>40% falls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0092" y="1916832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chemeClr val="accent6">
                    <a:lumMod val="75000"/>
                  </a:schemeClr>
                </a:solidFill>
              </a:rPr>
              <a:t>Anxious worriers (10%)</a:t>
            </a:r>
          </a:p>
          <a:p>
            <a:pPr algn="ctr"/>
            <a:r>
              <a:rPr lang="en-AU" sz="2400" dirty="0">
                <a:solidFill>
                  <a:schemeClr val="accent6">
                    <a:lumMod val="75000"/>
                  </a:schemeClr>
                </a:solidFill>
              </a:rPr>
              <a:t>40% falls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8004" y="3861048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chemeClr val="accent6">
                    <a:lumMod val="75000"/>
                  </a:schemeClr>
                </a:solidFill>
              </a:rPr>
              <a:t>Stoics (20%)</a:t>
            </a:r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br>
              <a:rPr lang="en-AU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aka Aussie Battlers</a:t>
            </a:r>
            <a:r>
              <a:rPr lang="en-AU" sz="2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AU" sz="2400" dirty="0">
                <a:solidFill>
                  <a:schemeClr val="accent6">
                    <a:lumMod val="75000"/>
                  </a:schemeClr>
                </a:solidFill>
              </a:rPr>
              <a:t>30% falls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32232" y="5694419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/>
              <a:t>Actual fall risk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-913671" y="3204613"/>
            <a:ext cx="27557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/>
              <a:t>Perceived fall risk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644008" y="1617914"/>
            <a:ext cx="0" cy="36004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87624" y="3418908"/>
            <a:ext cx="6984776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20" name="Picture 19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5496" y="650875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/>
              <a:t>Delbaere et al, BMJ 2010</a:t>
            </a:r>
          </a:p>
        </p:txBody>
      </p:sp>
      <p:sp>
        <p:nvSpPr>
          <p:cNvPr id="23" name="TextBox 22"/>
          <p:cNvSpPr txBox="1"/>
          <p:nvPr/>
        </p:nvSpPr>
        <p:spPr>
          <a:xfrm rot="16200000">
            <a:off x="349641" y="1716774"/>
            <a:ext cx="1029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HIGH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365674" y="4622363"/>
            <a:ext cx="1029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LOW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87623" y="5374010"/>
            <a:ext cx="2244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LOW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2320" y="5374010"/>
            <a:ext cx="1020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HIGH</a:t>
            </a:r>
          </a:p>
        </p:txBody>
      </p:sp>
    </p:spTree>
    <p:extLst>
      <p:ext uri="{BB962C8B-B14F-4D97-AF65-F5344CB8AC3E}">
        <p14:creationId xmlns:p14="http://schemas.microsoft.com/office/powerpoint/2010/main" val="336871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Summary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dirty="0"/>
              <a:t>Many older people under or over estimate their risk of falling</a:t>
            </a:r>
          </a:p>
          <a:p>
            <a:endParaRPr lang="en-AU" sz="2600" dirty="0"/>
          </a:p>
          <a:p>
            <a:r>
              <a:rPr lang="en-AU" dirty="0"/>
              <a:t>Disparities between perceived and physiological fall risk influence the probability of falling</a:t>
            </a:r>
          </a:p>
          <a:p>
            <a:pPr lvl="1"/>
            <a:r>
              <a:rPr lang="en-AU" dirty="0"/>
              <a:t>Worriers have a higher falls rate despite low actual risk</a:t>
            </a:r>
          </a:p>
          <a:p>
            <a:pPr lvl="1"/>
            <a:r>
              <a:rPr lang="en-AU" dirty="0"/>
              <a:t>Battlers have a low perceived risk despite high actual risk + slightly lower falls rate</a:t>
            </a:r>
          </a:p>
          <a:p>
            <a:endParaRPr lang="en-AU" dirty="0"/>
          </a:p>
          <a:p>
            <a:r>
              <a:rPr lang="en-AU" dirty="0"/>
              <a:t>Fear of falling leads to falls, independent of physiological fall risk factors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37126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624736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8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1143000"/>
          </a:xfrm>
        </p:spPr>
        <p:txBody>
          <a:bodyPr/>
          <a:lstStyle/>
          <a:p>
            <a:r>
              <a:rPr lang="en-AU" b="1" dirty="0"/>
              <a:t>Worrier</a:t>
            </a:r>
          </a:p>
        </p:txBody>
      </p:sp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7" name="Picture 6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pic>
        <p:nvPicPr>
          <p:cNvPr id="17410" name="Picture 2" descr="http://www.weirdspace.dk/RogerHargreaves/Graphics/MrWorr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988840"/>
            <a:ext cx="3600400" cy="3600400"/>
          </a:xfrm>
          <a:prstGeom prst="rect">
            <a:avLst/>
          </a:prstGeom>
          <a:noFill/>
        </p:spPr>
      </p:pic>
      <p:sp>
        <p:nvSpPr>
          <p:cNvPr id="8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AU" dirty="0"/>
              <a:t>No obvious identifiable (instability-related) fall risk</a:t>
            </a:r>
          </a:p>
          <a:p>
            <a:endParaRPr lang="en-AU" dirty="0"/>
          </a:p>
          <a:p>
            <a:r>
              <a:rPr lang="en-AU" sz="2900" b="1" dirty="0"/>
              <a:t>Psychological profile: neurotic personality traits, i.e. increased vulnerability to develop irrational fears</a:t>
            </a:r>
          </a:p>
          <a:p>
            <a:endParaRPr lang="en-AU" dirty="0"/>
          </a:p>
          <a:p>
            <a:r>
              <a:rPr lang="en-AU" dirty="0"/>
              <a:t>Worse self-perceived health</a:t>
            </a:r>
          </a:p>
          <a:p>
            <a:r>
              <a:rPr lang="en-AU" dirty="0"/>
              <a:t>More depressive symptoms</a:t>
            </a:r>
          </a:p>
          <a:p>
            <a:r>
              <a:rPr lang="en-AU" dirty="0"/>
              <a:t>Lower quality of life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9494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515672" cy="1219200"/>
          </a:xfrm>
        </p:spPr>
        <p:txBody>
          <a:bodyPr>
            <a:normAutofit fontScale="90000"/>
          </a:bodyPr>
          <a:lstStyle/>
          <a:p>
            <a:r>
              <a:rPr lang="en-AU" dirty="0"/>
              <a:t>Age-related physical decline is normal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AU" sz="2400" dirty="0"/>
              <a:t>Age-related physical decline requires continuous adjustments of the perception of how well people are able to do certain activities.</a:t>
            </a:r>
          </a:p>
          <a:p>
            <a:pPr>
              <a:defRPr/>
            </a:pPr>
            <a:endParaRPr lang="en-AU" sz="2400" dirty="0"/>
          </a:p>
          <a:p>
            <a:pPr>
              <a:defRPr/>
            </a:pPr>
            <a:r>
              <a:rPr lang="en-AU" sz="2400" dirty="0"/>
              <a:t>Based on their perception, they will have to select an appropriate behaviour as well as motor strategy to be able to conduct the activity without falling.</a:t>
            </a:r>
          </a:p>
          <a:p>
            <a:pPr>
              <a:defRPr/>
            </a:pPr>
            <a:endParaRPr lang="en-AU" sz="2400" dirty="0"/>
          </a:p>
          <a:p>
            <a:pPr>
              <a:defRPr/>
            </a:pPr>
            <a:r>
              <a:rPr lang="en-AU" sz="2400" b="1" dirty="0"/>
              <a:t>How do people achieve this?</a:t>
            </a:r>
          </a:p>
        </p:txBody>
      </p:sp>
    </p:spTree>
    <p:extLst>
      <p:ext uri="{BB962C8B-B14F-4D97-AF65-F5344CB8AC3E}">
        <p14:creationId xmlns:p14="http://schemas.microsoft.com/office/powerpoint/2010/main" val="99827594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3100" name="Object 12"/>
          <p:cNvGraphicFramePr>
            <a:graphicFrameLocks noGrp="1" noChangeAspect="1"/>
          </p:cNvGraphicFramePr>
          <p:nvPr>
            <p:ph idx="1"/>
          </p:nvPr>
        </p:nvGraphicFramePr>
        <p:xfrm>
          <a:off x="179859" y="1813843"/>
          <a:ext cx="6400800" cy="413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2" name="Chart" r:id="rId4" imgW="6781725" imgH="4381562" progId="MSGraph.Chart.8">
                  <p:embed followColorScheme="full"/>
                </p:oleObj>
              </mc:Choice>
              <mc:Fallback>
                <p:oleObj name="Chart" r:id="rId4" imgW="6781725" imgH="4381562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59" y="1813843"/>
                        <a:ext cx="6400800" cy="413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3103" name="Text Box 15"/>
          <p:cNvSpPr txBox="1">
            <a:spLocks noChangeArrowheads="1"/>
          </p:cNvSpPr>
          <p:nvPr/>
        </p:nvSpPr>
        <p:spPr bwMode="auto">
          <a:xfrm>
            <a:off x="5507508" y="2245643"/>
            <a:ext cx="23048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nl-BE" b="0" dirty="0"/>
              <a:t>Gait speed</a:t>
            </a:r>
          </a:p>
          <a:p>
            <a:pPr>
              <a:spcBef>
                <a:spcPct val="50000"/>
              </a:spcBef>
            </a:pPr>
            <a:r>
              <a:rPr lang="nl-BE" b="0" dirty="0"/>
              <a:t>Step length</a:t>
            </a:r>
          </a:p>
          <a:p>
            <a:pPr>
              <a:spcBef>
                <a:spcPct val="50000"/>
              </a:spcBef>
            </a:pPr>
            <a:r>
              <a:rPr lang="nl-BE" b="0" dirty="0"/>
              <a:t>Single Support time</a:t>
            </a:r>
            <a:endParaRPr lang="nl-NL" b="0" dirty="0"/>
          </a:p>
        </p:txBody>
      </p:sp>
      <p:sp>
        <p:nvSpPr>
          <p:cNvPr id="473104" name="Line 16"/>
          <p:cNvSpPr>
            <a:spLocks noChangeShapeType="1"/>
          </p:cNvSpPr>
          <p:nvPr/>
        </p:nvSpPr>
        <p:spPr bwMode="auto">
          <a:xfrm>
            <a:off x="4499447" y="2390105"/>
            <a:ext cx="100806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473105" name="Line 17"/>
          <p:cNvSpPr>
            <a:spLocks noChangeShapeType="1"/>
          </p:cNvSpPr>
          <p:nvPr/>
        </p:nvSpPr>
        <p:spPr bwMode="auto">
          <a:xfrm>
            <a:off x="4497859" y="2821905"/>
            <a:ext cx="1009650" cy="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473107" name="Line 19"/>
          <p:cNvSpPr>
            <a:spLocks noChangeShapeType="1"/>
          </p:cNvSpPr>
          <p:nvPr/>
        </p:nvSpPr>
        <p:spPr bwMode="auto">
          <a:xfrm>
            <a:off x="4499447" y="3325143"/>
            <a:ext cx="10080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473108" name="Line 20"/>
          <p:cNvSpPr>
            <a:spLocks noChangeShapeType="1"/>
          </p:cNvSpPr>
          <p:nvPr/>
        </p:nvSpPr>
        <p:spPr bwMode="auto">
          <a:xfrm>
            <a:off x="4499447" y="4333205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473109" name="Line 21"/>
          <p:cNvSpPr>
            <a:spLocks noChangeShapeType="1"/>
          </p:cNvSpPr>
          <p:nvPr/>
        </p:nvSpPr>
        <p:spPr bwMode="auto">
          <a:xfrm>
            <a:off x="4499447" y="4838030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473110" name="Text Box 22"/>
          <p:cNvSpPr txBox="1">
            <a:spLocks noChangeArrowheads="1"/>
          </p:cNvSpPr>
          <p:nvPr/>
        </p:nvSpPr>
        <p:spPr bwMode="auto">
          <a:xfrm>
            <a:off x="5507509" y="4163343"/>
            <a:ext cx="151288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 b="0" dirty="0"/>
              <a:t>Not fearful</a:t>
            </a:r>
          </a:p>
          <a:p>
            <a:pPr>
              <a:spcBef>
                <a:spcPct val="50000"/>
              </a:spcBef>
            </a:pPr>
            <a:r>
              <a:rPr lang="nl-BE" b="0" dirty="0"/>
              <a:t>Fearful</a:t>
            </a:r>
            <a:endParaRPr lang="nl-NL" b="0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28600"/>
            <a:ext cx="6768554" cy="1256184"/>
          </a:xfrm>
        </p:spPr>
        <p:txBody>
          <a:bodyPr/>
          <a:lstStyle/>
          <a:p>
            <a:pPr algn="l"/>
            <a:r>
              <a:rPr lang="en-AU" sz="3600" b="1" dirty="0"/>
              <a:t>Fear of falling induces gait adaptations</a:t>
            </a:r>
            <a:endParaRPr lang="en-GB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885429"/>
            <a:ext cx="3600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dirty="0"/>
              <a:t>%</a:t>
            </a:r>
          </a:p>
        </p:txBody>
      </p:sp>
      <p:pic>
        <p:nvPicPr>
          <p:cNvPr id="12" name="Picture 14" descr="uitnodiging02"/>
          <p:cNvPicPr>
            <a:picLocks noChangeAspect="1" noChangeArrowheads="1"/>
          </p:cNvPicPr>
          <p:nvPr/>
        </p:nvPicPr>
        <p:blipFill>
          <a:blip r:embed="rId6" cstate="print"/>
          <a:srcRect l="60001" t="92923"/>
          <a:stretch>
            <a:fillRect/>
          </a:stretch>
        </p:blipFill>
        <p:spPr bwMode="auto">
          <a:xfrm>
            <a:off x="684114" y="1946604"/>
            <a:ext cx="6264275" cy="3024188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683568" y="1945860"/>
            <a:ext cx="748883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1115914" y="2594304"/>
            <a:ext cx="2663825" cy="431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115914" y="2881642"/>
            <a:ext cx="2592387" cy="1512887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050951" y="2378404"/>
            <a:ext cx="15128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chemeClr val="hlink"/>
                </a:solidFill>
              </a:rPr>
              <a:t>appropriate</a:t>
            </a:r>
            <a:endParaRPr lang="nl-NL">
              <a:solidFill>
                <a:schemeClr val="hlink"/>
              </a:solidFill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555776" y="3380117"/>
            <a:ext cx="1512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BE">
                <a:solidFill>
                  <a:srgbClr val="CC3300"/>
                </a:solidFill>
              </a:rPr>
              <a:t>excessive</a:t>
            </a:r>
            <a:endParaRPr lang="nl-NL">
              <a:solidFill>
                <a:srgbClr val="CC3300"/>
              </a:solidFill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7308155" y="404664"/>
            <a:ext cx="1584325" cy="5905500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7308155" y="404664"/>
            <a:ext cx="1584325" cy="59055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sp>
        <p:nvSpPr>
          <p:cNvPr id="40" name="TextBox 39"/>
          <p:cNvSpPr txBox="1"/>
          <p:nvPr/>
        </p:nvSpPr>
        <p:spPr>
          <a:xfrm>
            <a:off x="4716016" y="1196752"/>
            <a:ext cx="187220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i="1" dirty="0">
                <a:solidFill>
                  <a:srgbClr val="C00000"/>
                </a:solidFill>
              </a:rPr>
              <a:t>Cautious gait: </a:t>
            </a:r>
          </a:p>
          <a:p>
            <a:pPr algn="ctr"/>
            <a:endParaRPr lang="en-AU" sz="2400" dirty="0"/>
          </a:p>
          <a:p>
            <a:pPr algn="ctr"/>
            <a:r>
              <a:rPr lang="en-AU" sz="2400" dirty="0"/>
              <a:t>Decreases walking stability and could therefore increase fall risk rather than protect against it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7380312" y="404664"/>
            <a:ext cx="1487289" cy="5644388"/>
            <a:chOff x="7380312" y="404664"/>
            <a:chExt cx="1487289" cy="5644388"/>
          </a:xfrm>
        </p:grpSpPr>
        <p:grpSp>
          <p:nvGrpSpPr>
            <p:cNvPr id="2" name="Group 17"/>
            <p:cNvGrpSpPr>
              <a:grpSpLocks/>
            </p:cNvGrpSpPr>
            <p:nvPr/>
          </p:nvGrpSpPr>
          <p:grpSpPr bwMode="auto">
            <a:xfrm>
              <a:off x="7930459" y="1125389"/>
              <a:ext cx="360363" cy="4392613"/>
              <a:chOff x="3453" y="618"/>
              <a:chExt cx="227" cy="2767"/>
            </a:xfrm>
            <a:solidFill>
              <a:schemeClr val="tx1">
                <a:lumMod val="75000"/>
              </a:schemeClr>
            </a:solidFill>
          </p:grpSpPr>
          <p:sp>
            <p:nvSpPr>
              <p:cNvPr id="25" name="Line 11"/>
              <p:cNvSpPr>
                <a:spLocks noChangeShapeType="1"/>
              </p:cNvSpPr>
              <p:nvPr/>
            </p:nvSpPr>
            <p:spPr bwMode="auto">
              <a:xfrm flipV="1">
                <a:off x="3590" y="2659"/>
                <a:ext cx="90" cy="726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6" name="Line 12"/>
              <p:cNvSpPr>
                <a:spLocks noChangeShapeType="1"/>
              </p:cNvSpPr>
              <p:nvPr/>
            </p:nvSpPr>
            <p:spPr bwMode="auto">
              <a:xfrm flipH="1" flipV="1">
                <a:off x="3453" y="1661"/>
                <a:ext cx="227" cy="59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7" name="Line 13"/>
              <p:cNvSpPr>
                <a:spLocks noChangeShapeType="1"/>
              </p:cNvSpPr>
              <p:nvPr/>
            </p:nvSpPr>
            <p:spPr bwMode="auto">
              <a:xfrm flipV="1">
                <a:off x="3544" y="618"/>
                <a:ext cx="91" cy="635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pic>
          <p:nvPicPr>
            <p:cNvPr id="31" name="Picture 15" descr="Lisa Wallace, far left and her sister Christina Wallace, analytical technologist, far right, join ranks with their mother,sister in law and grandmother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956376" y="4149080"/>
              <a:ext cx="911225" cy="950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Picture 16" descr="Lisa Wallace, far left and her sister Christina Wallace, analytical technologist, far right, join ranks with their mother,sister in law and grandmother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380312" y="2708920"/>
              <a:ext cx="911225" cy="950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Picture 18" descr="Lisa Wallace, far left and her sister Christina Wallace, analytical technologist, far right, join ranks with their mother,sister in law and grandmother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956376" y="1628800"/>
              <a:ext cx="911225" cy="950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Picture 19" descr="Lisa Wallace, far left and her sister Christina Wallace, analytical technologist, far right, join ranks with their mother,sister in law and grandmother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380312" y="404664"/>
              <a:ext cx="911225" cy="950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Picture 24" descr="Lisa Wallace, far left and her sister Christina Wallace, analytical technologist, far right, join ranks with their mother,sister in law and grandmother.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452320" y="5085184"/>
              <a:ext cx="911225" cy="9509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Rectangle 40"/>
            <p:cNvSpPr/>
            <p:nvPr/>
          </p:nvSpPr>
          <p:spPr>
            <a:xfrm>
              <a:off x="7812360" y="432428"/>
              <a:ext cx="576064" cy="56166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5" name="Line 20"/>
            <p:cNvSpPr>
              <a:spLocks noChangeShapeType="1"/>
            </p:cNvSpPr>
            <p:nvPr/>
          </p:nvSpPr>
          <p:spPr bwMode="auto">
            <a:xfrm flipV="1">
              <a:off x="7884418" y="4868714"/>
              <a:ext cx="649288" cy="649288"/>
            </a:xfrm>
            <a:prstGeom prst="line">
              <a:avLst/>
            </a:prstGeom>
            <a:solidFill>
              <a:schemeClr val="tx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 flipH="1" flipV="1">
              <a:off x="7668518" y="3644751"/>
              <a:ext cx="865188" cy="504825"/>
            </a:xfrm>
            <a:prstGeom prst="line">
              <a:avLst/>
            </a:prstGeom>
            <a:solidFill>
              <a:schemeClr val="tx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37" name="Line 22"/>
            <p:cNvSpPr>
              <a:spLocks noChangeShapeType="1"/>
            </p:cNvSpPr>
            <p:nvPr/>
          </p:nvSpPr>
          <p:spPr bwMode="auto">
            <a:xfrm flipV="1">
              <a:off x="7812981" y="2349351"/>
              <a:ext cx="647700" cy="576263"/>
            </a:xfrm>
            <a:prstGeom prst="line">
              <a:avLst/>
            </a:prstGeom>
            <a:solidFill>
              <a:schemeClr val="tx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38" name="Line 23"/>
            <p:cNvSpPr>
              <a:spLocks noChangeShapeType="1"/>
            </p:cNvSpPr>
            <p:nvPr/>
          </p:nvSpPr>
          <p:spPr bwMode="auto">
            <a:xfrm flipH="1" flipV="1">
              <a:off x="7525643" y="1196826"/>
              <a:ext cx="1008063" cy="504825"/>
            </a:xfrm>
            <a:prstGeom prst="line">
              <a:avLst/>
            </a:prstGeom>
            <a:solidFill>
              <a:schemeClr val="tx1">
                <a:lumMod val="7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pic>
        <p:nvPicPr>
          <p:cNvPr id="42" name="Picture 41" descr="transp back with candybar and white web address tex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43" name="Picture 42" descr="transp back with candybar and white web address text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028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 animBg="1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1143000"/>
          </a:xfrm>
        </p:spPr>
        <p:txBody>
          <a:bodyPr/>
          <a:lstStyle/>
          <a:p>
            <a:r>
              <a:rPr lang="en-AU" b="1" dirty="0"/>
              <a:t>Battler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Lower levels of fear of falling</a:t>
            </a:r>
          </a:p>
          <a:p>
            <a:r>
              <a:rPr lang="en-AU" dirty="0"/>
              <a:t>Less previous falls</a:t>
            </a:r>
          </a:p>
          <a:p>
            <a:endParaRPr lang="en-AU" dirty="0"/>
          </a:p>
          <a:p>
            <a:r>
              <a:rPr lang="en-AU" sz="2900" b="1" dirty="0"/>
              <a:t>Psychological profile: emotionally stable, less reactive to stress, happy and satisfied with life</a:t>
            </a:r>
          </a:p>
          <a:p>
            <a:endParaRPr lang="en-AU" dirty="0"/>
          </a:p>
          <a:p>
            <a:r>
              <a:rPr lang="en-AU" dirty="0"/>
              <a:t>Younger </a:t>
            </a:r>
          </a:p>
          <a:p>
            <a:r>
              <a:rPr lang="en-AU" dirty="0"/>
              <a:t>Better self-perceived health</a:t>
            </a:r>
          </a:p>
          <a:p>
            <a:r>
              <a:rPr lang="en-AU" dirty="0"/>
              <a:t>Better quality of life</a:t>
            </a:r>
          </a:p>
          <a:p>
            <a:r>
              <a:rPr lang="en-AU" dirty="0"/>
              <a:t>More planned exercise</a:t>
            </a:r>
          </a:p>
          <a:p>
            <a:endParaRPr lang="en-AU" dirty="0"/>
          </a:p>
        </p:txBody>
      </p:sp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7" name="Picture 6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pic>
        <p:nvPicPr>
          <p:cNvPr id="13" name="Picture 2" descr="http://igreensnap.webs.com/mrhappy0902_468x4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56065"/>
            <a:ext cx="4038600" cy="3814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148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9549" y="1601369"/>
            <a:ext cx="4035902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/>
              <a:t>Understanding fear of falling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94985440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 descr="transp back with candybar and white web address tex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9" name="Picture 8" descr="transp back with candybar and white web address text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76256" y="2492896"/>
            <a:ext cx="2304256" cy="8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600" dirty="0"/>
              <a:t>Previous fall, poor balance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372200" y="3573016"/>
            <a:ext cx="237626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5940152" y="4725144"/>
            <a:ext cx="1548173" cy="8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600" dirty="0"/>
              <a:t>Adaptive behaviour</a:t>
            </a:r>
          </a:p>
        </p:txBody>
      </p:sp>
      <p:sp>
        <p:nvSpPr>
          <p:cNvPr id="3" name="Rectangle 2"/>
          <p:cNvSpPr/>
          <p:nvPr/>
        </p:nvSpPr>
        <p:spPr>
          <a:xfrm>
            <a:off x="4927848" y="3573016"/>
            <a:ext cx="3744416" cy="2744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3275856" y="2658978"/>
            <a:ext cx="3240360" cy="83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/>
          <p:cNvSpPr txBox="1"/>
          <p:nvPr/>
        </p:nvSpPr>
        <p:spPr>
          <a:xfrm>
            <a:off x="3347864" y="2658978"/>
            <a:ext cx="2304256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2600" dirty="0"/>
              <a:t>Fear of falling</a:t>
            </a:r>
          </a:p>
        </p:txBody>
      </p:sp>
    </p:spTree>
    <p:extLst>
      <p:ext uri="{BB962C8B-B14F-4D97-AF65-F5344CB8AC3E}">
        <p14:creationId xmlns:p14="http://schemas.microsoft.com/office/powerpoint/2010/main" val="118415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C38247-FB05-4FB8-92C8-FB1A410EC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D253408-43D3-4481-8941-40EE09DBAE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4F15FC2-1C80-4D37-A37C-0D7BAE2F77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59EA6D5-84F8-4ED6-9A45-00BB389E4C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CB0553-8D0F-4E83-8646-7F68A1EAB0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  <p:bldP spid="14" grpId="0" animBg="1"/>
      <p:bldP spid="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315017-56B8-412F-AE22-DF3D4A9F4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42595"/>
            <a:ext cx="8055650" cy="63671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8981" y="2427883"/>
            <a:ext cx="3466728" cy="2002234"/>
          </a:xfrm>
        </p:spPr>
        <p:txBody>
          <a:bodyPr>
            <a:normAutofit/>
          </a:bodyPr>
          <a:lstStyle/>
          <a:p>
            <a:r>
              <a:rPr lang="en-AU" sz="3200" dirty="0"/>
              <a:t>www.neura.edu.au/apps/iconfes/</a:t>
            </a:r>
            <a:endParaRPr lang="en-AU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AFE732-8F94-4633-B962-61DB45B28B53}"/>
              </a:ext>
            </a:extLst>
          </p:cNvPr>
          <p:cNvSpPr/>
          <p:nvPr/>
        </p:nvSpPr>
        <p:spPr>
          <a:xfrm>
            <a:off x="6444208" y="4221088"/>
            <a:ext cx="23173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30-item: &lt;53</a:t>
            </a:r>
          </a:p>
          <a:p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10-item: &lt;19</a:t>
            </a:r>
          </a:p>
          <a:p>
            <a:endParaRPr lang="en-AU" dirty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30-item: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low (30-40)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medium (41-58)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high (59-120) </a:t>
            </a:r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AFAF9A-6372-4117-8CCE-606B19CE0B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74687"/>
            <a:ext cx="1644635" cy="164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90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47521"/>
              </a:gs>
              <a:gs pos="20000">
                <a:srgbClr val="ED1C24"/>
              </a:gs>
              <a:gs pos="100000">
                <a:srgbClr val="A71234"/>
              </a:gs>
            </a:gsLst>
            <a:lin ang="540000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AU" sz="4800" dirty="0">
                <a:solidFill>
                  <a:srgbClr val="FFFFFF"/>
                </a:solidFill>
                <a:latin typeface="Arial" charset="0"/>
                <a:cs typeface="Arial" charset="0"/>
              </a:rPr>
              <a:t/>
            </a:r>
            <a:br>
              <a:rPr lang="en-AU" sz="4800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endParaRPr lang="en-AU" sz="4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4400" dirty="0">
                <a:solidFill>
                  <a:schemeClr val="bg1"/>
                </a:solidFill>
              </a:rPr>
              <a:t>Understanding fear of falling</a:t>
            </a:r>
          </a:p>
          <a:p>
            <a:pPr marL="514350" indent="-514350">
              <a:buFont typeface="+mj-lt"/>
              <a:buAutoNum type="arabicPeriod"/>
            </a:pPr>
            <a:endParaRPr lang="en-AU" sz="44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4400" dirty="0">
                <a:solidFill>
                  <a:schemeClr val="accent2"/>
                </a:solidFill>
              </a:rPr>
              <a:t>Managing fear of falling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6" name="Picture 5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70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err="1"/>
              <a:t>IconFES</a:t>
            </a:r>
            <a:endParaRPr lang="en-AU" b="1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82FA2B84-D031-4A37-AAC4-BF6E012709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0" y="1992701"/>
            <a:ext cx="2560320" cy="3413760"/>
          </a:xfrm>
          <a:prstGeom prst="rect">
            <a:avLst/>
          </a:prstGeom>
        </p:spPr>
      </p:pic>
      <p:pic>
        <p:nvPicPr>
          <p:cNvPr id="9" name="Picture 8" descr="A drawing of a person&#10;&#10;Description automatically generated">
            <a:extLst>
              <a:ext uri="{FF2B5EF4-FFF2-40B4-BE49-F238E27FC236}">
                <a16:creationId xmlns:a16="http://schemas.microsoft.com/office/drawing/2014/main" id="{A97E5A68-3CAF-4C3D-8C03-AE193A4186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8" y="3190727"/>
            <a:ext cx="2742420" cy="3257550"/>
          </a:xfrm>
          <a:prstGeom prst="rect">
            <a:avLst/>
          </a:prstGeom>
        </p:spPr>
      </p:pic>
      <p:pic>
        <p:nvPicPr>
          <p:cNvPr id="10" name="Picture 9" descr="A picture containing clipart&#10;&#10;Description automatically generated">
            <a:extLst>
              <a:ext uri="{FF2B5EF4-FFF2-40B4-BE49-F238E27FC236}">
                <a16:creationId xmlns:a16="http://schemas.microsoft.com/office/drawing/2014/main" id="{01B6C2D1-F169-411B-B1D6-411EE2EFF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052" y="38312"/>
            <a:ext cx="3082297" cy="36612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33CAA0-9DFD-49C7-9B73-307D94697E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40" y="175235"/>
            <a:ext cx="2454955" cy="29160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2D252C7-A88B-498E-8A72-0DA8CF6029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099" y="3777901"/>
            <a:ext cx="2281243" cy="267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72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47521"/>
              </a:gs>
              <a:gs pos="20000">
                <a:srgbClr val="ED1C24"/>
              </a:gs>
              <a:gs pos="100000">
                <a:srgbClr val="A71234"/>
              </a:gs>
            </a:gsLst>
            <a:lin ang="540000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AU" sz="4800" dirty="0">
                <a:solidFill>
                  <a:srgbClr val="FFFFFF"/>
                </a:solidFill>
                <a:latin typeface="Arial" charset="0"/>
                <a:cs typeface="Arial" charset="0"/>
              </a:rPr>
              <a:t/>
            </a:r>
            <a:br>
              <a:rPr lang="en-AU" sz="4800" dirty="0">
                <a:solidFill>
                  <a:srgbClr val="FFFFFF"/>
                </a:solidFill>
                <a:latin typeface="Arial" charset="0"/>
                <a:cs typeface="Arial" charset="0"/>
              </a:rPr>
            </a:br>
            <a:endParaRPr lang="en-AU" sz="4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4400" dirty="0">
                <a:solidFill>
                  <a:schemeClr val="accent2"/>
                </a:solidFill>
              </a:rPr>
              <a:t>Understanding fear of falling</a:t>
            </a:r>
          </a:p>
          <a:p>
            <a:pPr marL="514350" indent="-514350">
              <a:buFont typeface="+mj-lt"/>
              <a:buAutoNum type="arabicPeriod"/>
            </a:pPr>
            <a:endParaRPr lang="en-AU" sz="44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4400" dirty="0">
                <a:solidFill>
                  <a:schemeClr val="bg1"/>
                </a:solidFill>
              </a:rPr>
              <a:t>Managing fear of falling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6" name="Picture 5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AU" b="1" dirty="0"/>
              <a:t>What does fear of falling tell us?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AU" sz="2400" dirty="0"/>
              <a:t>The presence of fear of falling is likely to be a sign that something is wrong:</a:t>
            </a:r>
          </a:p>
          <a:p>
            <a:pPr lvl="1" eaLnBrk="1" hangingPunct="1">
              <a:defRPr/>
            </a:pPr>
            <a:r>
              <a:rPr lang="en-AU" sz="2000" dirty="0"/>
              <a:t>The person has an accurate perception of falls risk</a:t>
            </a:r>
          </a:p>
          <a:p>
            <a:pPr lvl="1" eaLnBrk="1" hangingPunct="1">
              <a:defRPr/>
            </a:pPr>
            <a:r>
              <a:rPr lang="en-AU" sz="2000" dirty="0"/>
              <a:t>The person is spiralling into a vicious circle of general frailty through depression or other psychological factors</a:t>
            </a:r>
          </a:p>
          <a:p>
            <a:pPr lvl="1" eaLnBrk="1" hangingPunct="1">
              <a:defRPr/>
            </a:pPr>
            <a:endParaRPr lang="en-AU" sz="2000" dirty="0"/>
          </a:p>
          <a:p>
            <a:pPr eaLnBrk="1" hangingPunct="1">
              <a:defRPr/>
            </a:pPr>
            <a:r>
              <a:rPr lang="en-AU" sz="2400" dirty="0"/>
              <a:t>Lower levels of fear of falling are likely to be protective of falls:</a:t>
            </a:r>
          </a:p>
          <a:p>
            <a:pPr lvl="1" eaLnBrk="1" hangingPunct="1">
              <a:defRPr/>
            </a:pPr>
            <a:r>
              <a:rPr lang="en-AU" sz="2000" dirty="0"/>
              <a:t>The person has an low actual falls risk</a:t>
            </a:r>
          </a:p>
          <a:p>
            <a:pPr lvl="1" eaLnBrk="1" hangingPunct="1">
              <a:defRPr/>
            </a:pPr>
            <a:r>
              <a:rPr lang="en-AU" sz="2000" dirty="0"/>
              <a:t>The person has a positive attitude to life and has engaged him/herself in falls preventative activities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23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Exercise to prevent falls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1619672" y="3012636"/>
            <a:ext cx="1512168" cy="1025527"/>
          </a:xfrm>
          <a:prstGeom prst="downArrow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/>
          </a:p>
        </p:txBody>
      </p:sp>
      <p:sp>
        <p:nvSpPr>
          <p:cNvPr id="10" name="Down Arrow 9"/>
          <p:cNvSpPr/>
          <p:nvPr/>
        </p:nvSpPr>
        <p:spPr>
          <a:xfrm>
            <a:off x="3995936" y="3012635"/>
            <a:ext cx="1512168" cy="1601592"/>
          </a:xfrm>
          <a:prstGeom prst="downArrow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/>
          </a:p>
        </p:txBody>
      </p:sp>
      <p:sp>
        <p:nvSpPr>
          <p:cNvPr id="11" name="Down Arrow 10"/>
          <p:cNvSpPr/>
          <p:nvPr/>
        </p:nvSpPr>
        <p:spPr>
          <a:xfrm>
            <a:off x="6372200" y="3012636"/>
            <a:ext cx="1512168" cy="1008112"/>
          </a:xfrm>
          <a:prstGeom prst="downArrow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2400"/>
          </a:p>
        </p:txBody>
      </p:sp>
      <p:sp>
        <p:nvSpPr>
          <p:cNvPr id="12" name="TextBox 11"/>
          <p:cNvSpPr txBox="1"/>
          <p:nvPr/>
        </p:nvSpPr>
        <p:spPr>
          <a:xfrm>
            <a:off x="1979712" y="3072442"/>
            <a:ext cx="74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18%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87040" y="3102059"/>
            <a:ext cx="74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27%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08016" y="3102059"/>
            <a:ext cx="747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/>
              <a:t>20%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31640" y="4614227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OR=0.82 </a:t>
            </a:r>
          </a:p>
          <a:p>
            <a:pPr algn="ctr"/>
            <a:r>
              <a:rPr lang="en-AU" sz="2400" dirty="0"/>
              <a:t>(0.75-0.91)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52616" y="4614227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OR=0.73 </a:t>
            </a:r>
          </a:p>
          <a:p>
            <a:pPr algn="ctr"/>
            <a:r>
              <a:rPr lang="en-AU" sz="2400" dirty="0"/>
              <a:t>(0.59-0.91)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8880" y="4614227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OR=0.80 </a:t>
            </a:r>
          </a:p>
          <a:p>
            <a:pPr algn="ctr"/>
            <a:r>
              <a:rPr lang="en-AU" sz="2400" dirty="0"/>
              <a:t>(0.66-0.97)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59632" y="148478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All exercise programs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91880" y="1484784"/>
            <a:ext cx="242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Moderately to highly challenging balance exercises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12160" y="1484784"/>
            <a:ext cx="2160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dirty="0"/>
              <a:t>Program of 2 hours or more per week over 6 months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752616" y="5661248"/>
            <a:ext cx="4419784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en-AU" sz="2400" dirty="0">
                <a:solidFill>
                  <a:srgbClr val="C00000"/>
                </a:solidFill>
              </a:rPr>
              <a:t>Falls reductions of about 40% </a:t>
            </a:r>
          </a:p>
          <a:p>
            <a:pPr algn="r">
              <a:buClr>
                <a:schemeClr val="tx1"/>
              </a:buClr>
            </a:pPr>
            <a:r>
              <a:rPr lang="en-AU" dirty="0"/>
              <a:t>(Systematic reviews by Sherrington et al)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43608" y="3008942"/>
            <a:ext cx="698477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446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b="1" dirty="0"/>
              <a:t>Exercise to reduce fear of falling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AU" sz="2400" dirty="0"/>
              <a:t>25 studies including a total of 2,578 community-dwelling older adults</a:t>
            </a:r>
          </a:p>
          <a:p>
            <a:endParaRPr lang="en-AU" sz="1200" dirty="0"/>
          </a:p>
          <a:p>
            <a:r>
              <a:rPr lang="en-AU" sz="2400" dirty="0"/>
              <a:t>Provided or prescribed exercise was associated with a significant reduction in fear of falling, immediately post-intervention (SMD 0.24, 95% CI 0.14 to 0.34)</a:t>
            </a:r>
          </a:p>
          <a:p>
            <a:endParaRPr lang="en-AU" sz="1200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9" y="5863411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dirty="0">
                <a:latin typeface="Arial" pitchFamily="34" charset="0"/>
                <a:cs typeface="Arial" pitchFamily="34" charset="0"/>
              </a:rPr>
              <a:t>Kendrick D, …, Delbaere K. Exercise for reducing fear of falling in older people living in the community. Cochrane Database of Systematic Reviews 2014, 11: CD009848.</a:t>
            </a:r>
          </a:p>
        </p:txBody>
      </p:sp>
    </p:spTree>
    <p:extLst>
      <p:ext uri="{BB962C8B-B14F-4D97-AF65-F5344CB8AC3E}">
        <p14:creationId xmlns:p14="http://schemas.microsoft.com/office/powerpoint/2010/main" val="849527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" y="1340768"/>
            <a:ext cx="9097116" cy="486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6" name="Picture 5" descr="transp back with candybar and white web address text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AU" b="1" dirty="0"/>
              <a:t>Exercise to reduce fear of falling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534834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sz="1600" dirty="0">
                <a:latin typeface="Arial" pitchFamily="34" charset="0"/>
                <a:cs typeface="Arial" pitchFamily="34" charset="0"/>
              </a:rPr>
              <a:t>Kendrick D, …, Delbaere K.. Cochrane 2014, 11: CD009848.</a:t>
            </a:r>
          </a:p>
        </p:txBody>
      </p:sp>
    </p:spTree>
    <p:extLst>
      <p:ext uri="{BB962C8B-B14F-4D97-AF65-F5344CB8AC3E}">
        <p14:creationId xmlns:p14="http://schemas.microsoft.com/office/powerpoint/2010/main" val="31888350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b="1" dirty="0"/>
              <a:t>Exercise to reduce fear of falling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AU" sz="2400" dirty="0"/>
              <a:t>25 studies including a total of 2,578 community-dwelling older adults</a:t>
            </a:r>
          </a:p>
          <a:p>
            <a:endParaRPr lang="en-AU" sz="1200" dirty="0"/>
          </a:p>
          <a:p>
            <a:r>
              <a:rPr lang="en-AU" sz="2400" dirty="0"/>
              <a:t>Provided or prescribed exercise was associated with a significant reduction in fear of falling, immediately post-intervention (SMD 0.24, 95% CI 0.14 to 0.34)</a:t>
            </a:r>
          </a:p>
          <a:p>
            <a:endParaRPr lang="en-AU" sz="1200" dirty="0"/>
          </a:p>
          <a:p>
            <a:r>
              <a:rPr lang="en-AU" sz="2400" dirty="0"/>
              <a:t>There was </a:t>
            </a:r>
            <a:r>
              <a:rPr lang="en-AU" sz="2400" dirty="0">
                <a:solidFill>
                  <a:srgbClr val="C00000"/>
                </a:solidFill>
              </a:rPr>
              <a:t>no significant effect of exercise interventions on fear of falling beyond the end of the intervention period </a:t>
            </a:r>
            <a:r>
              <a:rPr lang="en-AU" sz="2400" dirty="0"/>
              <a:t>(3 studies included data up to 6 months and 2 included data at 6 months and beyond). 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9" y="5863411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AU" dirty="0">
                <a:latin typeface="Arial" pitchFamily="34" charset="0"/>
                <a:cs typeface="Arial" pitchFamily="34" charset="0"/>
              </a:rPr>
              <a:t>Kendrick D, …, Delbaere K. Exercise for reducing fear of falling in older people living in the community. Cochrane Database of Systematic Reviews 2014, 11: CD009848.</a:t>
            </a:r>
          </a:p>
        </p:txBody>
      </p:sp>
    </p:spTree>
    <p:extLst>
      <p:ext uri="{BB962C8B-B14F-4D97-AF65-F5344CB8AC3E}">
        <p14:creationId xmlns:p14="http://schemas.microsoft.com/office/powerpoint/2010/main" val="1426406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Cognitive behavioural approach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2631901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0479084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Circular Arrow 6"/>
          <p:cNvSpPr/>
          <p:nvPr/>
        </p:nvSpPr>
        <p:spPr>
          <a:xfrm>
            <a:off x="3779912" y="1628800"/>
            <a:ext cx="1556645" cy="1713950"/>
          </a:xfrm>
          <a:prstGeom prst="circular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pic>
        <p:nvPicPr>
          <p:cNvPr id="8" name="Picture 7" descr="transp back with candybar and white web address text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9" name="Picture 8" descr="transp back with candybar and white web address text.png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11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Cognitive behavioural 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507288" cy="49685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AU" sz="3400" dirty="0">
                <a:solidFill>
                  <a:srgbClr val="C00000"/>
                </a:solidFill>
              </a:rPr>
              <a:t>Best-practice principles used in CBT towards fall prevention</a:t>
            </a:r>
          </a:p>
          <a:p>
            <a:pPr>
              <a:buNone/>
            </a:pPr>
            <a:endParaRPr lang="en-AU" sz="2400" dirty="0"/>
          </a:p>
          <a:p>
            <a:r>
              <a:rPr lang="en-AU" sz="2400" dirty="0"/>
              <a:t>Cognitive restructuring of misconceptions to promote a view of fall risk and fear of falling as controllable</a:t>
            </a:r>
          </a:p>
          <a:p>
            <a:pPr lvl="1"/>
            <a:r>
              <a:rPr lang="en-AU" sz="2000" dirty="0"/>
              <a:t>E.g. </a:t>
            </a:r>
            <a:r>
              <a:rPr lang="en-AU" sz="2000" dirty="0">
                <a:solidFill>
                  <a:srgbClr val="C00000"/>
                </a:solidFill>
              </a:rPr>
              <a:t>education</a:t>
            </a:r>
            <a:r>
              <a:rPr lang="en-AU" sz="2000" dirty="0"/>
              <a:t> on commonness of fear of falling</a:t>
            </a:r>
          </a:p>
          <a:p>
            <a:endParaRPr lang="en-AU" sz="1600" dirty="0"/>
          </a:p>
          <a:p>
            <a:r>
              <a:rPr lang="en-AU" sz="2400" dirty="0">
                <a:solidFill>
                  <a:srgbClr val="C00000"/>
                </a:solidFill>
              </a:rPr>
              <a:t>Problem solving </a:t>
            </a:r>
            <a:r>
              <a:rPr lang="en-AU" sz="2400" dirty="0"/>
              <a:t>towards activity avoidance, unsafe behaviour, and unsafe environment</a:t>
            </a:r>
          </a:p>
          <a:p>
            <a:pPr lvl="1"/>
            <a:r>
              <a:rPr lang="en-AU" sz="2000" dirty="0"/>
              <a:t>e.g. install a handrail next to the bath tub</a:t>
            </a:r>
          </a:p>
          <a:p>
            <a:pPr lvl="1"/>
            <a:r>
              <a:rPr lang="en-AU" sz="2000" dirty="0"/>
              <a:t>e.g. ask for assistance</a:t>
            </a:r>
          </a:p>
          <a:p>
            <a:pPr lvl="1"/>
            <a:endParaRPr lang="en-AU" sz="2000" dirty="0"/>
          </a:p>
          <a:p>
            <a:r>
              <a:rPr lang="en-AU" sz="2400" dirty="0"/>
              <a:t>Behavioural activation, graded </a:t>
            </a:r>
            <a:r>
              <a:rPr lang="en-AU" sz="2400" dirty="0">
                <a:solidFill>
                  <a:srgbClr val="C00000"/>
                </a:solidFill>
              </a:rPr>
              <a:t>exposure</a:t>
            </a:r>
            <a:r>
              <a:rPr lang="en-AU" sz="2400" dirty="0"/>
              <a:t>: setting goals to encourage patients to approach activities that they are avoiding</a:t>
            </a:r>
          </a:p>
          <a:p>
            <a:pPr lvl="1"/>
            <a:r>
              <a:rPr lang="en-AU" sz="2000" dirty="0"/>
              <a:t>e.g. first time together with someone else</a:t>
            </a:r>
          </a:p>
          <a:p>
            <a:pPr marL="0" indent="0">
              <a:buNone/>
            </a:pPr>
            <a:endParaRPr lang="en-AU" sz="1600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902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0648"/>
            <a:ext cx="8686800" cy="1143001"/>
          </a:xfrm>
        </p:spPr>
        <p:txBody>
          <a:bodyPr/>
          <a:lstStyle/>
          <a:p>
            <a:r>
              <a:rPr lang="en-US" b="1" dirty="0"/>
              <a:t>A Matter of Balance trial</a:t>
            </a:r>
          </a:p>
        </p:txBody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6246" y="1556792"/>
            <a:ext cx="8271508" cy="4753198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2400" dirty="0"/>
              <a:t>540 subjects </a:t>
            </a:r>
            <a:r>
              <a:rPr lang="en-AU" sz="2400" dirty="0"/>
              <a:t>with fear of falling</a:t>
            </a:r>
            <a:r>
              <a:rPr lang="en-US" sz="2400" dirty="0"/>
              <a:t>, aged 70+ years</a:t>
            </a:r>
          </a:p>
          <a:p>
            <a:r>
              <a:rPr lang="en-AU" sz="2400" dirty="0"/>
              <a:t>Intervention: 8 weekly CBT group sessions over 2 months</a:t>
            </a:r>
          </a:p>
          <a:p>
            <a:endParaRPr lang="en-AU" sz="1200" dirty="0"/>
          </a:p>
          <a:p>
            <a:r>
              <a:rPr lang="en-AU" sz="2400" dirty="0"/>
              <a:t>Aim: instilling adaptive and realistic views on falls, reducing fall risk, and increasing activity and safe behaviour</a:t>
            </a:r>
          </a:p>
          <a:p>
            <a:endParaRPr lang="en-AU" sz="1200" dirty="0"/>
          </a:p>
          <a:p>
            <a:r>
              <a:rPr lang="en-US" sz="2400" dirty="0"/>
              <a:t>Results: </a:t>
            </a:r>
            <a:r>
              <a:rPr lang="en-AU" sz="2400" dirty="0"/>
              <a:t>significant between-group differences</a:t>
            </a:r>
            <a:endParaRPr lang="en-US" sz="2400" dirty="0"/>
          </a:p>
          <a:p>
            <a:pPr lvl="1"/>
            <a:r>
              <a:rPr lang="en-AU" sz="2200" dirty="0"/>
              <a:t>At 2 months: fear of falling, activity avoidance, and daily activity levels</a:t>
            </a:r>
          </a:p>
          <a:p>
            <a:pPr lvl="1"/>
            <a:r>
              <a:rPr lang="en-AU" sz="2200" dirty="0"/>
              <a:t>At 14 months: fear of falling, perceived control over falling, and recurrent fallers </a:t>
            </a:r>
          </a:p>
          <a:p>
            <a:pPr lvl="2"/>
            <a:r>
              <a:rPr lang="en-AU" sz="2200" dirty="0"/>
              <a:t>but not in activity avoidance or daily activity levels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6488668"/>
            <a:ext cx="3438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ct val="100000"/>
              </a:spcAft>
              <a:buFontTx/>
              <a:buNone/>
            </a:pPr>
            <a:r>
              <a:rPr lang="en-US" dirty="0"/>
              <a:t>Zijlstra et al. J Am </a:t>
            </a:r>
            <a:r>
              <a:rPr lang="en-US" dirty="0" err="1"/>
              <a:t>Geriatr</a:t>
            </a:r>
            <a:r>
              <a:rPr lang="en-US" dirty="0"/>
              <a:t> </a:t>
            </a:r>
            <a:r>
              <a:rPr lang="en-US" dirty="0" err="1"/>
              <a:t>Soc</a:t>
            </a:r>
            <a:r>
              <a:rPr lang="en-US" dirty="0"/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232875680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b="1" dirty="0"/>
              <a:t>Fear of falling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AU" sz="2800" dirty="0"/>
              <a:t>Important psychological factor associated with falls in older people (since 1982)</a:t>
            </a:r>
          </a:p>
          <a:p>
            <a:pPr lvl="1"/>
            <a:r>
              <a:rPr lang="en-AU" sz="2400" dirty="0"/>
              <a:t>Fear of falling is a persistent feeling related to the risk of falling during one or more activities of daily living</a:t>
            </a:r>
          </a:p>
          <a:p>
            <a:pPr eaLnBrk="1" hangingPunct="1"/>
            <a:endParaRPr lang="en-AU" sz="2100" dirty="0"/>
          </a:p>
          <a:p>
            <a:pPr eaLnBrk="1" hangingPunct="1"/>
            <a:r>
              <a:rPr lang="en-AU" sz="2800" dirty="0"/>
              <a:t>Prevalence</a:t>
            </a:r>
          </a:p>
          <a:p>
            <a:pPr lvl="1" eaLnBrk="1" hangingPunct="1"/>
            <a:r>
              <a:rPr lang="nl-BE" sz="2000" dirty="0"/>
              <a:t>29-92% in older people who have already fallen</a:t>
            </a:r>
          </a:p>
          <a:p>
            <a:pPr lvl="1" eaLnBrk="1" hangingPunct="1"/>
            <a:r>
              <a:rPr lang="nl-BE" sz="2000" dirty="0"/>
              <a:t>12-65% in older people who have NOT fallen</a:t>
            </a:r>
          </a:p>
          <a:p>
            <a:pPr lvl="1" eaLnBrk="1" hangingPunct="1"/>
            <a:r>
              <a:rPr lang="en-AU" sz="2000" dirty="0"/>
              <a:t>Women &gt; men</a:t>
            </a:r>
          </a:p>
          <a:p>
            <a:pPr lvl="1" eaLnBrk="1" hangingPunct="1"/>
            <a:r>
              <a:rPr lang="en-AU" sz="2000" dirty="0"/>
              <a:t>Increases with age</a:t>
            </a:r>
          </a:p>
          <a:p>
            <a:pPr eaLnBrk="1" hangingPunct="1"/>
            <a:endParaRPr lang="en-AU" sz="2000" dirty="0"/>
          </a:p>
          <a:p>
            <a:pPr eaLnBrk="1" hangingPunct="1"/>
            <a:r>
              <a:rPr lang="en-AU" sz="2800" dirty="0"/>
              <a:t>Many associated factors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715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Exercise + CBT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dirty="0"/>
              <a:t>The inclusion of CBT sessions in fall prevention programs is likely to enhance the effects of exercise programs on both falls and fear of falling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dirty="0"/>
              <a:t>CBT can provide people with better anxiety management skills </a:t>
            </a:r>
          </a:p>
          <a:p>
            <a:pPr lvl="1"/>
            <a:r>
              <a:rPr lang="en-AU" dirty="0"/>
              <a:t>Reduce competing attentional resources during exercise</a:t>
            </a:r>
          </a:p>
          <a:p>
            <a:pPr lvl="1"/>
            <a:r>
              <a:rPr lang="en-AU" dirty="0"/>
              <a:t>Improve level of concentration during hazardous situations</a:t>
            </a:r>
          </a:p>
          <a:p>
            <a:endParaRPr lang="en-AU" dirty="0"/>
          </a:p>
          <a:p>
            <a:r>
              <a:rPr lang="en-AU" dirty="0"/>
              <a:t>CBT can address factors such as loss of motivation and apathy to promote uptake and adherence to exercise programs. </a:t>
            </a:r>
          </a:p>
          <a:p>
            <a:pPr lvl="1"/>
            <a:r>
              <a:rPr lang="en-AU" dirty="0"/>
              <a:t>i.e. high intensity balance training for a minimum of 50 hours</a:t>
            </a:r>
          </a:p>
          <a:p>
            <a:pPr lvl="1"/>
            <a:endParaRPr lang="en-AU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522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Exercise + CBT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dirty="0"/>
              <a:t>The inclusion of CBT sessions in fall prevention programs is likely to enhance the effects of exercise programs on both falls and fear of falling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dirty="0"/>
              <a:t>CBT can provide people with better anxiety management skills </a:t>
            </a:r>
          </a:p>
          <a:p>
            <a:pPr lvl="1"/>
            <a:r>
              <a:rPr lang="en-AU" dirty="0"/>
              <a:t>Reduce competing attentional resources during exercise</a:t>
            </a:r>
          </a:p>
          <a:p>
            <a:pPr lvl="1"/>
            <a:r>
              <a:rPr lang="en-AU" dirty="0"/>
              <a:t>Improve level of concentration during hazardous situations</a:t>
            </a:r>
          </a:p>
          <a:p>
            <a:endParaRPr lang="en-AU" dirty="0"/>
          </a:p>
          <a:p>
            <a:r>
              <a:rPr lang="en-AU" dirty="0"/>
              <a:t>CBT can address factors such as loss of motivation and apathy to </a:t>
            </a:r>
            <a:r>
              <a:rPr lang="en-AU" b="1" dirty="0">
                <a:solidFill>
                  <a:srgbClr val="C00000"/>
                </a:solidFill>
              </a:rPr>
              <a:t>promote uptake and adherence to exercise programs</a:t>
            </a:r>
            <a:r>
              <a:rPr lang="en-AU" dirty="0"/>
              <a:t>. </a:t>
            </a:r>
          </a:p>
          <a:p>
            <a:pPr lvl="1"/>
            <a:r>
              <a:rPr lang="en-AU" dirty="0"/>
              <a:t>i.e. high intensity balance training for a minimum of 50 hours</a:t>
            </a:r>
          </a:p>
          <a:p>
            <a:pPr lvl="1"/>
            <a:endParaRPr lang="en-AU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062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47521"/>
              </a:gs>
              <a:gs pos="20000">
                <a:srgbClr val="ED1C24"/>
              </a:gs>
              <a:gs pos="100000">
                <a:srgbClr val="A71234"/>
              </a:gs>
            </a:gsLst>
            <a:lin ang="540000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z="5400" b="1" dirty="0">
                <a:solidFill>
                  <a:schemeClr val="bg1"/>
                </a:solidFill>
              </a:rPr>
              <a:t>CONCLUSION</a:t>
            </a:r>
            <a:r>
              <a:rPr lang="en-US" sz="4800" b="1" dirty="0">
                <a:solidFill>
                  <a:schemeClr val="bg1"/>
                </a:solidFill>
              </a:rPr>
              <a:t/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b="1" dirty="0">
                <a:solidFill>
                  <a:schemeClr val="bg1"/>
                </a:solidFill>
              </a:rPr>
              <a:t/>
            </a:r>
            <a:br>
              <a:rPr lang="en-US" sz="4800" b="1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Summary </a:t>
            </a:r>
            <a:br>
              <a:rPr lang="en-US" sz="4800" dirty="0">
                <a:solidFill>
                  <a:schemeClr val="bg1"/>
                </a:solidFill>
              </a:rPr>
            </a:br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6" name="Picture 5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881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AU" dirty="0"/>
              <a:t>A fear of falling can be a realistic appraisal of risk, although excessive fear has adverse effects for mobility and quality of life</a:t>
            </a:r>
          </a:p>
          <a:p>
            <a:endParaRPr lang="en-AU" dirty="0"/>
          </a:p>
          <a:p>
            <a:r>
              <a:rPr lang="en-AU" dirty="0"/>
              <a:t>Exercise interventions are likely to beneficial effects to prevent falls and reduce fear of falling</a:t>
            </a:r>
          </a:p>
          <a:p>
            <a:endParaRPr lang="en-AU" dirty="0"/>
          </a:p>
          <a:p>
            <a:r>
              <a:rPr lang="en-AU" dirty="0"/>
              <a:t>To achieve long-term effects, it is important to achieve long-term exercise adherence.</a:t>
            </a:r>
          </a:p>
          <a:p>
            <a:endParaRPr lang="en-AU" dirty="0"/>
          </a:p>
          <a:p>
            <a:r>
              <a:rPr lang="en-AU" dirty="0"/>
              <a:t>The most successful approach to fall prevention may combine simultaneous attempts to improve both efficacy and physical skills</a:t>
            </a:r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673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6800" y="0"/>
            <a:ext cx="8647199" cy="6858000"/>
            <a:chOff x="496800" y="0"/>
            <a:chExt cx="8647199" cy="6858000"/>
          </a:xfrm>
        </p:grpSpPr>
        <p:pic>
          <p:nvPicPr>
            <p:cNvPr id="8" name="Picture 7" descr="Neuroscience Research Australia_Head_RGB.psd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19500" y="0"/>
              <a:ext cx="5524499" cy="6858000"/>
            </a:xfrm>
            <a:prstGeom prst="rect">
              <a:avLst/>
            </a:prstGeom>
          </p:spPr>
        </p:pic>
        <p:pic>
          <p:nvPicPr>
            <p:cNvPr id="4" name="Picture 3" descr="NeuRAlogo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800" y="5281200"/>
              <a:ext cx="4291466" cy="1215623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502397" y="3429000"/>
            <a:ext cx="52565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dirty="0"/>
              <a:t>For further questions</a:t>
            </a:r>
          </a:p>
          <a:p>
            <a:endParaRPr lang="en-AU" sz="2000" dirty="0"/>
          </a:p>
          <a:p>
            <a:r>
              <a:rPr lang="en-AU" sz="2000" b="1" dirty="0"/>
              <a:t>Contact:</a:t>
            </a:r>
          </a:p>
          <a:p>
            <a:r>
              <a:rPr lang="en-AU" sz="2000" dirty="0"/>
              <a:t>Kim Delbaere</a:t>
            </a:r>
          </a:p>
          <a:p>
            <a:r>
              <a:rPr lang="en-AU" sz="2000" dirty="0"/>
              <a:t>k.delbaere@neura.edu.au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5565" y="1027664"/>
            <a:ext cx="25359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i="1" dirty="0">
                <a:latin typeface="Neo Sans Std Medium" charset="0"/>
                <a:ea typeface="Arial" pitchFamily="84" charset="0"/>
                <a:cs typeface="Arial" pitchFamily="84" charset="0"/>
              </a:rPr>
              <a:t>Thank you!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01586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Associated factors with fear of falling </a:t>
            </a:r>
            <a:r>
              <a:rPr lang="en-GB" sz="3100" dirty="0"/>
              <a:t>based on prospective and retrospective cohort studies</a:t>
            </a:r>
            <a:endParaRPr lang="en-A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135107"/>
              </p:ext>
            </p:extLst>
          </p:nvPr>
        </p:nvGraphicFramePr>
        <p:xfrm>
          <a:off x="467544" y="1916832"/>
          <a:ext cx="8136903" cy="417965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265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1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2058">
                <a:tc>
                  <a:txBody>
                    <a:bodyPr/>
                    <a:lstStyle/>
                    <a:p>
                      <a:pPr indent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Falls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indent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Physical factors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0170" indent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Psychological factors</a:t>
                      </a:r>
                      <a:endParaRPr lang="en-AU" sz="280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4406"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b="0" kern="1200" dirty="0">
                          <a:solidFill>
                            <a:schemeClr val="tx1"/>
                          </a:solidFill>
                          <a:effectLst/>
                        </a:rPr>
                        <a:t>Previous falls</a:t>
                      </a:r>
                      <a:endParaRPr lang="en-AU" sz="2000" b="0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b="0" kern="1200" dirty="0">
                          <a:solidFill>
                            <a:schemeClr val="tx1"/>
                          </a:solidFill>
                          <a:effectLst/>
                        </a:rPr>
                        <a:t>Future falls</a:t>
                      </a:r>
                      <a:endParaRPr lang="en-AU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 indent="9017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kern="1200" dirty="0">
                          <a:effectLst/>
                        </a:rPr>
                        <a:t> </a:t>
                      </a:r>
                      <a:endParaRPr lang="en-A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poor health status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functional decline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frailty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reduced leaning balance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poor muscle strength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impaired gait</a:t>
                      </a:r>
                      <a:endParaRPr lang="en-AU" sz="2800" dirty="0">
                        <a:effectLst/>
                      </a:endParaRPr>
                    </a:p>
                    <a:p>
                      <a:pPr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 indent="9017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restriction and curtailment of activity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reduced quality of life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fear of pain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anxiety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depression</a:t>
                      </a:r>
                      <a:endParaRPr lang="en-AU" sz="28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000" dirty="0">
                          <a:effectLst/>
                        </a:rPr>
                        <a:t>social isolation</a:t>
                      </a:r>
                      <a:endParaRPr lang="en-AU" sz="2800" dirty="0">
                        <a:effectLst/>
                        <a:latin typeface="GillHandbook Book"/>
                        <a:ea typeface="Times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6" name="Picture 5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5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Mechanisms in relation to falls</a:t>
            </a:r>
          </a:p>
        </p:txBody>
      </p:sp>
      <p:graphicFrame>
        <p:nvGraphicFramePr>
          <p:cNvPr id="28" name="Diagram 27"/>
          <p:cNvGraphicFramePr/>
          <p:nvPr/>
        </p:nvGraphicFramePr>
        <p:xfrm>
          <a:off x="611560" y="1397000"/>
          <a:ext cx="7992888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9" name="Picture 28" descr="transp back with candybar and white web address tex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30" name="Picture 29" descr="transp back with candybar and white web address text.pn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/>
              <a:t>Fear of falling – its helpful side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7500" lnSpcReduction="20000"/>
          </a:bodyPr>
          <a:lstStyle/>
          <a:p>
            <a:r>
              <a:rPr lang="en-AU" dirty="0"/>
              <a:t>Fear of falling may reflect a realistic appraisal of reduced functional abilities and consequent increased risk of suffering a fall and fall injuries. </a:t>
            </a:r>
          </a:p>
          <a:p>
            <a:endParaRPr lang="en-AU" dirty="0"/>
          </a:p>
          <a:p>
            <a:r>
              <a:rPr lang="en-AU" dirty="0"/>
              <a:t>Such a fear may result from </a:t>
            </a:r>
          </a:p>
          <a:p>
            <a:pPr lvl="1"/>
            <a:r>
              <a:rPr lang="en-AU" dirty="0"/>
              <a:t>First-hand experience, e.g. a near fall or a recent fall that resulted in pain, embarrassment or injury</a:t>
            </a:r>
          </a:p>
          <a:p>
            <a:pPr lvl="1"/>
            <a:r>
              <a:rPr lang="en-AU" dirty="0"/>
              <a:t>Actual falls risk, as is reflected in the high correlation between objective measures of physiological factors and fear of falling.</a:t>
            </a:r>
          </a:p>
          <a:p>
            <a:pPr lvl="1"/>
            <a:endParaRPr lang="en-AU" sz="3200" dirty="0"/>
          </a:p>
          <a:p>
            <a:r>
              <a:rPr lang="en-AU" dirty="0"/>
              <a:t>Fear of falling can be a normal adaptive response to challenged equilibrium. Such insight might prevent people from undertaking activities that could expose them to risky situations.</a:t>
            </a:r>
          </a:p>
          <a:p>
            <a:endParaRPr lang="en-AU" dirty="0"/>
          </a:p>
          <a:p>
            <a:endParaRPr lang="en-AU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212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dirty="0"/>
              <a:t>Fear of falling – its unhelpful side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>
            <a:normAutofit fontScale="77500" lnSpcReduction="20000"/>
          </a:bodyPr>
          <a:lstStyle/>
          <a:p>
            <a:r>
              <a:rPr lang="en-AU" dirty="0"/>
              <a:t>Fear of falling can be irrational, excessive or phobic which then results in a persistent and dysfunctional disruption of attention and behaviour. </a:t>
            </a:r>
          </a:p>
          <a:p>
            <a:endParaRPr lang="en-AU" dirty="0"/>
          </a:p>
          <a:p>
            <a:r>
              <a:rPr lang="en-AU" dirty="0"/>
              <a:t>Such a fear may result from </a:t>
            </a:r>
          </a:p>
          <a:p>
            <a:pPr lvl="1"/>
            <a:r>
              <a:rPr lang="en-AU" dirty="0" err="1"/>
              <a:t>Catastrophizing</a:t>
            </a:r>
            <a:r>
              <a:rPr lang="en-AU" dirty="0"/>
              <a:t> or thinking the worst of events</a:t>
            </a:r>
          </a:p>
          <a:p>
            <a:pPr lvl="1"/>
            <a:endParaRPr lang="en-AU" sz="3200" dirty="0"/>
          </a:p>
          <a:p>
            <a:r>
              <a:rPr lang="en-AU" dirty="0"/>
              <a:t>Fear of falling may then have a detrimental effect upon several domains of life, including the needless restriction of activities of daily living and enjoyable pastimes, which may, then, lead to physical inactivity and social isolation.</a:t>
            </a:r>
          </a:p>
          <a:p>
            <a:endParaRPr lang="en-AU" dirty="0"/>
          </a:p>
        </p:txBody>
      </p:sp>
      <p:pic>
        <p:nvPicPr>
          <p:cNvPr id="4" name="Picture 3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5" name="Picture 4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53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" y="1061561"/>
            <a:ext cx="9144001" cy="5903778"/>
            <a:chOff x="-1" y="1116153"/>
            <a:chExt cx="9144001" cy="5903778"/>
          </a:xfrm>
        </p:grpSpPr>
        <p:pic>
          <p:nvPicPr>
            <p:cNvPr id="5" name="Picture 8" descr="W:\1 Ashley\CBT story images\intro_ppt\Slide4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590" b="100000" l="4897" r="9594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0" r="3922"/>
            <a:stretch/>
          </p:blipFill>
          <p:spPr bwMode="auto">
            <a:xfrm>
              <a:off x="-1" y="1116153"/>
              <a:ext cx="4035973" cy="5903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W:\1 Ashley\CBT story images\intro_ppt\Slide4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590" b="100000" l="4897" r="9594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14" t="75966" r="71892" b="21953"/>
            <a:stretch/>
          </p:blipFill>
          <p:spPr bwMode="auto">
            <a:xfrm>
              <a:off x="323528" y="4752179"/>
              <a:ext cx="1145711" cy="1088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W:\1 Ashley\CBT story images\intro_ppt\Slide6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418" b="100000" l="4285" r="9143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29" t="8092" r="15066"/>
            <a:stretch/>
          </p:blipFill>
          <p:spPr bwMode="auto">
            <a:xfrm>
              <a:off x="6101264" y="1309146"/>
              <a:ext cx="3042736" cy="5710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W:\1 Ashley\CBT story images\intro_ppt\Slide5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524" b="96271" l="3060" r="9410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034"/>
            <a:stretch/>
          </p:blipFill>
          <p:spPr bwMode="auto">
            <a:xfrm>
              <a:off x="3142803" y="1980920"/>
              <a:ext cx="4014739" cy="4174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23528" y="4788404"/>
              <a:ext cx="115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200" dirty="0">
                  <a:latin typeface="Arial" panose="020B0604020202020204" pitchFamily="34" charset="0"/>
                  <a:cs typeface="Arial" panose="020B0604020202020204" pitchFamily="34" charset="0"/>
                </a:rPr>
                <a:t>I had a fall at the markets in front of so many people. </a:t>
              </a: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AU" b="1" dirty="0"/>
              <a:t>Fear of falling – its unhelpful side</a:t>
            </a:r>
          </a:p>
        </p:txBody>
      </p:sp>
      <p:pic>
        <p:nvPicPr>
          <p:cNvPr id="12" name="Picture 11" descr="transp back with candybar and white web address tex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13" name="Picture 12" descr="transp back with candybar and white web address text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80312" y="6597352"/>
            <a:ext cx="1763688" cy="2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29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nsp back with candybar and white web address tex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09742"/>
            <a:ext cx="9144000" cy="348258"/>
          </a:xfrm>
          <a:prstGeom prst="rect">
            <a:avLst/>
          </a:prstGeom>
        </p:spPr>
      </p:pic>
      <p:pic>
        <p:nvPicPr>
          <p:cNvPr id="3" name="Picture 2" descr="transp back with candybar and white web address text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rcRect l="80712" t="25157"/>
          <a:stretch>
            <a:fillRect/>
          </a:stretch>
        </p:blipFill>
        <p:spPr>
          <a:xfrm>
            <a:off x="7364788" y="6597352"/>
            <a:ext cx="1763688" cy="260648"/>
          </a:xfrm>
          <a:prstGeom prst="rect">
            <a:avLst/>
          </a:prstGeom>
        </p:spPr>
      </p:pic>
      <p:pic>
        <p:nvPicPr>
          <p:cNvPr id="9" name="Picture 4" descr="temp0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9" t="11124" r="11252" b="13083"/>
          <a:stretch>
            <a:fillRect/>
          </a:stretch>
        </p:blipFill>
        <p:spPr bwMode="auto">
          <a:xfrm>
            <a:off x="-36512" y="17095"/>
            <a:ext cx="4703877" cy="64926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emp0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13658" r="11682" b="17552"/>
          <a:stretch>
            <a:fillRect/>
          </a:stretch>
        </p:blipFill>
        <p:spPr bwMode="auto">
          <a:xfrm>
            <a:off x="4744936" y="764703"/>
            <a:ext cx="4400080" cy="574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12029" r="8333" b="7216"/>
          <a:stretch>
            <a:fillRect/>
          </a:stretch>
        </p:blipFill>
        <p:spPr bwMode="auto">
          <a:xfrm>
            <a:off x="-36512" y="2007"/>
            <a:ext cx="4752528" cy="65077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temp0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1" t="14134" r="11270" b="10962"/>
          <a:stretch>
            <a:fillRect/>
          </a:stretch>
        </p:blipFill>
        <p:spPr bwMode="auto">
          <a:xfrm>
            <a:off x="4745200" y="437760"/>
            <a:ext cx="4413369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16632"/>
            <a:ext cx="9128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C00000"/>
                </a:solidFill>
              </a:rPr>
              <a:t>How would you feel about your risk of falling during these activities?</a:t>
            </a:r>
          </a:p>
        </p:txBody>
      </p:sp>
    </p:spTree>
    <p:extLst>
      <p:ext uri="{BB962C8B-B14F-4D97-AF65-F5344CB8AC3E}">
        <p14:creationId xmlns:p14="http://schemas.microsoft.com/office/powerpoint/2010/main" val="29927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4678</TotalTime>
  <Words>1620</Words>
  <Application>Microsoft Office PowerPoint</Application>
  <PresentationFormat>On-screen Show (4:3)</PresentationFormat>
  <Paragraphs>279</Paragraphs>
  <Slides>34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Arial</vt:lpstr>
      <vt:lpstr>Calibri</vt:lpstr>
      <vt:lpstr>GillHandbook Book</vt:lpstr>
      <vt:lpstr>Neo Sans Std Medium</vt:lpstr>
      <vt:lpstr>Segoe UI</vt:lpstr>
      <vt:lpstr>Symbol</vt:lpstr>
      <vt:lpstr>Times</vt:lpstr>
      <vt:lpstr>Times New Roman</vt:lpstr>
      <vt:lpstr>Office Theme</vt:lpstr>
      <vt:lpstr>Worksheet</vt:lpstr>
      <vt:lpstr>Chart</vt:lpstr>
      <vt:lpstr>Identifying &amp; managing  Fear of Falling</vt:lpstr>
      <vt:lpstr> </vt:lpstr>
      <vt:lpstr>Fear of falling</vt:lpstr>
      <vt:lpstr>Associated factors with fear of falling based on prospective and retrospective cohort studies</vt:lpstr>
      <vt:lpstr>Mechanisms in relation to falls</vt:lpstr>
      <vt:lpstr>Fear of falling – its helpful side</vt:lpstr>
      <vt:lpstr>Fear of falling – its unhelpful side</vt:lpstr>
      <vt:lpstr>Fear of falling – its unhelpful side</vt:lpstr>
      <vt:lpstr>PowerPoint Presentation</vt:lpstr>
      <vt:lpstr>Fear of falling: helpful vs unhelpful?</vt:lpstr>
      <vt:lpstr>Fear of falling: helpful vs unhelpful?</vt:lpstr>
      <vt:lpstr>Fear of falling: helpful vs unhelpful?</vt:lpstr>
      <vt:lpstr>Summary findings</vt:lpstr>
      <vt:lpstr>Worrier</vt:lpstr>
      <vt:lpstr>Age-related physical decline is normal</vt:lpstr>
      <vt:lpstr>Fear of falling induces gait adaptations</vt:lpstr>
      <vt:lpstr>Battler</vt:lpstr>
      <vt:lpstr>Understanding fear of falling</vt:lpstr>
      <vt:lpstr>www.neura.edu.au/apps/iconfes/</vt:lpstr>
      <vt:lpstr>IconFES</vt:lpstr>
      <vt:lpstr> </vt:lpstr>
      <vt:lpstr>What does fear of falling tell us?</vt:lpstr>
      <vt:lpstr>Exercise to prevent falls</vt:lpstr>
      <vt:lpstr>Exercise to reduce fear of falling</vt:lpstr>
      <vt:lpstr>Exercise to reduce fear of falling</vt:lpstr>
      <vt:lpstr>Exercise to reduce fear of falling</vt:lpstr>
      <vt:lpstr>Cognitive behavioural approach</vt:lpstr>
      <vt:lpstr>Cognitive behavioural therapy</vt:lpstr>
      <vt:lpstr>A Matter of Balance trial</vt:lpstr>
      <vt:lpstr>Exercise + CBT</vt:lpstr>
      <vt:lpstr>Exercise + CBT</vt:lpstr>
      <vt:lpstr>CONCLUSION  Summary  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and managing fear of falling in older adults</dc:title>
  <dc:creator>Kim Delbaere</dc:creator>
  <cp:lastModifiedBy>Cameron Hicks</cp:lastModifiedBy>
  <cp:revision>80</cp:revision>
  <dcterms:created xsi:type="dcterms:W3CDTF">2013-09-03T22:57:39Z</dcterms:created>
  <dcterms:modified xsi:type="dcterms:W3CDTF">2019-10-30T04:36:24Z</dcterms:modified>
</cp:coreProperties>
</file>