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87" r:id="rId3"/>
    <p:sldId id="301" r:id="rId4"/>
    <p:sldId id="334" r:id="rId5"/>
    <p:sldId id="303" r:id="rId6"/>
    <p:sldId id="328" r:id="rId7"/>
    <p:sldId id="304" r:id="rId8"/>
    <p:sldId id="305" r:id="rId9"/>
    <p:sldId id="322" r:id="rId10"/>
    <p:sldId id="324" r:id="rId11"/>
    <p:sldId id="331" r:id="rId12"/>
    <p:sldId id="320" r:id="rId13"/>
    <p:sldId id="332" r:id="rId14"/>
    <p:sldId id="327" r:id="rId15"/>
    <p:sldId id="297" r:id="rId16"/>
    <p:sldId id="333" r:id="rId17"/>
    <p:sldId id="338" r:id="rId18"/>
    <p:sldId id="340" r:id="rId19"/>
  </p:sldIdLst>
  <p:sldSz cx="9906000" cy="6858000" type="A4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320" y="9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1956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24135E-337F-47BF-B9E5-F51F1D7E5D22}" type="doc">
      <dgm:prSet loTypeId="urn:microsoft.com/office/officeart/2005/8/layout/hProcess4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AU"/>
        </a:p>
      </dgm:t>
    </dgm:pt>
    <dgm:pt modelId="{D6BDE63A-A48C-46AB-B4C3-D9969FADFFD0}">
      <dgm:prSet phldrT="[Text]" custT="1"/>
      <dgm:spPr>
        <a:xfrm>
          <a:off x="222487" y="3472339"/>
          <a:ext cx="2300529" cy="914844"/>
        </a:xfr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AU" sz="2000" baseline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Coaching</a:t>
          </a:r>
        </a:p>
      </dgm:t>
    </dgm:pt>
    <dgm:pt modelId="{ACABE296-D98F-4551-B727-03DA1540F1C1}" type="parTrans" cxnId="{85EE8A30-B01E-48B3-883F-36F68D6F1CC6}">
      <dgm:prSet/>
      <dgm:spPr/>
      <dgm:t>
        <a:bodyPr/>
        <a:lstStyle/>
        <a:p>
          <a:endParaRPr lang="en-AU"/>
        </a:p>
      </dgm:t>
    </dgm:pt>
    <dgm:pt modelId="{EE8BBA9F-24E7-46FF-BBE0-74D3301EE022}" type="sibTrans" cxnId="{85EE8A30-B01E-48B3-883F-36F68D6F1CC6}">
      <dgm:prSet/>
      <dgm:spPr>
        <a:xfrm>
          <a:off x="827927" y="1833012"/>
          <a:ext cx="3288859" cy="3288859"/>
        </a:xfr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AU"/>
        </a:p>
      </dgm:t>
    </dgm:pt>
    <dgm:pt modelId="{C50448F2-047F-4236-88E3-BD49AD6DE372}">
      <dgm:prSet phldrT="[Text]" custT="1"/>
      <dgm:spPr>
        <a:xfrm>
          <a:off x="391" y="1608253"/>
          <a:ext cx="2758340" cy="21845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Internal Coaches at the local level to provide education and coaching to frontline staff </a:t>
          </a:r>
        </a:p>
      </dgm:t>
    </dgm:pt>
    <dgm:pt modelId="{40314FB5-1C2A-47CB-8BD3-418B3D8A4564}" type="parTrans" cxnId="{BEF70F90-F30D-4812-96A1-1C9A3C0A9113}">
      <dgm:prSet/>
      <dgm:spPr/>
      <dgm:t>
        <a:bodyPr/>
        <a:lstStyle/>
        <a:p>
          <a:endParaRPr lang="en-AU"/>
        </a:p>
      </dgm:t>
    </dgm:pt>
    <dgm:pt modelId="{BE10F00D-5382-420B-B446-663BC4D0D13A}" type="sibTrans" cxnId="{BEF70F90-F30D-4812-96A1-1C9A3C0A9113}">
      <dgm:prSet/>
      <dgm:spPr/>
      <dgm:t>
        <a:bodyPr/>
        <a:lstStyle/>
        <a:p>
          <a:endParaRPr lang="en-AU"/>
        </a:p>
      </dgm:t>
    </dgm:pt>
    <dgm:pt modelId="{A1AD8226-95E6-4B0A-B341-33FDB1152133}">
      <dgm:prSet phldrT="[Text]" custT="1"/>
      <dgm:spPr>
        <a:xfrm>
          <a:off x="391" y="1608253"/>
          <a:ext cx="2758340" cy="21845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Building internal capacity, </a:t>
          </a:r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identifying champions and local education team</a:t>
          </a:r>
        </a:p>
      </dgm:t>
    </dgm:pt>
    <dgm:pt modelId="{608A9DB6-41FA-4616-9433-157F9D346A2F}" type="parTrans" cxnId="{9290F653-B93B-4EF4-901C-7A1C99082DC0}">
      <dgm:prSet/>
      <dgm:spPr/>
      <dgm:t>
        <a:bodyPr/>
        <a:lstStyle/>
        <a:p>
          <a:endParaRPr lang="en-AU"/>
        </a:p>
      </dgm:t>
    </dgm:pt>
    <dgm:pt modelId="{4709C64F-93A5-418A-9962-EA9D8BCF8F2F}" type="sibTrans" cxnId="{9290F653-B93B-4EF4-901C-7A1C99082DC0}">
      <dgm:prSet/>
      <dgm:spPr/>
      <dgm:t>
        <a:bodyPr/>
        <a:lstStyle/>
        <a:p>
          <a:endParaRPr lang="en-AU"/>
        </a:p>
      </dgm:t>
    </dgm:pt>
    <dgm:pt modelId="{07A187ED-5A99-46B2-A552-3CDA9A489209}">
      <dgm:prSet phldrT="[Text]" custT="1"/>
      <dgm:spPr>
        <a:xfrm>
          <a:off x="3470866" y="906012"/>
          <a:ext cx="2300529" cy="914844"/>
        </a:xfrm>
        <a:solidFill>
          <a:srgbClr val="8064A2">
            <a:hueOff val="-2232385"/>
            <a:satOff val="13449"/>
            <a:lumOff val="1078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AU" sz="20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Leadership</a:t>
          </a:r>
        </a:p>
      </dgm:t>
    </dgm:pt>
    <dgm:pt modelId="{4B123682-7156-49E9-AF6A-DF2E8B04C48A}" type="parTrans" cxnId="{62C61DA0-5299-4FBA-879A-5E43046B817C}">
      <dgm:prSet/>
      <dgm:spPr/>
      <dgm:t>
        <a:bodyPr/>
        <a:lstStyle/>
        <a:p>
          <a:endParaRPr lang="en-AU"/>
        </a:p>
      </dgm:t>
    </dgm:pt>
    <dgm:pt modelId="{7DF78B70-C76B-4A83-A8F9-50363A49DCE3}" type="sibTrans" cxnId="{62C61DA0-5299-4FBA-879A-5E43046B817C}">
      <dgm:prSet/>
      <dgm:spPr>
        <a:xfrm>
          <a:off x="4723659" y="307615"/>
          <a:ext cx="3581409" cy="3581409"/>
        </a:xfrm>
        <a:solidFill>
          <a:srgbClr val="8064A2">
            <a:hueOff val="-4464770"/>
            <a:satOff val="26899"/>
            <a:lumOff val="2156"/>
            <a:alphaOff val="0"/>
          </a:srgbClr>
        </a:solidFill>
        <a:ln>
          <a:noFill/>
        </a:ln>
        <a:effectLst/>
      </dgm:spPr>
      <dgm:t>
        <a:bodyPr/>
        <a:lstStyle/>
        <a:p>
          <a:endParaRPr lang="en-AU"/>
        </a:p>
      </dgm:t>
    </dgm:pt>
    <dgm:pt modelId="{B8AFCB4C-F08C-460E-9143-407004D4CA66}">
      <dgm:prSet phldrT="[Text]" custT="1"/>
      <dgm:spPr>
        <a:xfrm>
          <a:off x="3343417" y="1225830"/>
          <a:ext cx="2588095" cy="2943238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DON to led program at local level</a:t>
          </a:r>
        </a:p>
      </dgm:t>
    </dgm:pt>
    <dgm:pt modelId="{21C685D6-B9A4-451A-8A60-76056CC2F2C2}" type="parTrans" cxnId="{9B22F910-6AE0-454E-808C-69C1E6ACF402}">
      <dgm:prSet/>
      <dgm:spPr/>
      <dgm:t>
        <a:bodyPr/>
        <a:lstStyle/>
        <a:p>
          <a:endParaRPr lang="en-AU"/>
        </a:p>
      </dgm:t>
    </dgm:pt>
    <dgm:pt modelId="{76EF8BCE-CAB8-4D13-9962-AF44AF80E6E1}" type="sibTrans" cxnId="{9B22F910-6AE0-454E-808C-69C1E6ACF402}">
      <dgm:prSet/>
      <dgm:spPr/>
      <dgm:t>
        <a:bodyPr/>
        <a:lstStyle/>
        <a:p>
          <a:endParaRPr lang="en-AU"/>
        </a:p>
      </dgm:t>
    </dgm:pt>
    <dgm:pt modelId="{2EF68B1C-F813-426D-B0CB-D59EB643F188}">
      <dgm:prSet phldrT="[Text]" custT="1"/>
      <dgm:spPr>
        <a:xfrm>
          <a:off x="6757343" y="3148306"/>
          <a:ext cx="2300529" cy="914844"/>
        </a:xfrm>
        <a:solidFill>
          <a:srgbClr val="8064A2">
            <a:hueOff val="-4464770"/>
            <a:satOff val="26899"/>
            <a:lumOff val="215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en-AU" sz="20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Governance</a:t>
          </a:r>
        </a:p>
      </dgm:t>
    </dgm:pt>
    <dgm:pt modelId="{36E350CB-061D-4683-B5DA-1DA1E56579DD}" type="parTrans" cxnId="{0C778367-9DB6-499A-B2F9-CAC5E93CBAA0}">
      <dgm:prSet/>
      <dgm:spPr/>
      <dgm:t>
        <a:bodyPr/>
        <a:lstStyle/>
        <a:p>
          <a:endParaRPr lang="en-AU"/>
        </a:p>
      </dgm:t>
    </dgm:pt>
    <dgm:pt modelId="{E58660E7-D865-418B-8727-DEA11A5EE17E}" type="sibTrans" cxnId="{0C778367-9DB6-499A-B2F9-CAC5E93CBAA0}">
      <dgm:prSet/>
      <dgm:spPr/>
      <dgm:t>
        <a:bodyPr/>
        <a:lstStyle/>
        <a:p>
          <a:endParaRPr lang="en-AU"/>
        </a:p>
      </dgm:t>
    </dgm:pt>
    <dgm:pt modelId="{2F792A60-FE93-4EF6-80EE-005147026426}">
      <dgm:prSet phldrT="[Text]" custT="1"/>
      <dgm:spPr>
        <a:xfrm>
          <a:off x="391" y="1608253"/>
          <a:ext cx="2758340" cy="21845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Nursing &amp; Midwifery Services to develop resources and provide support to health services</a:t>
          </a:r>
        </a:p>
      </dgm:t>
    </dgm:pt>
    <dgm:pt modelId="{A4D22815-6273-4B79-B395-F956EE988EEA}" type="parTrans" cxnId="{16A5DF50-EC45-4168-ABDA-77F0FD954519}">
      <dgm:prSet/>
      <dgm:spPr/>
      <dgm:t>
        <a:bodyPr/>
        <a:lstStyle/>
        <a:p>
          <a:endParaRPr lang="en-AU"/>
        </a:p>
      </dgm:t>
    </dgm:pt>
    <dgm:pt modelId="{A4C2B12C-2E85-4F45-A6FD-063508CD1F49}" type="sibTrans" cxnId="{16A5DF50-EC45-4168-ABDA-77F0FD954519}">
      <dgm:prSet/>
      <dgm:spPr/>
      <dgm:t>
        <a:bodyPr/>
        <a:lstStyle/>
        <a:p>
          <a:endParaRPr lang="en-AU"/>
        </a:p>
      </dgm:t>
    </dgm:pt>
    <dgm:pt modelId="{046765B4-F9ED-4718-80AA-8BD0477863A8}">
      <dgm:prSet custT="1"/>
      <dgm:spPr>
        <a:xfrm>
          <a:off x="3343417" y="1225830"/>
          <a:ext cx="2588095" cy="2943238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NUMS to provide </a:t>
          </a:r>
          <a:r>
            <a:rPr lang="en-AU" sz="12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leadership and accountability</a:t>
          </a:r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for frontline staff</a:t>
          </a:r>
        </a:p>
      </dgm:t>
    </dgm:pt>
    <dgm:pt modelId="{E3CF13E2-8C42-4583-99A4-68D74F665741}" type="parTrans" cxnId="{F966FF76-B5FD-4A5F-BA97-68001EE837DF}">
      <dgm:prSet/>
      <dgm:spPr/>
      <dgm:t>
        <a:bodyPr/>
        <a:lstStyle/>
        <a:p>
          <a:endParaRPr lang="en-AU"/>
        </a:p>
      </dgm:t>
    </dgm:pt>
    <dgm:pt modelId="{3830010D-266B-454D-BCC8-4B9D76D32F4F}" type="sibTrans" cxnId="{F966FF76-B5FD-4A5F-BA97-68001EE837DF}">
      <dgm:prSet/>
      <dgm:spPr/>
      <dgm:t>
        <a:bodyPr/>
        <a:lstStyle/>
        <a:p>
          <a:endParaRPr lang="en-AU"/>
        </a:p>
      </dgm:t>
    </dgm:pt>
    <dgm:pt modelId="{B4882FC0-C1D6-4BF3-920C-34FF272DFE98}">
      <dgm:prSet custT="1"/>
      <dgm:spPr>
        <a:xfrm>
          <a:off x="3343417" y="1225830"/>
          <a:ext cx="2588095" cy="2943238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Educators to support staff to understand strategies</a:t>
          </a:r>
        </a:p>
      </dgm:t>
    </dgm:pt>
    <dgm:pt modelId="{F30FF339-17EF-41DD-99DC-BB5BC3C3E5E6}" type="parTrans" cxnId="{2D1B4FBA-865E-4E89-A530-CC27BD0E20BC}">
      <dgm:prSet/>
      <dgm:spPr/>
      <dgm:t>
        <a:bodyPr/>
        <a:lstStyle/>
        <a:p>
          <a:endParaRPr lang="en-AU"/>
        </a:p>
      </dgm:t>
    </dgm:pt>
    <dgm:pt modelId="{8C71F739-128E-4B07-A632-33B1400119FF}" type="sibTrans" cxnId="{2D1B4FBA-865E-4E89-A530-CC27BD0E20BC}">
      <dgm:prSet/>
      <dgm:spPr/>
      <dgm:t>
        <a:bodyPr/>
        <a:lstStyle/>
        <a:p>
          <a:endParaRPr lang="en-AU"/>
        </a:p>
      </dgm:t>
    </dgm:pt>
    <dgm:pt modelId="{728688E9-1E45-41FF-8097-DE49CF576377}">
      <dgm:prSet custT="1"/>
      <dgm:spPr>
        <a:xfrm>
          <a:off x="3343417" y="1225830"/>
          <a:ext cx="2588095" cy="2943238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Allied Health to support staff and consumers in Falls prevention strategies</a:t>
          </a:r>
        </a:p>
      </dgm:t>
    </dgm:pt>
    <dgm:pt modelId="{A2D0FCDF-3C71-400C-966B-25A9DF78F3CD}" type="parTrans" cxnId="{D3A22304-2F25-4886-AC00-FC773257DCAC}">
      <dgm:prSet/>
      <dgm:spPr/>
      <dgm:t>
        <a:bodyPr/>
        <a:lstStyle/>
        <a:p>
          <a:endParaRPr lang="en-AU"/>
        </a:p>
      </dgm:t>
    </dgm:pt>
    <dgm:pt modelId="{311B39CE-81ED-4E60-BD6E-71FEA8C50572}" type="sibTrans" cxnId="{D3A22304-2F25-4886-AC00-FC773257DCAC}">
      <dgm:prSet/>
      <dgm:spPr/>
      <dgm:t>
        <a:bodyPr/>
        <a:lstStyle/>
        <a:p>
          <a:endParaRPr lang="en-AU"/>
        </a:p>
      </dgm:t>
    </dgm:pt>
    <dgm:pt modelId="{58F39EEC-3D82-4FC8-9228-15A47EEFB2D1}">
      <dgm:prSet custT="1"/>
      <dgm:spPr>
        <a:xfrm>
          <a:off x="3343417" y="1225830"/>
          <a:ext cx="2588095" cy="2943238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Patient safety officer to support data collection</a:t>
          </a:r>
        </a:p>
      </dgm:t>
    </dgm:pt>
    <dgm:pt modelId="{C812C2D2-940D-4F9A-B0A0-65355AE1D782}" type="parTrans" cxnId="{19FE8F99-4CD4-4BA7-84AA-C1962447E3BE}">
      <dgm:prSet/>
      <dgm:spPr/>
      <dgm:t>
        <a:bodyPr/>
        <a:lstStyle/>
        <a:p>
          <a:endParaRPr lang="en-AU"/>
        </a:p>
      </dgm:t>
    </dgm:pt>
    <dgm:pt modelId="{F52DB39E-01A7-4E93-883C-859A057292CB}" type="sibTrans" cxnId="{19FE8F99-4CD4-4BA7-84AA-C1962447E3BE}">
      <dgm:prSet/>
      <dgm:spPr/>
      <dgm:t>
        <a:bodyPr/>
        <a:lstStyle/>
        <a:p>
          <a:endParaRPr lang="en-AU"/>
        </a:p>
      </dgm:t>
    </dgm:pt>
    <dgm:pt modelId="{7E6651C2-13F7-424C-AAAF-081050D3CA03}">
      <dgm:prSet phldrT="[Text]" custT="1"/>
      <dgm:spPr>
        <a:xfrm>
          <a:off x="6563224" y="1385379"/>
          <a:ext cx="2588095" cy="213463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4464770"/>
              <a:satOff val="26899"/>
              <a:lumOff val="215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Falls Prevention Governance committee provides direction to the program in:</a:t>
          </a:r>
        </a:p>
      </dgm:t>
    </dgm:pt>
    <dgm:pt modelId="{8474EC6D-D644-4CA2-8FD9-26D466EDC772}" type="parTrans" cxnId="{F7FC9394-CAC3-43AF-B9FC-73A6DC25AA04}">
      <dgm:prSet/>
      <dgm:spPr/>
      <dgm:t>
        <a:bodyPr/>
        <a:lstStyle/>
        <a:p>
          <a:endParaRPr lang="en-AU"/>
        </a:p>
      </dgm:t>
    </dgm:pt>
    <dgm:pt modelId="{6ECCF33B-89EC-4F9D-B1FF-17D088FC5C2B}" type="sibTrans" cxnId="{F7FC9394-CAC3-43AF-B9FC-73A6DC25AA04}">
      <dgm:prSet/>
      <dgm:spPr/>
      <dgm:t>
        <a:bodyPr/>
        <a:lstStyle/>
        <a:p>
          <a:endParaRPr lang="en-AU"/>
        </a:p>
      </dgm:t>
    </dgm:pt>
    <dgm:pt modelId="{3CFFE52C-0B14-4D35-A0A1-1EF340B03AF2}">
      <dgm:prSet phldrT="[Text]" custT="1"/>
      <dgm:spPr>
        <a:xfrm>
          <a:off x="6563224" y="1385379"/>
          <a:ext cx="2588095" cy="213463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4464770"/>
              <a:satOff val="26899"/>
              <a:lumOff val="215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identify gaps and actions</a:t>
          </a:r>
        </a:p>
      </dgm:t>
    </dgm:pt>
    <dgm:pt modelId="{64BD5C05-A02C-4459-928F-15251DF24201}" type="parTrans" cxnId="{3493154A-53E1-42C5-BA3A-3B9A69FA6EF6}">
      <dgm:prSet/>
      <dgm:spPr/>
      <dgm:t>
        <a:bodyPr/>
        <a:lstStyle/>
        <a:p>
          <a:endParaRPr lang="en-AU"/>
        </a:p>
      </dgm:t>
    </dgm:pt>
    <dgm:pt modelId="{2E3F7090-DB61-40EA-9DBF-60FF26132424}" type="sibTrans" cxnId="{3493154A-53E1-42C5-BA3A-3B9A69FA6EF6}">
      <dgm:prSet/>
      <dgm:spPr/>
      <dgm:t>
        <a:bodyPr/>
        <a:lstStyle/>
        <a:p>
          <a:endParaRPr lang="en-AU"/>
        </a:p>
      </dgm:t>
    </dgm:pt>
    <dgm:pt modelId="{DB4CF317-228D-478A-B562-53C55D911583}">
      <dgm:prSet phldrT="[Text]" custT="1"/>
      <dgm:spPr>
        <a:xfrm>
          <a:off x="6563224" y="1385379"/>
          <a:ext cx="2588095" cy="213463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4464770"/>
              <a:satOff val="26899"/>
              <a:lumOff val="215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review falls data</a:t>
          </a:r>
        </a:p>
      </dgm:t>
    </dgm:pt>
    <dgm:pt modelId="{B817AA82-8C44-4A4F-A001-82B31B6A2AEC}" type="parTrans" cxnId="{AD60F142-060C-46BB-B5DD-AD2192A35AFB}">
      <dgm:prSet/>
      <dgm:spPr/>
      <dgm:t>
        <a:bodyPr/>
        <a:lstStyle/>
        <a:p>
          <a:endParaRPr lang="en-AU"/>
        </a:p>
      </dgm:t>
    </dgm:pt>
    <dgm:pt modelId="{546259C6-DCAA-4E05-8E3C-8781B082DE7B}" type="sibTrans" cxnId="{AD60F142-060C-46BB-B5DD-AD2192A35AFB}">
      <dgm:prSet/>
      <dgm:spPr/>
      <dgm:t>
        <a:bodyPr/>
        <a:lstStyle/>
        <a:p>
          <a:endParaRPr lang="en-AU"/>
        </a:p>
      </dgm:t>
    </dgm:pt>
    <dgm:pt modelId="{39324801-84B3-4616-8C35-9D7D033F9E7C}">
      <dgm:prSet phldrT="[Text]" custT="1"/>
      <dgm:spPr>
        <a:xfrm>
          <a:off x="391" y="1608253"/>
          <a:ext cx="2758340" cy="218452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 days workshops for Internal coaches to develop skills which will support the implementation of the falls program</a:t>
          </a:r>
        </a:p>
      </dgm:t>
    </dgm:pt>
    <dgm:pt modelId="{2F067F67-FF1D-4544-84A7-9BC0D034CCA0}" type="parTrans" cxnId="{D71A3F33-0075-47ED-B549-363C02A76E4F}">
      <dgm:prSet/>
      <dgm:spPr/>
      <dgm:t>
        <a:bodyPr/>
        <a:lstStyle/>
        <a:p>
          <a:endParaRPr lang="en-AU"/>
        </a:p>
      </dgm:t>
    </dgm:pt>
    <dgm:pt modelId="{6882E5EA-6985-435C-87B8-B052ACF50BDD}" type="sibTrans" cxnId="{D71A3F33-0075-47ED-B549-363C02A76E4F}">
      <dgm:prSet/>
      <dgm:spPr/>
      <dgm:t>
        <a:bodyPr/>
        <a:lstStyle/>
        <a:p>
          <a:endParaRPr lang="en-AU"/>
        </a:p>
      </dgm:t>
    </dgm:pt>
    <dgm:pt modelId="{AE85245F-D9BA-4E98-929A-5D690C16F6FC}">
      <dgm:prSet phldrT="[Text]" custT="1"/>
      <dgm:spPr>
        <a:xfrm>
          <a:off x="3343417" y="1225830"/>
          <a:ext cx="2588095" cy="2943238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GMs to provide sponsorship at a service level</a:t>
          </a:r>
        </a:p>
      </dgm:t>
    </dgm:pt>
    <dgm:pt modelId="{3F3C221E-737C-457C-A594-63288D0510D2}" type="parTrans" cxnId="{CA1B0B1E-E7C7-4FA5-BC27-744391F8E14B}">
      <dgm:prSet/>
      <dgm:spPr/>
      <dgm:t>
        <a:bodyPr/>
        <a:lstStyle/>
        <a:p>
          <a:endParaRPr lang="en-GB"/>
        </a:p>
      </dgm:t>
    </dgm:pt>
    <dgm:pt modelId="{3A62000D-8518-4DE4-B043-8F7511A0E2A2}" type="sibTrans" cxnId="{CA1B0B1E-E7C7-4FA5-BC27-744391F8E14B}">
      <dgm:prSet/>
      <dgm:spPr/>
      <dgm:t>
        <a:bodyPr/>
        <a:lstStyle/>
        <a:p>
          <a:endParaRPr lang="en-GB"/>
        </a:p>
      </dgm:t>
    </dgm:pt>
    <dgm:pt modelId="{9AF2E0E2-157F-4277-8299-F8C99539DD30}">
      <dgm:prSet phldrT="[Text]" custT="1"/>
      <dgm:spPr>
        <a:xfrm>
          <a:off x="3343417" y="1225830"/>
          <a:ext cx="2588095" cy="2943238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Executive Director, clinical services nursing and midwifery, executive sponsor</a:t>
          </a:r>
        </a:p>
      </dgm:t>
    </dgm:pt>
    <dgm:pt modelId="{81E498ED-3CB0-4F6B-AB19-5B43D493297A}" type="parTrans" cxnId="{5D3130B4-6F8E-47FB-9BA9-F3AED17AB1CF}">
      <dgm:prSet/>
      <dgm:spPr/>
      <dgm:t>
        <a:bodyPr/>
        <a:lstStyle/>
        <a:p>
          <a:endParaRPr lang="en-GB"/>
        </a:p>
      </dgm:t>
    </dgm:pt>
    <dgm:pt modelId="{BA618C17-A705-4BC8-85E9-EEA1EA08149B}" type="sibTrans" cxnId="{5D3130B4-6F8E-47FB-9BA9-F3AED17AB1CF}">
      <dgm:prSet/>
      <dgm:spPr/>
      <dgm:t>
        <a:bodyPr/>
        <a:lstStyle/>
        <a:p>
          <a:endParaRPr lang="en-GB"/>
        </a:p>
      </dgm:t>
    </dgm:pt>
    <dgm:pt modelId="{55A851F0-4F05-409E-88BF-BA3719995F62}">
      <dgm:prSet phldrT="[Text]" custT="1"/>
      <dgm:spPr>
        <a:xfrm>
          <a:off x="6563224" y="1385379"/>
          <a:ext cx="2588095" cy="213463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4464770"/>
              <a:satOff val="26899"/>
              <a:lumOff val="215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implementing strategies</a:t>
          </a:r>
        </a:p>
      </dgm:t>
    </dgm:pt>
    <dgm:pt modelId="{D417624F-0D4F-4B4B-8BB1-EFE6F9F6851D}" type="parTrans" cxnId="{79BA6647-1667-4C0D-ADFD-6A4BA57C75BD}">
      <dgm:prSet/>
      <dgm:spPr/>
      <dgm:t>
        <a:bodyPr/>
        <a:lstStyle/>
        <a:p>
          <a:endParaRPr lang="en-GB"/>
        </a:p>
      </dgm:t>
    </dgm:pt>
    <dgm:pt modelId="{946DF982-AB90-406E-83F4-C831C6B882B1}" type="sibTrans" cxnId="{79BA6647-1667-4C0D-ADFD-6A4BA57C75BD}">
      <dgm:prSet/>
      <dgm:spPr/>
      <dgm:t>
        <a:bodyPr/>
        <a:lstStyle/>
        <a:p>
          <a:endParaRPr lang="en-GB"/>
        </a:p>
      </dgm:t>
    </dgm:pt>
    <dgm:pt modelId="{0820FB01-D90B-4098-B0B7-19DE31257E03}">
      <dgm:prSet phldrT="[Text]" custT="1"/>
      <dgm:spPr>
        <a:xfrm>
          <a:off x="6563224" y="1385379"/>
          <a:ext cx="2588095" cy="2134637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4464770"/>
              <a:satOff val="26899"/>
              <a:lumOff val="2156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AU" sz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validate outcomes</a:t>
          </a:r>
        </a:p>
      </dgm:t>
    </dgm:pt>
    <dgm:pt modelId="{F972227A-DEC7-4F5E-9181-C54860A06F08}" type="parTrans" cxnId="{601FDF30-42DF-45E2-93E6-A2B90DEE9304}">
      <dgm:prSet/>
      <dgm:spPr/>
      <dgm:t>
        <a:bodyPr/>
        <a:lstStyle/>
        <a:p>
          <a:endParaRPr lang="en-GB"/>
        </a:p>
      </dgm:t>
    </dgm:pt>
    <dgm:pt modelId="{6CB92D2D-A225-4987-9959-FCDFDEE9C412}" type="sibTrans" cxnId="{601FDF30-42DF-45E2-93E6-A2B90DEE9304}">
      <dgm:prSet/>
      <dgm:spPr/>
      <dgm:t>
        <a:bodyPr/>
        <a:lstStyle/>
        <a:p>
          <a:endParaRPr lang="en-GB"/>
        </a:p>
      </dgm:t>
    </dgm:pt>
    <dgm:pt modelId="{69239E75-E800-4CA1-B5ED-FA390E93372E}" type="pres">
      <dgm:prSet presAssocID="{FD24135E-337F-47BF-B9E5-F51F1D7E5D2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11CC2A8C-4A0A-4FAD-B44B-3A38F17305EC}" type="pres">
      <dgm:prSet presAssocID="{FD24135E-337F-47BF-B9E5-F51F1D7E5D22}" presName="tSp" presStyleCnt="0"/>
      <dgm:spPr/>
    </dgm:pt>
    <dgm:pt modelId="{A8BAF28C-867C-47ED-A059-B5AB60657B88}" type="pres">
      <dgm:prSet presAssocID="{FD24135E-337F-47BF-B9E5-F51F1D7E5D22}" presName="bSp" presStyleCnt="0"/>
      <dgm:spPr/>
    </dgm:pt>
    <dgm:pt modelId="{A734DC65-7DA5-493C-A9EF-A5398A171248}" type="pres">
      <dgm:prSet presAssocID="{FD24135E-337F-47BF-B9E5-F51F1D7E5D22}" presName="process" presStyleCnt="0"/>
      <dgm:spPr/>
    </dgm:pt>
    <dgm:pt modelId="{1F18C036-D1DD-452D-8AA1-443E35C8184B}" type="pres">
      <dgm:prSet presAssocID="{D6BDE63A-A48C-46AB-B4C3-D9969FADFFD0}" presName="composite1" presStyleCnt="0"/>
      <dgm:spPr/>
    </dgm:pt>
    <dgm:pt modelId="{FE581C97-D614-49A7-977F-AA8AA4D5F87C}" type="pres">
      <dgm:prSet presAssocID="{D6BDE63A-A48C-46AB-B4C3-D9969FADFFD0}" presName="dummyNode1" presStyleLbl="node1" presStyleIdx="0" presStyleCnt="3"/>
      <dgm:spPr/>
    </dgm:pt>
    <dgm:pt modelId="{B342776D-EFE9-4D13-BBAB-D32CBCC8B4B7}" type="pres">
      <dgm:prSet presAssocID="{D6BDE63A-A48C-46AB-B4C3-D9969FADFFD0}" presName="childNode1" presStyleLbl="bgAcc1" presStyleIdx="0" presStyleCnt="3" custScaleX="125784" custScaleY="142329" custLinFactNeighborX="-218" custLinFactNeighborY="-15402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AU"/>
        </a:p>
      </dgm:t>
    </dgm:pt>
    <dgm:pt modelId="{71E05EDC-A05A-4ED6-8940-5542D6612D39}" type="pres">
      <dgm:prSet presAssocID="{D6BDE63A-A48C-46AB-B4C3-D9969FADFFD0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B12BE52-F619-45CF-BD10-380BB2C35686}" type="pres">
      <dgm:prSet presAssocID="{D6BDE63A-A48C-46AB-B4C3-D9969FADFFD0}" presName="parentNode1" presStyleLbl="node1" presStyleIdx="0" presStyleCnt="3" custLinFactNeighborX="-22003" custLinFactNeighborY="58407">
        <dgm:presLayoutVars>
          <dgm:chMax val="1"/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AU"/>
        </a:p>
      </dgm:t>
    </dgm:pt>
    <dgm:pt modelId="{7FD5E6FB-84B6-4B76-A3FC-48948789BDE2}" type="pres">
      <dgm:prSet presAssocID="{D6BDE63A-A48C-46AB-B4C3-D9969FADFFD0}" presName="connSite1" presStyleCnt="0"/>
      <dgm:spPr/>
    </dgm:pt>
    <dgm:pt modelId="{B3CDA422-DF80-4F31-8F8F-CD3FD24FF200}" type="pres">
      <dgm:prSet presAssocID="{EE8BBA9F-24E7-46FF-BBE0-74D3301EE022}" presName="Name9" presStyleLbl="sibTrans2D1" presStyleIdx="0" presStyleCnt="2" custScaleX="79974" custScaleY="71161" custLinFactNeighborX="-20660" custLinFactNeighborY="10999"/>
      <dgm:spPr>
        <a:prstGeom prst="leftCircularArrow">
          <a:avLst>
            <a:gd name="adj1" fmla="val 2888"/>
            <a:gd name="adj2" fmla="val 353168"/>
            <a:gd name="adj3" fmla="val 2132790"/>
            <a:gd name="adj4" fmla="val 9028600"/>
            <a:gd name="adj5" fmla="val 3369"/>
          </a:avLst>
        </a:prstGeom>
      </dgm:spPr>
      <dgm:t>
        <a:bodyPr/>
        <a:lstStyle/>
        <a:p>
          <a:endParaRPr lang="en-AU"/>
        </a:p>
      </dgm:t>
    </dgm:pt>
    <dgm:pt modelId="{2B47B804-CFD3-4199-95B1-E68A04469938}" type="pres">
      <dgm:prSet presAssocID="{07A187ED-5A99-46B2-A552-3CDA9A489209}" presName="composite2" presStyleCnt="0"/>
      <dgm:spPr/>
    </dgm:pt>
    <dgm:pt modelId="{5C532743-2F50-40B4-902F-C9DFF220A5B1}" type="pres">
      <dgm:prSet presAssocID="{07A187ED-5A99-46B2-A552-3CDA9A489209}" presName="dummyNode2" presStyleLbl="node1" presStyleIdx="0" presStyleCnt="3"/>
      <dgm:spPr/>
    </dgm:pt>
    <dgm:pt modelId="{39180AEE-007B-4780-88EF-098467A0016C}" type="pres">
      <dgm:prSet presAssocID="{07A187ED-5A99-46B2-A552-3CDA9A489209}" presName="childNode2" presStyleLbl="bgAcc1" presStyleIdx="1" presStyleCnt="3" custScaleX="128984" custScaleY="240963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AU"/>
        </a:p>
      </dgm:t>
    </dgm:pt>
    <dgm:pt modelId="{0BC4699A-8A2C-4E03-9EC6-B6F56B38F8A7}" type="pres">
      <dgm:prSet presAssocID="{07A187ED-5A99-46B2-A552-3CDA9A489209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608AAA71-647C-44A0-8D85-D1CDD80A9EEB}" type="pres">
      <dgm:prSet presAssocID="{07A187ED-5A99-46B2-A552-3CDA9A489209}" presName="parentNode2" presStyleLbl="node1" presStyleIdx="1" presStyleCnt="3" custLinFactNeighborX="-18820" custLinFactNeighborY="-85257">
        <dgm:presLayoutVars>
          <dgm:chMax val="0"/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AU"/>
        </a:p>
      </dgm:t>
    </dgm:pt>
    <dgm:pt modelId="{850D429B-667F-4CE1-87C9-AC753B5B0CD5}" type="pres">
      <dgm:prSet presAssocID="{07A187ED-5A99-46B2-A552-3CDA9A489209}" presName="connSite2" presStyleCnt="0"/>
      <dgm:spPr/>
    </dgm:pt>
    <dgm:pt modelId="{0B5EE239-0BF3-4773-B8E2-39978F0ADBD9}" type="pres">
      <dgm:prSet presAssocID="{7DF78B70-C76B-4A83-A8F9-50363A49DCE3}" presName="Name18" presStyleLbl="sibTrans2D1" presStyleIdx="1" presStyleCnt="2" custScaleX="101625" custScaleY="88263" custLinFactNeighborX="27549" custLinFactNeighborY="5281"/>
      <dgm:spPr>
        <a:prstGeom prst="circularArrow">
          <a:avLst>
            <a:gd name="adj1" fmla="val 2206"/>
            <a:gd name="adj2" fmla="val 265523"/>
            <a:gd name="adj3" fmla="val 19866952"/>
            <a:gd name="adj4" fmla="val 12883496"/>
            <a:gd name="adj5" fmla="val 2573"/>
          </a:avLst>
        </a:prstGeom>
      </dgm:spPr>
      <dgm:t>
        <a:bodyPr/>
        <a:lstStyle/>
        <a:p>
          <a:endParaRPr lang="en-AU"/>
        </a:p>
      </dgm:t>
    </dgm:pt>
    <dgm:pt modelId="{0433A9E7-B5BC-4EA1-81B9-0CF18AC8E138}" type="pres">
      <dgm:prSet presAssocID="{2EF68B1C-F813-426D-B0CB-D59EB643F188}" presName="composite1" presStyleCnt="0"/>
      <dgm:spPr/>
    </dgm:pt>
    <dgm:pt modelId="{34BD2055-653B-4269-AE5F-647EE529C3AF}" type="pres">
      <dgm:prSet presAssocID="{2EF68B1C-F813-426D-B0CB-D59EB643F188}" presName="dummyNode1" presStyleLbl="node1" presStyleIdx="1" presStyleCnt="3"/>
      <dgm:spPr/>
    </dgm:pt>
    <dgm:pt modelId="{5AF53B56-7351-4AC8-A71B-EB65749570A6}" type="pres">
      <dgm:prSet presAssocID="{2EF68B1C-F813-426D-B0CB-D59EB643F188}" presName="childNode1" presStyleLbl="bgAcc1" presStyleIdx="2" presStyleCnt="3" custScaleX="112210" custScaleY="118134" custLinFactNeighborX="-1472" custLinFactNeighborY="-11601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AU"/>
        </a:p>
      </dgm:t>
    </dgm:pt>
    <dgm:pt modelId="{9C6F152E-F636-44BB-B826-98A9D4ACD45B}" type="pres">
      <dgm:prSet presAssocID="{2EF68B1C-F813-426D-B0CB-D59EB643F188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A64583A3-382B-4ED5-91B0-00EF1C6590C0}" type="pres">
      <dgm:prSet presAssocID="{2EF68B1C-F813-426D-B0CB-D59EB643F188}" presName="parentNode1" presStyleLbl="node1" presStyleIdx="2" presStyleCnt="3" custLinFactNeighborX="-19660" custLinFactNeighborY="-27788">
        <dgm:presLayoutVars>
          <dgm:chMax val="1"/>
          <dgm:bulletEnabled val="1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en-AU"/>
        </a:p>
      </dgm:t>
    </dgm:pt>
    <dgm:pt modelId="{34F007D5-29C7-4ECE-ABE7-D2E9729D0F2F}" type="pres">
      <dgm:prSet presAssocID="{2EF68B1C-F813-426D-B0CB-D59EB643F188}" presName="connSite1" presStyleCnt="0"/>
      <dgm:spPr/>
    </dgm:pt>
  </dgm:ptLst>
  <dgm:cxnLst>
    <dgm:cxn modelId="{AD60F142-060C-46BB-B5DD-AD2192A35AFB}" srcId="{2EF68B1C-F813-426D-B0CB-D59EB643F188}" destId="{DB4CF317-228D-478A-B562-53C55D911583}" srcOrd="3" destOrd="0" parTransId="{B817AA82-8C44-4A4F-A001-82B31B6A2AEC}" sibTransId="{546259C6-DCAA-4E05-8E3C-8781B082DE7B}"/>
    <dgm:cxn modelId="{AA31262A-5A27-43A5-BFC2-C1705BFAE335}" type="presOf" srcId="{0820FB01-D90B-4098-B0B7-19DE31257E03}" destId="{5AF53B56-7351-4AC8-A71B-EB65749570A6}" srcOrd="0" destOrd="4" presId="urn:microsoft.com/office/officeart/2005/8/layout/hProcess4"/>
    <dgm:cxn modelId="{3044F287-178A-429F-8A99-B8FE99CFEB17}" type="presOf" srcId="{B8AFCB4C-F08C-460E-9143-407004D4CA66}" destId="{39180AEE-007B-4780-88EF-098467A0016C}" srcOrd="0" destOrd="2" presId="urn:microsoft.com/office/officeart/2005/8/layout/hProcess4"/>
    <dgm:cxn modelId="{1C469DCA-FCBC-4519-A038-B1B8515F966B}" type="presOf" srcId="{A1AD8226-95E6-4B0A-B341-33FDB1152133}" destId="{71E05EDC-A05A-4ED6-8940-5542D6612D39}" srcOrd="1" destOrd="3" presId="urn:microsoft.com/office/officeart/2005/8/layout/hProcess4"/>
    <dgm:cxn modelId="{DA47A794-5734-4E7B-9714-D8E6FF97DC53}" type="presOf" srcId="{55A851F0-4F05-409E-88BF-BA3719995F62}" destId="{5AF53B56-7351-4AC8-A71B-EB65749570A6}" srcOrd="0" destOrd="1" presId="urn:microsoft.com/office/officeart/2005/8/layout/hProcess4"/>
    <dgm:cxn modelId="{DB8A9CB9-B094-4345-A713-6EC1FB90E1C7}" type="presOf" srcId="{C50448F2-047F-4236-88E3-BD49AD6DE372}" destId="{71E05EDC-A05A-4ED6-8940-5542D6612D39}" srcOrd="1" destOrd="2" presId="urn:microsoft.com/office/officeart/2005/8/layout/hProcess4"/>
    <dgm:cxn modelId="{22C6A1B5-043E-4CF9-B633-C43C5D8C94B5}" type="presOf" srcId="{7DF78B70-C76B-4A83-A8F9-50363A49DCE3}" destId="{0B5EE239-0BF3-4773-B8E2-39978F0ADBD9}" srcOrd="0" destOrd="0" presId="urn:microsoft.com/office/officeart/2005/8/layout/hProcess4"/>
    <dgm:cxn modelId="{1CD5A29F-83B5-43B7-A491-1BA49847543E}" type="presOf" srcId="{9AF2E0E2-157F-4277-8299-F8C99539DD30}" destId="{39180AEE-007B-4780-88EF-098467A0016C}" srcOrd="0" destOrd="0" presId="urn:microsoft.com/office/officeart/2005/8/layout/hProcess4"/>
    <dgm:cxn modelId="{D8CD2579-B159-4FF1-8D51-6C79D235D2DC}" type="presOf" srcId="{B4882FC0-C1D6-4BF3-920C-34FF272DFE98}" destId="{39180AEE-007B-4780-88EF-098467A0016C}" srcOrd="0" destOrd="4" presId="urn:microsoft.com/office/officeart/2005/8/layout/hProcess4"/>
    <dgm:cxn modelId="{67A58880-473F-4EEB-8938-3C4CC58C70DA}" type="presOf" srcId="{3CFFE52C-0B14-4D35-A0A1-1EF340B03AF2}" destId="{5AF53B56-7351-4AC8-A71B-EB65749570A6}" srcOrd="0" destOrd="2" presId="urn:microsoft.com/office/officeart/2005/8/layout/hProcess4"/>
    <dgm:cxn modelId="{F7FC9394-CAC3-43AF-B9FC-73A6DC25AA04}" srcId="{2EF68B1C-F813-426D-B0CB-D59EB643F188}" destId="{7E6651C2-13F7-424C-AAAF-081050D3CA03}" srcOrd="0" destOrd="0" parTransId="{8474EC6D-D644-4CA2-8FD9-26D466EDC772}" sibTransId="{6ECCF33B-89EC-4F9D-B1FF-17D088FC5C2B}"/>
    <dgm:cxn modelId="{0639EC8E-C537-4299-9B9B-DE0E9B294938}" type="presOf" srcId="{39324801-84B3-4616-8C35-9D7D033F9E7C}" destId="{71E05EDC-A05A-4ED6-8940-5542D6612D39}" srcOrd="1" destOrd="1" presId="urn:microsoft.com/office/officeart/2005/8/layout/hProcess4"/>
    <dgm:cxn modelId="{9B22F910-6AE0-454E-808C-69C1E6ACF402}" srcId="{07A187ED-5A99-46B2-A552-3CDA9A489209}" destId="{B8AFCB4C-F08C-460E-9143-407004D4CA66}" srcOrd="2" destOrd="0" parTransId="{21C685D6-B9A4-451A-8A60-76056CC2F2C2}" sibTransId="{76EF8BCE-CAB8-4D13-9962-AF44AF80E6E1}"/>
    <dgm:cxn modelId="{0C778367-9DB6-499A-B2F9-CAC5E93CBAA0}" srcId="{FD24135E-337F-47BF-B9E5-F51F1D7E5D22}" destId="{2EF68B1C-F813-426D-B0CB-D59EB643F188}" srcOrd="2" destOrd="0" parTransId="{36E350CB-061D-4683-B5DA-1DA1E56579DD}" sibTransId="{E58660E7-D865-418B-8727-DEA11A5EE17E}"/>
    <dgm:cxn modelId="{F966FF76-B5FD-4A5F-BA97-68001EE837DF}" srcId="{07A187ED-5A99-46B2-A552-3CDA9A489209}" destId="{046765B4-F9ED-4718-80AA-8BD0477863A8}" srcOrd="3" destOrd="0" parTransId="{E3CF13E2-8C42-4583-99A4-68D74F665741}" sibTransId="{3830010D-266B-454D-BCC8-4B9D76D32F4F}"/>
    <dgm:cxn modelId="{476698BA-50E8-4E15-9AAA-19DD8F7857F0}" type="presOf" srcId="{2F792A60-FE93-4EF6-80EE-005147026426}" destId="{B342776D-EFE9-4D13-BBAB-D32CBCC8B4B7}" srcOrd="0" destOrd="0" presId="urn:microsoft.com/office/officeart/2005/8/layout/hProcess4"/>
    <dgm:cxn modelId="{E0BBA383-E259-4391-9C7A-2731C18209C5}" type="presOf" srcId="{FD24135E-337F-47BF-B9E5-F51F1D7E5D22}" destId="{69239E75-E800-4CA1-B5ED-FA390E93372E}" srcOrd="0" destOrd="0" presId="urn:microsoft.com/office/officeart/2005/8/layout/hProcess4"/>
    <dgm:cxn modelId="{53671CDE-09C9-4085-9D56-4EE9A364AEA4}" type="presOf" srcId="{07A187ED-5A99-46B2-A552-3CDA9A489209}" destId="{608AAA71-647C-44A0-8D85-D1CDD80A9EEB}" srcOrd="0" destOrd="0" presId="urn:microsoft.com/office/officeart/2005/8/layout/hProcess4"/>
    <dgm:cxn modelId="{D71A3F33-0075-47ED-B549-363C02A76E4F}" srcId="{D6BDE63A-A48C-46AB-B4C3-D9969FADFFD0}" destId="{39324801-84B3-4616-8C35-9D7D033F9E7C}" srcOrd="1" destOrd="0" parTransId="{2F067F67-FF1D-4544-84A7-9BC0D034CCA0}" sibTransId="{6882E5EA-6985-435C-87B8-B052ACF50BDD}"/>
    <dgm:cxn modelId="{D3A22304-2F25-4886-AC00-FC773257DCAC}" srcId="{07A187ED-5A99-46B2-A552-3CDA9A489209}" destId="{728688E9-1E45-41FF-8097-DE49CF576377}" srcOrd="5" destOrd="0" parTransId="{A2D0FCDF-3C71-400C-966B-25A9DF78F3CD}" sibTransId="{311B39CE-81ED-4E60-BD6E-71FEA8C50572}"/>
    <dgm:cxn modelId="{19FE8F99-4CD4-4BA7-84AA-C1962447E3BE}" srcId="{07A187ED-5A99-46B2-A552-3CDA9A489209}" destId="{58F39EEC-3D82-4FC8-9228-15A47EEFB2D1}" srcOrd="6" destOrd="0" parTransId="{C812C2D2-940D-4F9A-B0A0-65355AE1D782}" sibTransId="{F52DB39E-01A7-4E93-883C-859A057292CB}"/>
    <dgm:cxn modelId="{CD18E3F1-0934-4369-B907-7A99CC80D213}" type="presOf" srcId="{EE8BBA9F-24E7-46FF-BBE0-74D3301EE022}" destId="{B3CDA422-DF80-4F31-8F8F-CD3FD24FF200}" srcOrd="0" destOrd="0" presId="urn:microsoft.com/office/officeart/2005/8/layout/hProcess4"/>
    <dgm:cxn modelId="{EFD1F7A2-5E8C-4048-AF96-4920EC2F6C67}" type="presOf" srcId="{B4882FC0-C1D6-4BF3-920C-34FF272DFE98}" destId="{0BC4699A-8A2C-4E03-9EC6-B6F56B38F8A7}" srcOrd="1" destOrd="4" presId="urn:microsoft.com/office/officeart/2005/8/layout/hProcess4"/>
    <dgm:cxn modelId="{9290F653-B93B-4EF4-901C-7A1C99082DC0}" srcId="{D6BDE63A-A48C-46AB-B4C3-D9969FADFFD0}" destId="{A1AD8226-95E6-4B0A-B341-33FDB1152133}" srcOrd="3" destOrd="0" parTransId="{608A9DB6-41FA-4616-9433-157F9D346A2F}" sibTransId="{4709C64F-93A5-418A-9962-EA9D8BCF8F2F}"/>
    <dgm:cxn modelId="{2D1B4FBA-865E-4E89-A530-CC27BD0E20BC}" srcId="{07A187ED-5A99-46B2-A552-3CDA9A489209}" destId="{B4882FC0-C1D6-4BF3-920C-34FF272DFE98}" srcOrd="4" destOrd="0" parTransId="{F30FF339-17EF-41DD-99DC-BB5BC3C3E5E6}" sibTransId="{8C71F739-128E-4B07-A632-33B1400119FF}"/>
    <dgm:cxn modelId="{0DE64226-E766-41AB-9FDF-31F97DCC9764}" type="presOf" srcId="{9AF2E0E2-157F-4277-8299-F8C99539DD30}" destId="{0BC4699A-8A2C-4E03-9EC6-B6F56B38F8A7}" srcOrd="1" destOrd="0" presId="urn:microsoft.com/office/officeart/2005/8/layout/hProcess4"/>
    <dgm:cxn modelId="{FD75ACD4-9DD7-4C23-AE57-62D150800D9B}" type="presOf" srcId="{0820FB01-D90B-4098-B0B7-19DE31257E03}" destId="{9C6F152E-F636-44BB-B826-98A9D4ACD45B}" srcOrd="1" destOrd="4" presId="urn:microsoft.com/office/officeart/2005/8/layout/hProcess4"/>
    <dgm:cxn modelId="{62C61DA0-5299-4FBA-879A-5E43046B817C}" srcId="{FD24135E-337F-47BF-B9E5-F51F1D7E5D22}" destId="{07A187ED-5A99-46B2-A552-3CDA9A489209}" srcOrd="1" destOrd="0" parTransId="{4B123682-7156-49E9-AF6A-DF2E8B04C48A}" sibTransId="{7DF78B70-C76B-4A83-A8F9-50363A49DCE3}"/>
    <dgm:cxn modelId="{BEF70F90-F30D-4812-96A1-1C9A3C0A9113}" srcId="{D6BDE63A-A48C-46AB-B4C3-D9969FADFFD0}" destId="{C50448F2-047F-4236-88E3-BD49AD6DE372}" srcOrd="2" destOrd="0" parTransId="{40314FB5-1C2A-47CB-8BD3-418B3D8A4564}" sibTransId="{BE10F00D-5382-420B-B446-663BC4D0D13A}"/>
    <dgm:cxn modelId="{2B83E2FC-FC2A-4C9A-B9A9-E6ABE20BCD30}" type="presOf" srcId="{7E6651C2-13F7-424C-AAAF-081050D3CA03}" destId="{9C6F152E-F636-44BB-B826-98A9D4ACD45B}" srcOrd="1" destOrd="0" presId="urn:microsoft.com/office/officeart/2005/8/layout/hProcess4"/>
    <dgm:cxn modelId="{16A5DF50-EC45-4168-ABDA-77F0FD954519}" srcId="{D6BDE63A-A48C-46AB-B4C3-D9969FADFFD0}" destId="{2F792A60-FE93-4EF6-80EE-005147026426}" srcOrd="0" destOrd="0" parTransId="{A4D22815-6273-4B79-B395-F956EE988EEA}" sibTransId="{A4C2B12C-2E85-4F45-A6FD-063508CD1F49}"/>
    <dgm:cxn modelId="{F363E394-7F1F-4345-A8E6-21192A4468D6}" type="presOf" srcId="{AE85245F-D9BA-4E98-929A-5D690C16F6FC}" destId="{39180AEE-007B-4780-88EF-098467A0016C}" srcOrd="0" destOrd="1" presId="urn:microsoft.com/office/officeart/2005/8/layout/hProcess4"/>
    <dgm:cxn modelId="{D8D1E303-5891-43A7-8D63-868D9710D484}" type="presOf" srcId="{046765B4-F9ED-4718-80AA-8BD0477863A8}" destId="{39180AEE-007B-4780-88EF-098467A0016C}" srcOrd="0" destOrd="3" presId="urn:microsoft.com/office/officeart/2005/8/layout/hProcess4"/>
    <dgm:cxn modelId="{601FDF30-42DF-45E2-93E6-A2B90DEE9304}" srcId="{2EF68B1C-F813-426D-B0CB-D59EB643F188}" destId="{0820FB01-D90B-4098-B0B7-19DE31257E03}" srcOrd="4" destOrd="0" parTransId="{F972227A-DEC7-4F5E-9181-C54860A06F08}" sibTransId="{6CB92D2D-A225-4987-9959-FCDFDEE9C412}"/>
    <dgm:cxn modelId="{E58A7025-FD07-4756-8836-8BFDDD408DF0}" type="presOf" srcId="{39324801-84B3-4616-8C35-9D7D033F9E7C}" destId="{B342776D-EFE9-4D13-BBAB-D32CBCC8B4B7}" srcOrd="0" destOrd="1" presId="urn:microsoft.com/office/officeart/2005/8/layout/hProcess4"/>
    <dgm:cxn modelId="{DB38ECAF-48CA-4E05-8FA8-EFCFF1E4FBD3}" type="presOf" srcId="{58F39EEC-3D82-4FC8-9228-15A47EEFB2D1}" destId="{0BC4699A-8A2C-4E03-9EC6-B6F56B38F8A7}" srcOrd="1" destOrd="6" presId="urn:microsoft.com/office/officeart/2005/8/layout/hProcess4"/>
    <dgm:cxn modelId="{5D3130B4-6F8E-47FB-9BA9-F3AED17AB1CF}" srcId="{07A187ED-5A99-46B2-A552-3CDA9A489209}" destId="{9AF2E0E2-157F-4277-8299-F8C99539DD30}" srcOrd="0" destOrd="0" parTransId="{81E498ED-3CB0-4F6B-AB19-5B43D493297A}" sibTransId="{BA618C17-A705-4BC8-85E9-EEA1EA08149B}"/>
    <dgm:cxn modelId="{FE119093-5820-48A9-AC04-1DF6512C96C2}" type="presOf" srcId="{7E6651C2-13F7-424C-AAAF-081050D3CA03}" destId="{5AF53B56-7351-4AC8-A71B-EB65749570A6}" srcOrd="0" destOrd="0" presId="urn:microsoft.com/office/officeart/2005/8/layout/hProcess4"/>
    <dgm:cxn modelId="{6D26A2C0-C6EA-4158-8CAD-81ABD1EB462E}" type="presOf" srcId="{2EF68B1C-F813-426D-B0CB-D59EB643F188}" destId="{A64583A3-382B-4ED5-91B0-00EF1C6590C0}" srcOrd="0" destOrd="0" presId="urn:microsoft.com/office/officeart/2005/8/layout/hProcess4"/>
    <dgm:cxn modelId="{60CE2A40-C3A7-457B-B509-8C4ED5B334A2}" type="presOf" srcId="{55A851F0-4F05-409E-88BF-BA3719995F62}" destId="{9C6F152E-F636-44BB-B826-98A9D4ACD45B}" srcOrd="1" destOrd="1" presId="urn:microsoft.com/office/officeart/2005/8/layout/hProcess4"/>
    <dgm:cxn modelId="{769C1C91-5AEE-49CD-8084-CFD2847B9B58}" type="presOf" srcId="{046765B4-F9ED-4718-80AA-8BD0477863A8}" destId="{0BC4699A-8A2C-4E03-9EC6-B6F56B38F8A7}" srcOrd="1" destOrd="3" presId="urn:microsoft.com/office/officeart/2005/8/layout/hProcess4"/>
    <dgm:cxn modelId="{3FA32F0C-6CBE-49B6-A052-E58A9C91EFAC}" type="presOf" srcId="{AE85245F-D9BA-4E98-929A-5D690C16F6FC}" destId="{0BC4699A-8A2C-4E03-9EC6-B6F56B38F8A7}" srcOrd="1" destOrd="1" presId="urn:microsoft.com/office/officeart/2005/8/layout/hProcess4"/>
    <dgm:cxn modelId="{3493154A-53E1-42C5-BA3A-3B9A69FA6EF6}" srcId="{2EF68B1C-F813-426D-B0CB-D59EB643F188}" destId="{3CFFE52C-0B14-4D35-A0A1-1EF340B03AF2}" srcOrd="2" destOrd="0" parTransId="{64BD5C05-A02C-4459-928F-15251DF24201}" sibTransId="{2E3F7090-DB61-40EA-9DBF-60FF26132424}"/>
    <dgm:cxn modelId="{882F06B0-CCD3-4C3D-ACBC-82D1910BA219}" type="presOf" srcId="{C50448F2-047F-4236-88E3-BD49AD6DE372}" destId="{B342776D-EFE9-4D13-BBAB-D32CBCC8B4B7}" srcOrd="0" destOrd="2" presId="urn:microsoft.com/office/officeart/2005/8/layout/hProcess4"/>
    <dgm:cxn modelId="{052D244C-2934-44E1-B91D-D9E18438E6D1}" type="presOf" srcId="{2F792A60-FE93-4EF6-80EE-005147026426}" destId="{71E05EDC-A05A-4ED6-8940-5542D6612D39}" srcOrd="1" destOrd="0" presId="urn:microsoft.com/office/officeart/2005/8/layout/hProcess4"/>
    <dgm:cxn modelId="{CA1B0B1E-E7C7-4FA5-BC27-744391F8E14B}" srcId="{07A187ED-5A99-46B2-A552-3CDA9A489209}" destId="{AE85245F-D9BA-4E98-929A-5D690C16F6FC}" srcOrd="1" destOrd="0" parTransId="{3F3C221E-737C-457C-A594-63288D0510D2}" sibTransId="{3A62000D-8518-4DE4-B043-8F7511A0E2A2}"/>
    <dgm:cxn modelId="{31506C96-6E80-4044-8EF1-1F285CF72E18}" type="presOf" srcId="{728688E9-1E45-41FF-8097-DE49CF576377}" destId="{0BC4699A-8A2C-4E03-9EC6-B6F56B38F8A7}" srcOrd="1" destOrd="5" presId="urn:microsoft.com/office/officeart/2005/8/layout/hProcess4"/>
    <dgm:cxn modelId="{4134B33D-B8AF-4CAF-BAA1-B0EEC4305CE3}" type="presOf" srcId="{A1AD8226-95E6-4B0A-B341-33FDB1152133}" destId="{B342776D-EFE9-4D13-BBAB-D32CBCC8B4B7}" srcOrd="0" destOrd="3" presId="urn:microsoft.com/office/officeart/2005/8/layout/hProcess4"/>
    <dgm:cxn modelId="{6FCEC7D2-FCA9-431A-8ECB-113431094440}" type="presOf" srcId="{DB4CF317-228D-478A-B562-53C55D911583}" destId="{9C6F152E-F636-44BB-B826-98A9D4ACD45B}" srcOrd="1" destOrd="3" presId="urn:microsoft.com/office/officeart/2005/8/layout/hProcess4"/>
    <dgm:cxn modelId="{79BA6647-1667-4C0D-ADFD-6A4BA57C75BD}" srcId="{2EF68B1C-F813-426D-B0CB-D59EB643F188}" destId="{55A851F0-4F05-409E-88BF-BA3719995F62}" srcOrd="1" destOrd="0" parTransId="{D417624F-0D4F-4B4B-8BB1-EFE6F9F6851D}" sibTransId="{946DF982-AB90-406E-83F4-C831C6B882B1}"/>
    <dgm:cxn modelId="{742D2124-C3E1-4C63-B936-F75859F3AA38}" type="presOf" srcId="{3CFFE52C-0B14-4D35-A0A1-1EF340B03AF2}" destId="{9C6F152E-F636-44BB-B826-98A9D4ACD45B}" srcOrd="1" destOrd="2" presId="urn:microsoft.com/office/officeart/2005/8/layout/hProcess4"/>
    <dgm:cxn modelId="{4FED6394-A997-42F7-8BE1-9E1105AF56BB}" type="presOf" srcId="{D6BDE63A-A48C-46AB-B4C3-D9969FADFFD0}" destId="{6B12BE52-F619-45CF-BD10-380BB2C35686}" srcOrd="0" destOrd="0" presId="urn:microsoft.com/office/officeart/2005/8/layout/hProcess4"/>
    <dgm:cxn modelId="{DFEA7E08-C4D7-48FC-BD52-894B0493A333}" type="presOf" srcId="{B8AFCB4C-F08C-460E-9143-407004D4CA66}" destId="{0BC4699A-8A2C-4E03-9EC6-B6F56B38F8A7}" srcOrd="1" destOrd="2" presId="urn:microsoft.com/office/officeart/2005/8/layout/hProcess4"/>
    <dgm:cxn modelId="{E16C1ABB-460E-4415-BC3D-FCEC7ACA2CE3}" type="presOf" srcId="{DB4CF317-228D-478A-B562-53C55D911583}" destId="{5AF53B56-7351-4AC8-A71B-EB65749570A6}" srcOrd="0" destOrd="3" presId="urn:microsoft.com/office/officeart/2005/8/layout/hProcess4"/>
    <dgm:cxn modelId="{DB4A7784-1C63-4163-99EB-F78681BC858F}" type="presOf" srcId="{728688E9-1E45-41FF-8097-DE49CF576377}" destId="{39180AEE-007B-4780-88EF-098467A0016C}" srcOrd="0" destOrd="5" presId="urn:microsoft.com/office/officeart/2005/8/layout/hProcess4"/>
    <dgm:cxn modelId="{40D9F7F0-7FD6-47D0-8A10-FD1B7FE98CDC}" type="presOf" srcId="{58F39EEC-3D82-4FC8-9228-15A47EEFB2D1}" destId="{39180AEE-007B-4780-88EF-098467A0016C}" srcOrd="0" destOrd="6" presId="urn:microsoft.com/office/officeart/2005/8/layout/hProcess4"/>
    <dgm:cxn modelId="{85EE8A30-B01E-48B3-883F-36F68D6F1CC6}" srcId="{FD24135E-337F-47BF-B9E5-F51F1D7E5D22}" destId="{D6BDE63A-A48C-46AB-B4C3-D9969FADFFD0}" srcOrd="0" destOrd="0" parTransId="{ACABE296-D98F-4551-B727-03DA1540F1C1}" sibTransId="{EE8BBA9F-24E7-46FF-BBE0-74D3301EE022}"/>
    <dgm:cxn modelId="{843547EB-0483-41AA-9114-FC17ADC2F246}" type="presParOf" srcId="{69239E75-E800-4CA1-B5ED-FA390E93372E}" destId="{11CC2A8C-4A0A-4FAD-B44B-3A38F17305EC}" srcOrd="0" destOrd="0" presId="urn:microsoft.com/office/officeart/2005/8/layout/hProcess4"/>
    <dgm:cxn modelId="{9067E3F6-4A25-4425-92E8-0EA3F8C9D910}" type="presParOf" srcId="{69239E75-E800-4CA1-B5ED-FA390E93372E}" destId="{A8BAF28C-867C-47ED-A059-B5AB60657B88}" srcOrd="1" destOrd="0" presId="urn:microsoft.com/office/officeart/2005/8/layout/hProcess4"/>
    <dgm:cxn modelId="{94C300DE-CB6F-424B-9E58-2BDC0740169A}" type="presParOf" srcId="{69239E75-E800-4CA1-B5ED-FA390E93372E}" destId="{A734DC65-7DA5-493C-A9EF-A5398A171248}" srcOrd="2" destOrd="0" presId="urn:microsoft.com/office/officeart/2005/8/layout/hProcess4"/>
    <dgm:cxn modelId="{E2C755E1-71A1-41CD-9BF4-C948220F6F7F}" type="presParOf" srcId="{A734DC65-7DA5-493C-A9EF-A5398A171248}" destId="{1F18C036-D1DD-452D-8AA1-443E35C8184B}" srcOrd="0" destOrd="0" presId="urn:microsoft.com/office/officeart/2005/8/layout/hProcess4"/>
    <dgm:cxn modelId="{40D1DEDA-680D-4BDD-8719-8046DD4FE0CA}" type="presParOf" srcId="{1F18C036-D1DD-452D-8AA1-443E35C8184B}" destId="{FE581C97-D614-49A7-977F-AA8AA4D5F87C}" srcOrd="0" destOrd="0" presId="urn:microsoft.com/office/officeart/2005/8/layout/hProcess4"/>
    <dgm:cxn modelId="{131432FA-9E1C-433A-AB1E-9C08B441B5C8}" type="presParOf" srcId="{1F18C036-D1DD-452D-8AA1-443E35C8184B}" destId="{B342776D-EFE9-4D13-BBAB-D32CBCC8B4B7}" srcOrd="1" destOrd="0" presId="urn:microsoft.com/office/officeart/2005/8/layout/hProcess4"/>
    <dgm:cxn modelId="{379E1BA9-A423-4C75-839F-8AFF0C297109}" type="presParOf" srcId="{1F18C036-D1DD-452D-8AA1-443E35C8184B}" destId="{71E05EDC-A05A-4ED6-8940-5542D6612D39}" srcOrd="2" destOrd="0" presId="urn:microsoft.com/office/officeart/2005/8/layout/hProcess4"/>
    <dgm:cxn modelId="{2F13CC1E-0927-45FF-84B1-6D08C1EAD919}" type="presParOf" srcId="{1F18C036-D1DD-452D-8AA1-443E35C8184B}" destId="{6B12BE52-F619-45CF-BD10-380BB2C35686}" srcOrd="3" destOrd="0" presId="urn:microsoft.com/office/officeart/2005/8/layout/hProcess4"/>
    <dgm:cxn modelId="{D0E5E828-0F5B-4963-8424-90341E702AF3}" type="presParOf" srcId="{1F18C036-D1DD-452D-8AA1-443E35C8184B}" destId="{7FD5E6FB-84B6-4B76-A3FC-48948789BDE2}" srcOrd="4" destOrd="0" presId="urn:microsoft.com/office/officeart/2005/8/layout/hProcess4"/>
    <dgm:cxn modelId="{6A97BAAF-1145-45DC-B61C-BE62325C8072}" type="presParOf" srcId="{A734DC65-7DA5-493C-A9EF-A5398A171248}" destId="{B3CDA422-DF80-4F31-8F8F-CD3FD24FF200}" srcOrd="1" destOrd="0" presId="urn:microsoft.com/office/officeart/2005/8/layout/hProcess4"/>
    <dgm:cxn modelId="{B38A8933-98C6-442D-BB73-5F08E067A7D5}" type="presParOf" srcId="{A734DC65-7DA5-493C-A9EF-A5398A171248}" destId="{2B47B804-CFD3-4199-95B1-E68A04469938}" srcOrd="2" destOrd="0" presId="urn:microsoft.com/office/officeart/2005/8/layout/hProcess4"/>
    <dgm:cxn modelId="{F47999F2-058B-486D-BFDB-473E0BF81E7A}" type="presParOf" srcId="{2B47B804-CFD3-4199-95B1-E68A04469938}" destId="{5C532743-2F50-40B4-902F-C9DFF220A5B1}" srcOrd="0" destOrd="0" presId="urn:microsoft.com/office/officeart/2005/8/layout/hProcess4"/>
    <dgm:cxn modelId="{DB36B9B6-ECBF-4E80-BFB5-8512817B3616}" type="presParOf" srcId="{2B47B804-CFD3-4199-95B1-E68A04469938}" destId="{39180AEE-007B-4780-88EF-098467A0016C}" srcOrd="1" destOrd="0" presId="urn:microsoft.com/office/officeart/2005/8/layout/hProcess4"/>
    <dgm:cxn modelId="{B4AF1181-1D55-4244-A822-B923BF26B9B3}" type="presParOf" srcId="{2B47B804-CFD3-4199-95B1-E68A04469938}" destId="{0BC4699A-8A2C-4E03-9EC6-B6F56B38F8A7}" srcOrd="2" destOrd="0" presId="urn:microsoft.com/office/officeart/2005/8/layout/hProcess4"/>
    <dgm:cxn modelId="{11C5F78F-9B2D-49FC-9238-FF22C67CB321}" type="presParOf" srcId="{2B47B804-CFD3-4199-95B1-E68A04469938}" destId="{608AAA71-647C-44A0-8D85-D1CDD80A9EEB}" srcOrd="3" destOrd="0" presId="urn:microsoft.com/office/officeart/2005/8/layout/hProcess4"/>
    <dgm:cxn modelId="{9C62A2A9-371B-4A13-802C-8539399643B0}" type="presParOf" srcId="{2B47B804-CFD3-4199-95B1-E68A04469938}" destId="{850D429B-667F-4CE1-87C9-AC753B5B0CD5}" srcOrd="4" destOrd="0" presId="urn:microsoft.com/office/officeart/2005/8/layout/hProcess4"/>
    <dgm:cxn modelId="{1B166F9F-9E74-4120-BC8D-60687C011632}" type="presParOf" srcId="{A734DC65-7DA5-493C-A9EF-A5398A171248}" destId="{0B5EE239-0BF3-4773-B8E2-39978F0ADBD9}" srcOrd="3" destOrd="0" presId="urn:microsoft.com/office/officeart/2005/8/layout/hProcess4"/>
    <dgm:cxn modelId="{F3D66301-7887-4C65-899D-836C1F56965E}" type="presParOf" srcId="{A734DC65-7DA5-493C-A9EF-A5398A171248}" destId="{0433A9E7-B5BC-4EA1-81B9-0CF18AC8E138}" srcOrd="4" destOrd="0" presId="urn:microsoft.com/office/officeart/2005/8/layout/hProcess4"/>
    <dgm:cxn modelId="{9ADE828F-06AE-4B2D-AB51-B556490A7729}" type="presParOf" srcId="{0433A9E7-B5BC-4EA1-81B9-0CF18AC8E138}" destId="{34BD2055-653B-4269-AE5F-647EE529C3AF}" srcOrd="0" destOrd="0" presId="urn:microsoft.com/office/officeart/2005/8/layout/hProcess4"/>
    <dgm:cxn modelId="{FE30923A-CE1A-41FD-A725-80006C4A413C}" type="presParOf" srcId="{0433A9E7-B5BC-4EA1-81B9-0CF18AC8E138}" destId="{5AF53B56-7351-4AC8-A71B-EB65749570A6}" srcOrd="1" destOrd="0" presId="urn:microsoft.com/office/officeart/2005/8/layout/hProcess4"/>
    <dgm:cxn modelId="{89E5C214-160D-4A45-AED0-5F31DC9DAB26}" type="presParOf" srcId="{0433A9E7-B5BC-4EA1-81B9-0CF18AC8E138}" destId="{9C6F152E-F636-44BB-B826-98A9D4ACD45B}" srcOrd="2" destOrd="0" presId="urn:microsoft.com/office/officeart/2005/8/layout/hProcess4"/>
    <dgm:cxn modelId="{8D247CA3-5F43-4EFE-A786-5515847434FD}" type="presParOf" srcId="{0433A9E7-B5BC-4EA1-81B9-0CF18AC8E138}" destId="{A64583A3-382B-4ED5-91B0-00EF1C6590C0}" srcOrd="3" destOrd="0" presId="urn:microsoft.com/office/officeart/2005/8/layout/hProcess4"/>
    <dgm:cxn modelId="{4528D629-94C4-4F0F-ABC1-9F0511E2B118}" type="presParOf" srcId="{0433A9E7-B5BC-4EA1-81B9-0CF18AC8E138}" destId="{34F007D5-29C7-4ECE-ABE7-D2E9729D0F2F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42776D-EFE9-4D13-BBAB-D32CBCC8B4B7}">
      <dsp:nvSpPr>
        <dsp:cNvPr id="0" name=""/>
        <dsp:cNvSpPr/>
      </dsp:nvSpPr>
      <dsp:spPr>
        <a:xfrm>
          <a:off x="0" y="831375"/>
          <a:ext cx="2735189" cy="2552696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Nursing &amp; Midwifery Services to develop resources and provide support to health services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4 days workshops for Internal coaches to develop skills which will support the implementation of the falls program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Internal Coaches at the local level to provide education and coaching to frontline staff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Building internal capacity, </a:t>
          </a: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identifying champions and local education team</a:t>
          </a:r>
        </a:p>
      </dsp:txBody>
      <dsp:txXfrm>
        <a:off x="58745" y="890120"/>
        <a:ext cx="2617699" cy="1888200"/>
      </dsp:txXfrm>
    </dsp:sp>
    <dsp:sp modelId="{B3CDA422-DF80-4F31-8F8F-CD3FD24FF200}">
      <dsp:nvSpPr>
        <dsp:cNvPr id="0" name=""/>
        <dsp:cNvSpPr/>
      </dsp:nvSpPr>
      <dsp:spPr>
        <a:xfrm>
          <a:off x="536314" y="2320463"/>
          <a:ext cx="2636607" cy="2346058"/>
        </a:xfrm>
        <a:prstGeom prst="leftCircularArrow">
          <a:avLst>
            <a:gd name="adj1" fmla="val 2888"/>
            <a:gd name="adj2" fmla="val 353168"/>
            <a:gd name="adj3" fmla="val 2132790"/>
            <a:gd name="adj4" fmla="val 9028600"/>
            <a:gd name="adj5" fmla="val 3369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12BE52-F619-45CF-BD10-380BB2C35686}">
      <dsp:nvSpPr>
        <dsp:cNvPr id="0" name=""/>
        <dsp:cNvSpPr/>
      </dsp:nvSpPr>
      <dsp:spPr>
        <a:xfrm>
          <a:off x="343000" y="3345341"/>
          <a:ext cx="1932900" cy="768650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kern="1200" baseline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Coaching</a:t>
          </a:r>
        </a:p>
      </dsp:txBody>
      <dsp:txXfrm>
        <a:off x="365513" y="3367854"/>
        <a:ext cx="1887874" cy="723624"/>
      </dsp:txXfrm>
    </dsp:sp>
    <dsp:sp modelId="{39180AEE-007B-4780-88EF-098467A0016C}">
      <dsp:nvSpPr>
        <dsp:cNvPr id="0" name=""/>
        <dsp:cNvSpPr/>
      </dsp:nvSpPr>
      <dsp:spPr>
        <a:xfrm>
          <a:off x="3077030" y="220392"/>
          <a:ext cx="2804773" cy="432171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2232385"/>
              <a:satOff val="13449"/>
              <a:lumOff val="1078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Executive Director, clinical services nursing and midwifery, executive sponsor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GMs to provide sponsorship at a service level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DON to led program at local level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NUMS to provide </a:t>
          </a:r>
          <a:r>
            <a:rPr lang="en-AU" sz="12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leadership and accountability</a:t>
          </a: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for frontline staff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Educators to support staff to understand strategies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Allied Health to support staff and consumers in Falls prevention strategies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Patient safety officer to support data collection</a:t>
          </a:r>
        </a:p>
      </dsp:txBody>
      <dsp:txXfrm>
        <a:off x="3159179" y="1228623"/>
        <a:ext cx="2640475" cy="3231335"/>
      </dsp:txXfrm>
    </dsp:sp>
    <dsp:sp modelId="{0B5EE239-0BF3-4773-B8E2-39978F0ADBD9}">
      <dsp:nvSpPr>
        <dsp:cNvPr id="0" name=""/>
        <dsp:cNvSpPr/>
      </dsp:nvSpPr>
      <dsp:spPr>
        <a:xfrm>
          <a:off x="4933427" y="152393"/>
          <a:ext cx="3353326" cy="2912419"/>
        </a:xfrm>
        <a:prstGeom prst="circularArrow">
          <a:avLst>
            <a:gd name="adj1" fmla="val 2206"/>
            <a:gd name="adj2" fmla="val 265523"/>
            <a:gd name="adj3" fmla="val 19866952"/>
            <a:gd name="adj4" fmla="val 12883496"/>
            <a:gd name="adj5" fmla="val 2573"/>
          </a:avLst>
        </a:prstGeom>
        <a:solidFill>
          <a:srgbClr val="8064A2">
            <a:hueOff val="-4464770"/>
            <a:satOff val="26899"/>
            <a:lumOff val="2156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AAA71-647C-44A0-8D85-D1CDD80A9EEB}">
      <dsp:nvSpPr>
        <dsp:cNvPr id="0" name=""/>
        <dsp:cNvSpPr/>
      </dsp:nvSpPr>
      <dsp:spPr>
        <a:xfrm>
          <a:off x="3511614" y="444836"/>
          <a:ext cx="1932900" cy="768650"/>
        </a:xfrm>
        <a:prstGeom prst="roundRect">
          <a:avLst>
            <a:gd name="adj" fmla="val 10000"/>
          </a:avLst>
        </a:prstGeom>
        <a:solidFill>
          <a:srgbClr val="8064A2">
            <a:hueOff val="-2232385"/>
            <a:satOff val="13449"/>
            <a:lumOff val="1078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Leadership</a:t>
          </a:r>
        </a:p>
      </dsp:txBody>
      <dsp:txXfrm>
        <a:off x="3534127" y="467349"/>
        <a:ext cx="1887874" cy="723624"/>
      </dsp:txXfrm>
    </dsp:sp>
    <dsp:sp modelId="{5AF53B56-7351-4AC8-A71B-EB65749570A6}">
      <dsp:nvSpPr>
        <dsp:cNvPr id="0" name=""/>
        <dsp:cNvSpPr/>
      </dsp:nvSpPr>
      <dsp:spPr>
        <a:xfrm>
          <a:off x="6186903" y="1114967"/>
          <a:ext cx="2440021" cy="2118755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8064A2">
              <a:hueOff val="-4464770"/>
              <a:satOff val="26899"/>
              <a:lumOff val="2156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Falls Prevention Governance committee provides direction to the program in: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implementing strategies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identify gaps and actions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review falls data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AU" sz="12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validate outcomes</a:t>
          </a:r>
        </a:p>
      </dsp:txBody>
      <dsp:txXfrm>
        <a:off x="6235661" y="1163725"/>
        <a:ext cx="2342505" cy="1567220"/>
      </dsp:txXfrm>
    </dsp:sp>
    <dsp:sp modelId="{A64583A3-382B-4ED5-91B0-00EF1C6590C0}">
      <dsp:nvSpPr>
        <dsp:cNvPr id="0" name=""/>
        <dsp:cNvSpPr/>
      </dsp:nvSpPr>
      <dsp:spPr>
        <a:xfrm>
          <a:off x="6454883" y="2681252"/>
          <a:ext cx="1932900" cy="768650"/>
        </a:xfrm>
        <a:prstGeom prst="roundRect">
          <a:avLst>
            <a:gd name="adj" fmla="val 10000"/>
          </a:avLst>
        </a:prstGeom>
        <a:solidFill>
          <a:srgbClr val="8064A2">
            <a:hueOff val="-4464770"/>
            <a:satOff val="26899"/>
            <a:lumOff val="215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kern="120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Governance</a:t>
          </a:r>
        </a:p>
      </dsp:txBody>
      <dsp:txXfrm>
        <a:off x="6477396" y="2703765"/>
        <a:ext cx="1887874" cy="7236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686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D36E73A-138F-4478-98CE-4B9C7A7AEF4C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1221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dirty="0" smtClean="0"/>
              <a:t>Meeting Title Here (on Notes Master)</a:t>
            </a:r>
            <a:endParaRPr lang="en-US" sz="1200" b="0" dirty="0" smtClean="0">
              <a:solidFill>
                <a:schemeClr val="tx1"/>
              </a:solidFill>
            </a:endParaRPr>
          </a:p>
        </p:txBody>
      </p:sp>
      <p:sp>
        <p:nvSpPr>
          <p:cNvPr id="321539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www.studergroup.com	©  2009 Studer Group®</a:t>
            </a:r>
          </a:p>
        </p:txBody>
      </p:sp>
      <p:sp>
        <p:nvSpPr>
          <p:cNvPr id="32154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37088C-D0A1-4A30-8E44-35B4682AB953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215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15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14620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2B73958-47BA-4819-B6D5-BA9D757EE4F5}" type="slidenum">
              <a:rPr lang="en-AU" altLang="en-US"/>
              <a:pPr/>
              <a:t>18</a:t>
            </a:fld>
            <a:endParaRPr lang="en-AU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AU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P blue cover"/>
          <p:cNvPicPr>
            <a:picLocks noChangeArrowheads="1"/>
          </p:cNvPicPr>
          <p:nvPr userDrawn="1"/>
        </p:nvPicPr>
        <p:blipFill>
          <a:blip r:embed="rId2"/>
          <a:srcRect t="656" r="24677" b="3656"/>
          <a:stretch>
            <a:fillRect/>
          </a:stretch>
        </p:blipFill>
        <p:spPr bwMode="auto">
          <a:xfrm>
            <a:off x="-15875" y="0"/>
            <a:ext cx="99695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8950" y="2159000"/>
            <a:ext cx="6911975" cy="1470025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88950" y="4652963"/>
            <a:ext cx="4392613" cy="1512887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21EF29-E513-431A-B2B5-A0BBBA26D2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37B5E6-4988-4A35-ABC5-55830D27EF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44450"/>
            <a:ext cx="2228850" cy="5905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44450"/>
            <a:ext cx="6534150" cy="5905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E4B586-E1F6-42B6-A6FE-0CE2323EC1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63DA35-4F63-46C5-98B4-7A63EB2185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3B28CF-5C1A-4C67-B3E0-C9364A71E8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423988"/>
            <a:ext cx="43815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423988"/>
            <a:ext cx="43815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6EFE5F-5608-453E-9E8E-7DAE572731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1C3C28-78E7-4CDD-AA8B-6A15516066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0B308E-5EB8-4A97-92EB-4E79CC1422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8CEF65-78E4-4034-9F67-4A0E43F142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013941-924B-4ADF-8057-A0DA34CF18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1246CC-178B-4D51-AE59-DC128CED18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6" descr="PPblue page 2"/>
          <p:cNvPicPr>
            <a:picLocks noChangeAspect="1" noChangeArrowheads="1"/>
          </p:cNvPicPr>
          <p:nvPr userDrawn="1"/>
        </p:nvPicPr>
        <p:blipFill>
          <a:blip r:embed="rId13"/>
          <a:srcRect r="11122"/>
          <a:stretch>
            <a:fillRect/>
          </a:stretch>
        </p:blipFill>
        <p:spPr bwMode="auto">
          <a:xfrm>
            <a:off x="0" y="-9525"/>
            <a:ext cx="9920288" cy="681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423988"/>
            <a:ext cx="8915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7211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9E4975C-5A84-453A-A195-6370E7E3B7F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44450"/>
            <a:ext cx="863441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266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2664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2664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2664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2664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2664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2664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2664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02664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60388" y="2492896"/>
            <a:ext cx="6911975" cy="1656184"/>
          </a:xfrm>
        </p:spPr>
        <p:txBody>
          <a:bodyPr/>
          <a:lstStyle/>
          <a:p>
            <a:pPr algn="ctr" eaLnBrk="1" hangingPunct="1"/>
            <a:r>
              <a:rPr lang="en-US" sz="4000" i="1" dirty="0" smtClean="0"/>
              <a:t>Falls Prevention &amp; Excellence</a:t>
            </a:r>
            <a:br>
              <a:rPr lang="en-US" sz="4000" i="1" dirty="0" smtClean="0"/>
            </a:br>
            <a:r>
              <a:rPr lang="en-US" sz="4000" i="1" dirty="0" smtClean="0"/>
              <a:t>  </a:t>
            </a:r>
            <a:r>
              <a:rPr lang="en-US" sz="3200" i="1" dirty="0" smtClean="0"/>
              <a:t/>
            </a:r>
            <a:br>
              <a:rPr lang="en-US" sz="3200" i="1" dirty="0" smtClean="0"/>
            </a:br>
            <a:r>
              <a:rPr lang="en-US" sz="3200" i="1" dirty="0" smtClean="0"/>
              <a:t>using quality data &amp; communication to reduce falls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60388" y="4652963"/>
            <a:ext cx="5761037" cy="1944389"/>
          </a:xfrm>
        </p:spPr>
        <p:txBody>
          <a:bodyPr/>
          <a:lstStyle/>
          <a:p>
            <a:pPr eaLnBrk="1" hangingPunct="1"/>
            <a:endParaRPr lang="en-US" sz="2800" i="1" dirty="0" smtClean="0">
              <a:solidFill>
                <a:srgbClr val="FFFFFF"/>
              </a:solidFill>
            </a:endParaRPr>
          </a:p>
          <a:p>
            <a:pPr eaLnBrk="1" hangingPunct="1"/>
            <a:endParaRPr lang="en-US" sz="2000" i="1" dirty="0" smtClean="0">
              <a:solidFill>
                <a:srgbClr val="FFFFFF"/>
              </a:solidFill>
            </a:endParaRPr>
          </a:p>
          <a:p>
            <a:pPr eaLnBrk="1" hangingPunct="1"/>
            <a:r>
              <a:rPr lang="en-US" sz="2000" i="1" dirty="0" smtClean="0">
                <a:solidFill>
                  <a:srgbClr val="FFFFFF"/>
                </a:solidFill>
              </a:rPr>
              <a:t>May 2017</a:t>
            </a:r>
          </a:p>
          <a:p>
            <a:pPr eaLnBrk="1" hangingPunct="1"/>
            <a:r>
              <a:rPr lang="en-US" i="1" dirty="0" smtClean="0">
                <a:solidFill>
                  <a:srgbClr val="FFFFFF"/>
                </a:solidFill>
              </a:rPr>
              <a:t>Kelley  Lennon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Huddle Framework</a:t>
            </a:r>
            <a:endParaRPr lang="en-AU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014443"/>
              </p:ext>
            </p:extLst>
          </p:nvPr>
        </p:nvGraphicFramePr>
        <p:xfrm>
          <a:off x="848544" y="1268760"/>
          <a:ext cx="8712969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9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2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1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AU" sz="4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>
                          <a:solidFill>
                            <a:schemeClr val="tx1"/>
                          </a:solidFill>
                        </a:rPr>
                        <a:t>Criteria</a:t>
                      </a:r>
                      <a:endParaRPr lang="en-A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>
                          <a:solidFill>
                            <a:schemeClr val="tx1"/>
                          </a:solidFill>
                        </a:rPr>
                        <a:t>Pt</a:t>
                      </a:r>
                      <a:r>
                        <a:rPr lang="en-AU" sz="2800" baseline="0" dirty="0" smtClean="0">
                          <a:solidFill>
                            <a:schemeClr val="tx1"/>
                          </a:solidFill>
                        </a:rPr>
                        <a:t> Names/Bed Number</a:t>
                      </a:r>
                      <a:endParaRPr lang="en-AU" sz="2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AU" sz="6600" dirty="0" smtClean="0"/>
                        <a:t>A</a:t>
                      </a:r>
                      <a:endParaRPr lang="en-A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b="1" dirty="0" smtClean="0"/>
                        <a:t>Assessment</a:t>
                      </a:r>
                      <a:r>
                        <a:rPr lang="en-AU" b="1" baseline="0" dirty="0" smtClean="0"/>
                        <a:t> Issues: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baseline="0" dirty="0" smtClean="0"/>
                        <a:t>High Falls Risk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baseline="0" dirty="0" smtClean="0"/>
                        <a:t>Pressure Injury Risk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baseline="0" dirty="0" smtClean="0"/>
                        <a:t>Clinical Risk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AU" sz="6600" dirty="0" smtClean="0"/>
                        <a:t>C</a:t>
                      </a:r>
                      <a:endParaRPr lang="en-A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b="1" dirty="0" smtClean="0"/>
                        <a:t>Cognitive Issues: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Confusion/ delirium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Anxiety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Impulsiveness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AU" sz="6600" dirty="0" smtClean="0"/>
                        <a:t>T</a:t>
                      </a:r>
                      <a:endParaRPr lang="en-A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b="1" dirty="0" smtClean="0"/>
                        <a:t>Treatment/Care Tactics: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2</a:t>
                      </a:r>
                      <a:r>
                        <a:rPr lang="en-AU" baseline="30000" dirty="0" smtClean="0"/>
                        <a:t>nd</a:t>
                      </a:r>
                      <a:r>
                        <a:rPr lang="en-AU" dirty="0" smtClean="0"/>
                        <a:t> Hourly Toileting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 smtClean="0"/>
                        <a:t>Assist</a:t>
                      </a:r>
                      <a:r>
                        <a:rPr lang="en-AU" baseline="0" dirty="0" smtClean="0"/>
                        <a:t> mobility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baseline="0" dirty="0" smtClean="0"/>
                        <a:t>Falls Mat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baseline="0" dirty="0" smtClean="0"/>
                        <a:t>Nurse special</a:t>
                      </a:r>
                      <a:endParaRPr lang="en-A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143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Huddles</a:t>
            </a:r>
            <a:endParaRPr lang="en-AU" dirty="0"/>
          </a:p>
        </p:txBody>
      </p:sp>
      <p:pic>
        <p:nvPicPr>
          <p:cNvPr id="4" name="Content Placeholder 3" descr="C:\Users\50019665\AppData\Local\Microsoft\Windows\Temporary Internet Files\Content.Word\Multi-D Huddle 3 Sur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1268760"/>
            <a:ext cx="3600400" cy="2340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792" y="3717032"/>
            <a:ext cx="4014976" cy="2723118"/>
          </a:xfrm>
          <a:prstGeom prst="rect">
            <a:avLst/>
          </a:prstGeom>
        </p:spPr>
      </p:pic>
      <p:pic>
        <p:nvPicPr>
          <p:cNvPr id="6" name="Picture 5" descr="C:\Users\50019665\AppData\Local\Microsoft\Windows\Temporary Internet Files\Content.Word\Surgical Ward Huddle 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128" y="1268760"/>
            <a:ext cx="3315122" cy="23565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523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800" dirty="0" smtClean="0"/>
              <a:t>Need to customise for each department</a:t>
            </a:r>
          </a:p>
          <a:p>
            <a:r>
              <a:rPr lang="en-AU" sz="2800" dirty="0" smtClean="0"/>
              <a:t>Completed by T/L at time of fall</a:t>
            </a:r>
          </a:p>
          <a:p>
            <a:r>
              <a:rPr lang="en-AU" sz="2800" dirty="0" smtClean="0"/>
              <a:t>Can be used to assist reporting incident details</a:t>
            </a:r>
          </a:p>
          <a:p>
            <a:r>
              <a:rPr lang="en-AU" sz="2800" dirty="0"/>
              <a:t>Visual indication of commonality/variations and opportunities for </a:t>
            </a:r>
            <a:r>
              <a:rPr lang="en-AU" sz="2800" dirty="0" smtClean="0"/>
              <a:t>improvement</a:t>
            </a:r>
          </a:p>
          <a:p>
            <a:r>
              <a:rPr lang="en-AU" sz="2800" dirty="0" smtClean="0"/>
              <a:t>Used at Huddle to connect staff to causation behaviours</a:t>
            </a:r>
          </a:p>
          <a:p>
            <a:r>
              <a:rPr lang="en-AU" sz="2800" dirty="0" smtClean="0"/>
              <a:t>Creates focus for Leader Rounding with staff &amp; patients</a:t>
            </a:r>
            <a:endParaRPr lang="en-AU" sz="2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95300" y="188640"/>
            <a:ext cx="8634413" cy="720725"/>
          </a:xfrm>
        </p:spPr>
        <p:txBody>
          <a:bodyPr/>
          <a:lstStyle/>
          <a:p>
            <a:r>
              <a:rPr lang="en-AU" dirty="0" smtClean="0"/>
              <a:t>Common Cause Analysis Tool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398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Common </a:t>
            </a:r>
            <a:r>
              <a:rPr lang="en-AU" dirty="0"/>
              <a:t>Cause Analysis Tool</a:t>
            </a:r>
            <a:br>
              <a:rPr lang="en-AU" dirty="0"/>
            </a:br>
            <a:endParaRPr lang="en-AU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020" y="1423988"/>
            <a:ext cx="7523959" cy="4525962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65521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95" y="1268760"/>
            <a:ext cx="1423937" cy="128882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423988"/>
            <a:ext cx="8915400" cy="780876"/>
          </a:xfrm>
        </p:spPr>
        <p:txBody>
          <a:bodyPr/>
          <a:lstStyle/>
          <a:p>
            <a:pPr marL="0" indent="0">
              <a:buNone/>
            </a:pPr>
            <a:endParaRPr lang="en-AU" sz="4400" dirty="0" smtClean="0"/>
          </a:p>
          <a:p>
            <a:pPr marL="0" indent="0">
              <a:buNone/>
            </a:pPr>
            <a:endParaRPr lang="en-AU" sz="4400" dirty="0"/>
          </a:p>
          <a:p>
            <a:pPr marL="0" indent="0">
              <a:buNone/>
            </a:pPr>
            <a:endParaRPr lang="en-AU" sz="4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941" y="2843691"/>
            <a:ext cx="4497660" cy="32539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36" y="1268760"/>
            <a:ext cx="1292547" cy="12888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56656" y="1728505"/>
            <a:ext cx="2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Interpretation of data </a:t>
            </a:r>
            <a:endParaRPr lang="en-AU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246" y="1423988"/>
            <a:ext cx="1095642" cy="12771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655297" y="1710097"/>
            <a:ext cx="250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 Actions</a:t>
            </a:r>
            <a:endParaRPr lang="en-AU" b="1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95300" y="188640"/>
            <a:ext cx="8634413" cy="720725"/>
          </a:xfrm>
        </p:spPr>
        <p:txBody>
          <a:bodyPr/>
          <a:lstStyle/>
          <a:p>
            <a:r>
              <a:rPr lang="en-AU" dirty="0" smtClean="0"/>
              <a:t>The Importance of asking Why?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4893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530" y="214290"/>
            <a:ext cx="8634413" cy="720725"/>
          </a:xfrm>
        </p:spPr>
        <p:txBody>
          <a:bodyPr/>
          <a:lstStyle/>
          <a:p>
            <a:r>
              <a:rPr lang="en-AU" dirty="0" smtClean="0"/>
              <a:t>The 5 Why’s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800" b="1" dirty="0"/>
              <a:t>5 Whys</a:t>
            </a:r>
            <a:r>
              <a:rPr lang="en-AU" sz="2800" dirty="0"/>
              <a:t> is an </a:t>
            </a:r>
            <a:r>
              <a:rPr lang="en-AU" sz="2800" dirty="0" smtClean="0"/>
              <a:t>interactive </a:t>
            </a:r>
            <a:r>
              <a:rPr lang="en-AU" sz="2800" dirty="0"/>
              <a:t>question-asking </a:t>
            </a:r>
            <a:r>
              <a:rPr lang="en-AU" sz="2800" dirty="0" smtClean="0"/>
              <a:t>technique </a:t>
            </a:r>
            <a:r>
              <a:rPr lang="en-AU" sz="2800" dirty="0"/>
              <a:t>used to explore the cause-and-effect relationships underlying a particular problem</a:t>
            </a:r>
            <a:r>
              <a:rPr lang="en-AU" sz="2800" dirty="0" smtClean="0"/>
              <a:t>. </a:t>
            </a:r>
          </a:p>
          <a:p>
            <a:r>
              <a:rPr lang="en-AU" sz="2800" dirty="0" smtClean="0"/>
              <a:t>The </a:t>
            </a:r>
            <a:r>
              <a:rPr lang="en-AU" sz="2800" dirty="0"/>
              <a:t>primary goal of the technique is to determine the root </a:t>
            </a:r>
            <a:r>
              <a:rPr lang="en-AU" sz="2800" dirty="0" smtClean="0"/>
              <a:t>cause </a:t>
            </a:r>
            <a:r>
              <a:rPr lang="en-AU" sz="2800" dirty="0"/>
              <a:t>of a </a:t>
            </a:r>
            <a:r>
              <a:rPr lang="en-AU" sz="2800" dirty="0" smtClean="0"/>
              <a:t>defect or </a:t>
            </a:r>
            <a:r>
              <a:rPr lang="en-AU" sz="2800" dirty="0"/>
              <a:t>problem by repeating the question "Why?" Each question forms the basis of the next question. </a:t>
            </a:r>
            <a:endParaRPr lang="en-AU" sz="2800" dirty="0" smtClean="0"/>
          </a:p>
          <a:p>
            <a:r>
              <a:rPr lang="en-AU" sz="2800" dirty="0" smtClean="0"/>
              <a:t>The </a:t>
            </a:r>
            <a:r>
              <a:rPr lang="en-AU" sz="2800" dirty="0"/>
              <a:t>"5" in the name derives from an empirical observation on the number of iterations typically required to resolve the problem.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Results of the pilot </a:t>
            </a:r>
            <a:endParaRPr lang="en-A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09" y="5157192"/>
            <a:ext cx="6035563" cy="743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652" y="4784363"/>
            <a:ext cx="2362200" cy="19335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48544" y="1124744"/>
            <a:ext cx="686898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Overall the results for  patient falls has been positive with:</a:t>
            </a:r>
          </a:p>
          <a:p>
            <a:r>
              <a:rPr lang="en-AU" dirty="0"/>
              <a:t>•	An overall reduction in patient falls by 23.3% from </a:t>
            </a:r>
            <a:r>
              <a:rPr lang="en-AU" dirty="0" smtClean="0"/>
              <a:t>	January </a:t>
            </a:r>
            <a:r>
              <a:rPr lang="en-AU" dirty="0"/>
              <a:t>2015. </a:t>
            </a:r>
          </a:p>
          <a:p>
            <a:r>
              <a:rPr lang="en-AU" dirty="0"/>
              <a:t>•	100% reduction in SAC 1 incidents and 19.2% </a:t>
            </a:r>
            <a:r>
              <a:rPr lang="en-AU"/>
              <a:t>reduction </a:t>
            </a:r>
            <a:r>
              <a:rPr lang="en-AU" smtClean="0"/>
              <a:t>	in </a:t>
            </a:r>
            <a:r>
              <a:rPr lang="en-AU" dirty="0"/>
              <a:t>SAC 2 incidents</a:t>
            </a:r>
          </a:p>
          <a:p>
            <a:r>
              <a:rPr lang="en-AU" dirty="0"/>
              <a:t>•	Reduction  of 1.1 falls per 1,000 occupied bed days</a:t>
            </a:r>
          </a:p>
          <a:p>
            <a:r>
              <a:rPr lang="en-AU" dirty="0"/>
              <a:t>•	29% reduction of patient falls in pilot </a:t>
            </a:r>
            <a:r>
              <a:rPr lang="en-AU" dirty="0" smtClean="0"/>
              <a:t>units</a:t>
            </a:r>
          </a:p>
          <a:p>
            <a:endParaRPr lang="en-AU" dirty="0"/>
          </a:p>
          <a:p>
            <a:r>
              <a:rPr lang="en-AU" dirty="0"/>
              <a:t>The falls numbers collected during the pilot period were compared to the previous 12 month average for each chosen unit. All targeted units showed a reduction in their falls numbers during this period.</a:t>
            </a:r>
          </a:p>
          <a:p>
            <a:r>
              <a:rPr lang="en-AU" dirty="0"/>
              <a:t>The average falls reduction percentage for all areas are</a:t>
            </a:r>
            <a:r>
              <a:rPr lang="en-AU" dirty="0" smtClean="0"/>
              <a:t>: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8586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District Results</a:t>
            </a:r>
            <a:endParaRPr lang="en-A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484784"/>
            <a:ext cx="9210228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1858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4099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en-US" sz="3200" smtClean="0"/>
              <a:t>Falls reduction Strategy/Program in HNELHD</a:t>
            </a:r>
            <a:endParaRPr lang="en-US" altLang="en-US" sz="320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566737" y="1047750"/>
          <a:ext cx="8772525" cy="4762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5739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Falls Prevention Program in HNE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1341438"/>
            <a:ext cx="9217025" cy="4525962"/>
          </a:xfrm>
        </p:spPr>
        <p:txBody>
          <a:bodyPr/>
          <a:lstStyle/>
          <a:p>
            <a:pPr marL="0" indent="0">
              <a:buFontTx/>
              <a:buNone/>
            </a:pPr>
            <a:endParaRPr lang="en-US" sz="2000" dirty="0" smtClean="0"/>
          </a:p>
          <a:p>
            <a:pPr marL="0" indent="0"/>
            <a:r>
              <a:rPr lang="en-US" sz="3600" dirty="0" smtClean="0"/>
              <a:t>   Background to program</a:t>
            </a:r>
          </a:p>
          <a:p>
            <a:pPr marL="0" indent="0"/>
            <a:r>
              <a:rPr lang="en-US" sz="3600" dirty="0"/>
              <a:t> </a:t>
            </a:r>
            <a:r>
              <a:rPr lang="en-US" sz="3600" dirty="0" smtClean="0"/>
              <a:t>  Aim &amp; method of program </a:t>
            </a:r>
          </a:p>
          <a:p>
            <a:pPr marL="0" indent="0"/>
            <a:r>
              <a:rPr lang="en-US" sz="3600" dirty="0"/>
              <a:t> </a:t>
            </a:r>
            <a:r>
              <a:rPr lang="en-US" sz="3600" dirty="0" smtClean="0"/>
              <a:t>  Tools used to support program</a:t>
            </a:r>
          </a:p>
          <a:p>
            <a:pPr marL="0" indent="0"/>
            <a:r>
              <a:rPr lang="en-US" sz="3600" dirty="0"/>
              <a:t> </a:t>
            </a:r>
            <a:r>
              <a:rPr lang="en-US" sz="3600" dirty="0" smtClean="0"/>
              <a:t>  Results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/>
            <a:endParaRPr lang="en-US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208" y="4149080"/>
            <a:ext cx="2529907" cy="19742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Background - 2014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800" dirty="0"/>
              <a:t>Approximately 350 falls per month occurred in 2014 across Hunter New England Local Health District.</a:t>
            </a:r>
          </a:p>
          <a:p>
            <a:r>
              <a:rPr lang="en-AU" sz="2800" dirty="0"/>
              <a:t>A significant number of falls involved injury with the number of SAC 2 incidents consistently above benchmark standards</a:t>
            </a:r>
            <a:r>
              <a:rPr lang="en-AU" sz="2800" dirty="0" smtClean="0"/>
              <a:t>.</a:t>
            </a:r>
          </a:p>
          <a:p>
            <a:r>
              <a:rPr lang="en-AU" sz="2800" dirty="0" smtClean="0"/>
              <a:t>Introduction of HNELHD patient falls monthly report to assist in the identification of strategies for improvement</a:t>
            </a:r>
            <a:endParaRPr lang="en-AU" sz="2800" dirty="0"/>
          </a:p>
          <a:p>
            <a:r>
              <a:rPr lang="en-AU" sz="2800" dirty="0"/>
              <a:t>A falls reduction </a:t>
            </a:r>
            <a:r>
              <a:rPr lang="en-AU" sz="2800" dirty="0" smtClean="0"/>
              <a:t>pilot project </a:t>
            </a:r>
            <a:r>
              <a:rPr lang="en-AU" sz="2800" dirty="0"/>
              <a:t>was developed in response to this information</a:t>
            </a:r>
          </a:p>
          <a:p>
            <a:pPr marL="0" indent="0" algn="ctr">
              <a:buNone/>
            </a:pPr>
            <a:endParaRPr lang="en-AU" i="1" dirty="0"/>
          </a:p>
          <a:p>
            <a:pPr marL="0" indent="0">
              <a:buNone/>
            </a:pPr>
            <a:endParaRPr lang="en-AU" sz="2400" dirty="0"/>
          </a:p>
          <a:p>
            <a:pPr marL="0" indent="0">
              <a:buNone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Patient Falls Report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423988"/>
            <a:ext cx="8915400" cy="4669308"/>
          </a:xfrm>
        </p:spPr>
        <p:txBody>
          <a:bodyPr/>
          <a:lstStyle/>
          <a:p>
            <a:r>
              <a:rPr lang="en-AU" sz="2600" dirty="0" smtClean="0"/>
              <a:t>Developed to provide a global view of the patient fall situation across HNE (commenced Jan 2015)</a:t>
            </a:r>
          </a:p>
          <a:p>
            <a:r>
              <a:rPr lang="en-AU" sz="2600" dirty="0" smtClean="0"/>
              <a:t>Initially provided the following statistics:</a:t>
            </a:r>
          </a:p>
          <a:p>
            <a:pPr lvl="1"/>
            <a:r>
              <a:rPr lang="en-AU" sz="2600" dirty="0" smtClean="0"/>
              <a:t>Number and type of fall (injury/ nil injury)</a:t>
            </a:r>
          </a:p>
          <a:p>
            <a:pPr lvl="1"/>
            <a:r>
              <a:rPr lang="en-AU" sz="2600" dirty="0" smtClean="0"/>
              <a:t>Age, location, time and activity undertaken at time of fall</a:t>
            </a:r>
          </a:p>
          <a:p>
            <a:pPr lvl="1"/>
            <a:r>
              <a:rPr lang="en-AU" sz="2600" dirty="0" smtClean="0"/>
              <a:t>Units with high number of falls</a:t>
            </a:r>
          </a:p>
          <a:p>
            <a:r>
              <a:rPr lang="en-AU" sz="2600" dirty="0" smtClean="0"/>
              <a:t>Refined to provide detail around actions to prevent falls, particularly around corrective actions</a:t>
            </a:r>
            <a:endParaRPr lang="en-AU" sz="2600" dirty="0"/>
          </a:p>
        </p:txBody>
      </p:sp>
    </p:spTree>
    <p:extLst>
      <p:ext uri="{BB962C8B-B14F-4D97-AF65-F5344CB8AC3E}">
        <p14:creationId xmlns:p14="http://schemas.microsoft.com/office/powerpoint/2010/main" val="13748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AU" dirty="0" smtClean="0"/>
              <a:t>Falls Reduction Pilot project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79355" y="1412776"/>
            <a:ext cx="8991600" cy="4495800"/>
          </a:xfrm>
        </p:spPr>
        <p:txBody>
          <a:bodyPr/>
          <a:lstStyle/>
          <a:p>
            <a:pPr marL="0" indent="0">
              <a:buNone/>
            </a:pPr>
            <a:r>
              <a:rPr lang="en-AU" sz="2400" b="1" u="sng" dirty="0" smtClean="0"/>
              <a:t>Aim:</a:t>
            </a:r>
            <a:endParaRPr lang="en-AU" sz="2400" b="1" u="sng" dirty="0"/>
          </a:p>
          <a:p>
            <a:pPr marL="0" indent="0">
              <a:buNone/>
            </a:pPr>
            <a:r>
              <a:rPr lang="en-AU" dirty="0"/>
              <a:t> </a:t>
            </a:r>
            <a:r>
              <a:rPr lang="en-AU" sz="2000" dirty="0">
                <a:sym typeface="Wingdings" panose="05000000000000000000" pitchFamily="2" charset="2"/>
              </a:rPr>
              <a:t> </a:t>
            </a:r>
            <a:r>
              <a:rPr lang="en-AU" sz="2000" dirty="0"/>
              <a:t>To reduce falls across HNELHD by 20% in a 12 month period</a:t>
            </a:r>
            <a:r>
              <a:rPr lang="en-AU" sz="2000" dirty="0" smtClean="0"/>
              <a:t>.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2400" b="1" u="sng" dirty="0" smtClean="0"/>
              <a:t>Method:</a:t>
            </a:r>
            <a:endParaRPr lang="en-AU" sz="2400" b="1" u="sng" dirty="0"/>
          </a:p>
          <a:p>
            <a:pPr>
              <a:buFont typeface="Wingdings" panose="05000000000000000000" pitchFamily="2" charset="2"/>
              <a:buChar char="à"/>
            </a:pPr>
            <a:r>
              <a:rPr lang="en-AU" sz="2000" dirty="0">
                <a:sym typeface="Wingdings" panose="05000000000000000000" pitchFamily="2" charset="2"/>
              </a:rPr>
              <a:t>Pilot project conducted from 1st Sept 2015 – 30th Nov </a:t>
            </a:r>
            <a:r>
              <a:rPr lang="en-AU" sz="2000" dirty="0" smtClean="0">
                <a:sym typeface="Wingdings" panose="05000000000000000000" pitchFamily="2" charset="2"/>
              </a:rPr>
              <a:t>2015</a:t>
            </a:r>
            <a:endParaRPr lang="en-AU" sz="2000" dirty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AU" sz="2000" dirty="0" smtClean="0">
                <a:sym typeface="Wingdings" panose="05000000000000000000" pitchFamily="2" charset="2"/>
              </a:rPr>
              <a:t>Targeted </a:t>
            </a:r>
            <a:r>
              <a:rPr lang="en-AU" sz="2000" dirty="0">
                <a:sym typeface="Wingdings" panose="05000000000000000000" pitchFamily="2" charset="2"/>
              </a:rPr>
              <a:t>units within 5 facilities </a:t>
            </a:r>
            <a:r>
              <a:rPr lang="en-AU" sz="2000" dirty="0" smtClean="0">
                <a:sym typeface="Wingdings" panose="05000000000000000000" pitchFamily="2" charset="2"/>
              </a:rPr>
              <a:t>across </a:t>
            </a:r>
            <a:r>
              <a:rPr lang="en-AU" sz="2000" dirty="0">
                <a:sym typeface="Wingdings" panose="05000000000000000000" pitchFamily="2" charset="2"/>
              </a:rPr>
              <a:t>HNELHD – Armidale, </a:t>
            </a:r>
            <a:r>
              <a:rPr lang="en-AU" sz="2000" dirty="0" smtClean="0">
                <a:sym typeface="Wingdings" panose="05000000000000000000" pitchFamily="2" charset="2"/>
              </a:rPr>
              <a:t>Belmont</a:t>
            </a:r>
            <a:r>
              <a:rPr lang="en-AU" sz="2000" dirty="0">
                <a:sym typeface="Wingdings" panose="05000000000000000000" pitchFamily="2" charset="2"/>
              </a:rPr>
              <a:t>, John Hunter, Maitland </a:t>
            </a:r>
            <a:r>
              <a:rPr lang="en-AU" sz="2000" dirty="0" smtClean="0">
                <a:sym typeface="Wingdings" panose="05000000000000000000" pitchFamily="2" charset="2"/>
              </a:rPr>
              <a:t>and Moree which were identified in the HNE Patient Falls report as recording higher than average number of falls</a:t>
            </a:r>
            <a:endParaRPr lang="en-AU" sz="2000" dirty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AU" sz="2000" dirty="0" smtClean="0">
                <a:sym typeface="Wingdings" panose="05000000000000000000" pitchFamily="2" charset="2"/>
              </a:rPr>
              <a:t>Internal </a:t>
            </a:r>
            <a:r>
              <a:rPr lang="en-AU" sz="2000" dirty="0">
                <a:sym typeface="Wingdings" panose="05000000000000000000" pitchFamily="2" charset="2"/>
              </a:rPr>
              <a:t>Excellence Coach </a:t>
            </a:r>
            <a:r>
              <a:rPr lang="en-AU" sz="2000" dirty="0" smtClean="0">
                <a:sym typeface="Wingdings" panose="05000000000000000000" pitchFamily="2" charset="2"/>
              </a:rPr>
              <a:t>Model</a:t>
            </a:r>
            <a:endParaRPr lang="en-AU" sz="2000" dirty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AU" sz="2000" dirty="0" smtClean="0">
                <a:sym typeface="Wingdings" panose="05000000000000000000" pitchFamily="2" charset="2"/>
              </a:rPr>
              <a:t>Introduction </a:t>
            </a:r>
            <a:r>
              <a:rPr lang="en-AU" sz="2000" dirty="0">
                <a:sym typeface="Wingdings" panose="05000000000000000000" pitchFamily="2" charset="2"/>
              </a:rPr>
              <a:t>of new </a:t>
            </a:r>
            <a:r>
              <a:rPr lang="en-AU" sz="2000" dirty="0" smtClean="0">
                <a:sym typeface="Wingdings" panose="05000000000000000000" pitchFamily="2" charset="2"/>
              </a:rPr>
              <a:t>or modified tools</a:t>
            </a:r>
          </a:p>
          <a:p>
            <a:pPr>
              <a:buFont typeface="Wingdings" panose="05000000000000000000" pitchFamily="2" charset="2"/>
              <a:buChar char="à"/>
            </a:pPr>
            <a:r>
              <a:rPr lang="en-AU" sz="2000" dirty="0" smtClean="0">
                <a:sym typeface="Wingdings" panose="05000000000000000000" pitchFamily="2" charset="2"/>
              </a:rPr>
              <a:t>Strengthened accountability within local facilities</a:t>
            </a:r>
            <a:r>
              <a:rPr lang="en-AU" sz="2000" dirty="0">
                <a:sym typeface="Wingdings" panose="05000000000000000000" pitchFamily="2" charset="2"/>
              </a:rPr>
              <a:t>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Tools to support program</a:t>
            </a:r>
            <a:endParaRPr lang="en-A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1" y="1268760"/>
            <a:ext cx="8095797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360712" y="5517232"/>
            <a:ext cx="4953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AU" altLang="en-US" sz="1100" i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**rationale for revised documentation was to reduce the volume of documentation, by removing duplication &amp; encourage specific clinical documentation through critical thinking</a:t>
            </a:r>
            <a:endParaRPr lang="en-AU" altLang="en-US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80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Embedding existing tools: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2238" y="1371600"/>
            <a:ext cx="8991600" cy="4495800"/>
          </a:xfrm>
        </p:spPr>
        <p:txBody>
          <a:bodyPr/>
          <a:lstStyle/>
          <a:p>
            <a:r>
              <a:rPr lang="en-AU" dirty="0"/>
              <a:t>Risk assessment identification and care </a:t>
            </a:r>
            <a:r>
              <a:rPr lang="en-AU" dirty="0" smtClean="0"/>
              <a:t>planning – Adult Inpatient risk Assessment Form</a:t>
            </a:r>
          </a:p>
          <a:p>
            <a:r>
              <a:rPr lang="en-AU" dirty="0" smtClean="0"/>
              <a:t>Hourly rounding with patients – modified for pilot</a:t>
            </a:r>
          </a:p>
          <a:p>
            <a:r>
              <a:rPr lang="en-AU" dirty="0"/>
              <a:t>Bedside Clinical Handover</a:t>
            </a:r>
          </a:p>
          <a:p>
            <a:r>
              <a:rPr lang="en-AU" dirty="0" smtClean="0"/>
              <a:t>Patient care Boards</a:t>
            </a:r>
          </a:p>
          <a:p>
            <a:r>
              <a:rPr lang="en-AU" dirty="0" smtClean="0"/>
              <a:t>HAIDET / ISBAR</a:t>
            </a:r>
          </a:p>
          <a:p>
            <a:endParaRPr lang="en-AU" dirty="0"/>
          </a:p>
          <a:p>
            <a:pPr marL="0" indent="0">
              <a:buNone/>
            </a:pPr>
            <a:endParaRPr lang="en-AU" dirty="0" smtClean="0"/>
          </a:p>
          <a:p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Introduced tools</a:t>
            </a:r>
            <a:r>
              <a:rPr lang="en-AU" dirty="0"/>
              <a:t>: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22238" y="1371600"/>
            <a:ext cx="8991600" cy="4495800"/>
          </a:xfrm>
        </p:spPr>
        <p:txBody>
          <a:bodyPr/>
          <a:lstStyle/>
          <a:p>
            <a:r>
              <a:rPr lang="en-AU" u="sng" dirty="0" smtClean="0"/>
              <a:t>Safety Huddles </a:t>
            </a:r>
          </a:p>
          <a:p>
            <a:pPr lvl="1"/>
            <a:r>
              <a:rPr lang="en-AU" dirty="0" smtClean="0"/>
              <a:t>A brief team meeting to identify patient risk</a:t>
            </a:r>
          </a:p>
          <a:p>
            <a:r>
              <a:rPr lang="en-AU" u="sng" dirty="0" smtClean="0"/>
              <a:t>Common cause/special cause tool (CCA)</a:t>
            </a:r>
          </a:p>
          <a:p>
            <a:pPr lvl="1"/>
            <a:r>
              <a:rPr lang="en-AU" dirty="0" smtClean="0"/>
              <a:t>To record fall details and identify patterns</a:t>
            </a:r>
          </a:p>
          <a:p>
            <a:r>
              <a:rPr lang="en-AU" dirty="0" smtClean="0"/>
              <a:t> </a:t>
            </a:r>
            <a:r>
              <a:rPr lang="en-AU" u="sng" dirty="0" smtClean="0"/>
              <a:t>Lean 5 Whys</a:t>
            </a:r>
          </a:p>
          <a:p>
            <a:pPr lvl="1"/>
            <a:r>
              <a:rPr lang="en-AU" dirty="0" smtClean="0"/>
              <a:t>Question asking technique used to unravel the root cause of falls</a:t>
            </a:r>
            <a:endParaRPr lang="en-AU" dirty="0"/>
          </a:p>
          <a:p>
            <a:pPr lvl="1"/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188640"/>
            <a:ext cx="8634413" cy="720725"/>
          </a:xfrm>
        </p:spPr>
        <p:txBody>
          <a:bodyPr/>
          <a:lstStyle/>
          <a:p>
            <a:r>
              <a:rPr lang="en-AU" dirty="0" smtClean="0"/>
              <a:t>Huddle for Safety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Improves communication of &amp; focus on safety issues for oncoming shift</a:t>
            </a:r>
          </a:p>
          <a:p>
            <a:r>
              <a:rPr lang="en-AU" dirty="0" smtClean="0"/>
              <a:t>Consistent communication of patient risk</a:t>
            </a:r>
          </a:p>
          <a:p>
            <a:r>
              <a:rPr lang="en-AU" dirty="0" smtClean="0"/>
              <a:t>Shares individualised risk reduction strategies with whole team </a:t>
            </a:r>
          </a:p>
          <a:p>
            <a:r>
              <a:rPr lang="en-AU" dirty="0" smtClean="0"/>
              <a:t>Stand up, preferably around EPJB</a:t>
            </a:r>
          </a:p>
          <a:p>
            <a:r>
              <a:rPr lang="en-AU" dirty="0" smtClean="0"/>
              <a:t>5-10 minutes prior to or after bedside handover</a:t>
            </a:r>
          </a:p>
        </p:txBody>
      </p:sp>
    </p:spTree>
    <p:extLst>
      <p:ext uri="{BB962C8B-B14F-4D97-AF65-F5344CB8AC3E}">
        <p14:creationId xmlns:p14="http://schemas.microsoft.com/office/powerpoint/2010/main" val="53925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 cover white">
  <a:themeElements>
    <a:clrScheme name="PP cover whi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P cover whi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 cover whi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 cover whi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 cover whi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 cover whi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 cover whi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 cover whi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 cover whi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 cover whi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 cover whi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 cover whi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 cover whi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 cover whi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 cover white</Template>
  <TotalTime>1603</TotalTime>
  <Words>752</Words>
  <Application>Microsoft Office PowerPoint</Application>
  <PresentationFormat>A4 Paper (210x297 mm)</PresentationFormat>
  <Paragraphs>126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PP cover white</vt:lpstr>
      <vt:lpstr>Falls Prevention &amp; Excellence    using quality data &amp; communication to reduce falls</vt:lpstr>
      <vt:lpstr>Falls Prevention Program in HNE </vt:lpstr>
      <vt:lpstr>Background - 2014</vt:lpstr>
      <vt:lpstr>Patient Falls Report</vt:lpstr>
      <vt:lpstr>Falls Reduction Pilot project</vt:lpstr>
      <vt:lpstr>Tools to support program</vt:lpstr>
      <vt:lpstr>Embedding existing tools:</vt:lpstr>
      <vt:lpstr>Introduced tools:</vt:lpstr>
      <vt:lpstr>Huddle for Safety</vt:lpstr>
      <vt:lpstr>Huddle Framework</vt:lpstr>
      <vt:lpstr>Huddles</vt:lpstr>
      <vt:lpstr>Common Cause Analysis Tool</vt:lpstr>
      <vt:lpstr> Common Cause Analysis Tool </vt:lpstr>
      <vt:lpstr>The Importance of asking Why?</vt:lpstr>
      <vt:lpstr>The 5 Why’s</vt:lpstr>
      <vt:lpstr>Results of the pilot </vt:lpstr>
      <vt:lpstr>District Results</vt:lpstr>
      <vt:lpstr>Falls reduction Strategy/Program in HNELHD</vt:lpstr>
    </vt:vector>
  </TitlesOfParts>
  <Company>Hunter New England Area Health Service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HNEAHS</dc:creator>
  <cp:lastModifiedBy>Esther Vance</cp:lastModifiedBy>
  <cp:revision>113</cp:revision>
  <dcterms:created xsi:type="dcterms:W3CDTF">2011-02-02T01:44:39Z</dcterms:created>
  <dcterms:modified xsi:type="dcterms:W3CDTF">2017-05-17T10:47:55Z</dcterms:modified>
</cp:coreProperties>
</file>