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7" r:id="rId3"/>
    <p:sldId id="352" r:id="rId4"/>
    <p:sldId id="344" r:id="rId5"/>
    <p:sldId id="368" r:id="rId6"/>
    <p:sldId id="367" r:id="rId7"/>
    <p:sldId id="301" r:id="rId8"/>
    <p:sldId id="343" r:id="rId9"/>
    <p:sldId id="303" r:id="rId10"/>
    <p:sldId id="305" r:id="rId11"/>
    <p:sldId id="354" r:id="rId12"/>
    <p:sldId id="355" r:id="rId13"/>
    <p:sldId id="376" r:id="rId14"/>
    <p:sldId id="360" r:id="rId15"/>
    <p:sldId id="357" r:id="rId16"/>
    <p:sldId id="358" r:id="rId17"/>
    <p:sldId id="347" r:id="rId18"/>
    <p:sldId id="348" r:id="rId19"/>
    <p:sldId id="363" r:id="rId20"/>
    <p:sldId id="268" r:id="rId21"/>
    <p:sldId id="353" r:id="rId22"/>
    <p:sldId id="309" r:id="rId23"/>
    <p:sldId id="369" r:id="rId24"/>
    <p:sldId id="351" r:id="rId25"/>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800080"/>
    <a:srgbClr val="008000"/>
    <a:srgbClr val="CD0000"/>
    <a:srgbClr val="006600"/>
    <a:srgbClr val="000000"/>
    <a:srgbClr val="404040"/>
    <a:srgbClr val="C02900"/>
    <a:srgbClr val="E3564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1563" autoAdjust="0"/>
  </p:normalViewPr>
  <p:slideViewPr>
    <p:cSldViewPr snapToGrid="0" snapToObjects="1" showGuides="1">
      <p:cViewPr varScale="1">
        <p:scale>
          <a:sx n="70" d="100"/>
          <a:sy n="70" d="100"/>
        </p:scale>
        <p:origin x="1866" y="66"/>
      </p:cViewPr>
      <p:guideLst>
        <p:guide orient="horz" pos="2154"/>
        <p:guide pos="38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6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mfile01.ad.neura.edu.au\users\d.sturnieks\smartstep\graphs%20for%20neura%20talk.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vmfile01.ad.neura.edu.au\users\d.sturnieks\smartstep\graphs%20for%20neura%20tal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mfile01.ad.neura.edu.au\users\d.sturnieks\smartstep\graphs%20for%20neura%20tal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mfile01.ad.neura.edu.au\users\d.sturnieks\smartstep\graphs%20for%20neura%20tal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mfile01.ad.neura.edu.au\users\d.sturnieks\smartstep\graphs%20for%20neura%20talk.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mfile01.ad.neura.edu.au\users\d.sturnieks\smartstep\graphs%20for%20neura%20talk.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vmfile01.ad.neura.edu.au\groups\ILP%20Students\ILP_Sturnieks\Carolyn\converted%20from%20data%20file%20with%20baseline%20qn,%20ax%20and%20prompt%20adherence%20group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vmfile01.ad.neura.edu.au\groups\ILP%20Students\ILP_Sturnieks\Carolyn\converted%20from%20data%20file%20with%20baseline%20qn,%20ax%20and%20prompt%20adherence%20grou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Coordinated</a:t>
            </a:r>
            <a:r>
              <a:rPr lang="en-AU" baseline="0"/>
              <a:t> stability errors mean (SEM)</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'[graphs for neura talk.xlsx]Sheet1'!$B$3</c:f>
              <c:strCache>
                <c:ptCount val="1"/>
                <c:pt idx="0">
                  <c:v>Control</c:v>
                </c:pt>
              </c:strCache>
            </c:strRef>
          </c:tx>
          <c:spPr>
            <a:ln w="28575" cap="rnd">
              <a:solidFill>
                <a:schemeClr val="accent1"/>
              </a:solidFill>
              <a:round/>
            </a:ln>
            <a:effectLst/>
          </c:spPr>
          <c:marker>
            <c:symbol val="none"/>
          </c:marker>
          <c:errBars>
            <c:errDir val="y"/>
            <c:errBarType val="both"/>
            <c:errValType val="cust"/>
            <c:noEndCap val="0"/>
            <c:plus>
              <c:numRef>
                <c:f>'[graphs for neura talk.xlsx]Sheet1'!$F$3,'[graphs for neura talk.xlsx]Sheet1'!$L$3</c:f>
                <c:numCache>
                  <c:formatCode>General</c:formatCode>
                  <c:ptCount val="2"/>
                  <c:pt idx="0">
                    <c:v>0.56267163578366353</c:v>
                  </c:pt>
                  <c:pt idx="1">
                    <c:v>0.62798019869078847</c:v>
                  </c:pt>
                </c:numCache>
              </c:numRef>
            </c:plus>
            <c:minus>
              <c:numRef>
                <c:f>'[graphs for neura talk.xlsx]Sheet1'!$F$3,'[graphs for neura talk.xlsx]Sheet1'!$L$3</c:f>
                <c:numCache>
                  <c:formatCode>General</c:formatCode>
                  <c:ptCount val="2"/>
                  <c:pt idx="0">
                    <c:v>0.56267163578366353</c:v>
                  </c:pt>
                  <c:pt idx="1">
                    <c:v>0.62798019869078847</c:v>
                  </c:pt>
                </c:numCache>
              </c:numRef>
            </c:minus>
            <c:spPr>
              <a:noFill/>
              <a:ln w="9525" cap="flat" cmpd="sng" algn="ctr">
                <a:solidFill>
                  <a:schemeClr val="tx1">
                    <a:lumMod val="65000"/>
                    <a:lumOff val="35000"/>
                  </a:schemeClr>
                </a:solidFill>
                <a:round/>
              </a:ln>
              <a:effectLst/>
            </c:spPr>
          </c:errBars>
          <c:val>
            <c:numRef>
              <c:f>'[graphs for neura talk.xlsx]Sheet1'!$D$3,'[graphs for neura talk.xlsx]Sheet1'!$J$3</c:f>
              <c:numCache>
                <c:formatCode>###0.00</c:formatCode>
                <c:ptCount val="2"/>
                <c:pt idx="0" formatCode="###0.0000">
                  <c:v>6.6941176470588237</c:v>
                </c:pt>
                <c:pt idx="1">
                  <c:v>4.375</c:v>
                </c:pt>
              </c:numCache>
            </c:numRef>
          </c:val>
          <c:smooth val="0"/>
          <c:extLst>
            <c:ext xmlns:c16="http://schemas.microsoft.com/office/drawing/2014/chart" uri="{C3380CC4-5D6E-409C-BE32-E72D297353CC}">
              <c16:uniqueId val="{00000000-6829-40E4-A8B3-117590E1CDA4}"/>
            </c:ext>
          </c:extLst>
        </c:ser>
        <c:ser>
          <c:idx val="1"/>
          <c:order val="1"/>
          <c:tx>
            <c:strRef>
              <c:f>'[graphs for neura talk.xlsx]Sheet1'!$B$4</c:f>
              <c:strCache>
                <c:ptCount val="1"/>
                <c:pt idx="0">
                  <c:v>Step training</c:v>
                </c:pt>
              </c:strCache>
            </c:strRef>
          </c:tx>
          <c:spPr>
            <a:ln w="28575" cap="rnd">
              <a:solidFill>
                <a:schemeClr val="accent2"/>
              </a:solidFill>
              <a:round/>
            </a:ln>
            <a:effectLst/>
          </c:spPr>
          <c:marker>
            <c:symbol val="none"/>
          </c:marker>
          <c:errBars>
            <c:errDir val="y"/>
            <c:errBarType val="both"/>
            <c:errValType val="cust"/>
            <c:noEndCap val="0"/>
            <c:plus>
              <c:numRef>
                <c:f>'[graphs for neura talk.xlsx]Sheet1'!$F$4,'[graphs for neura talk.xlsx]Sheet1'!$L$4</c:f>
                <c:numCache>
                  <c:formatCode>General</c:formatCode>
                  <c:ptCount val="2"/>
                  <c:pt idx="0">
                    <c:v>0.5063334685478772</c:v>
                  </c:pt>
                  <c:pt idx="1">
                    <c:v>0.83322394506482911</c:v>
                  </c:pt>
                </c:numCache>
              </c:numRef>
            </c:plus>
            <c:minus>
              <c:numRef>
                <c:f>'[graphs for neura talk.xlsx]Sheet1'!$F$4,'[graphs for neura talk.xlsx]Sheet1'!$L$4</c:f>
                <c:numCache>
                  <c:formatCode>General</c:formatCode>
                  <c:ptCount val="2"/>
                  <c:pt idx="0">
                    <c:v>0.5063334685478772</c:v>
                  </c:pt>
                  <c:pt idx="1">
                    <c:v>0.83322394506482911</c:v>
                  </c:pt>
                </c:numCache>
              </c:numRef>
            </c:minus>
            <c:spPr>
              <a:noFill/>
              <a:ln w="9525" cap="flat" cmpd="sng" algn="ctr">
                <a:solidFill>
                  <a:schemeClr val="tx1">
                    <a:lumMod val="65000"/>
                    <a:lumOff val="35000"/>
                  </a:schemeClr>
                </a:solidFill>
                <a:round/>
              </a:ln>
              <a:effectLst/>
            </c:spPr>
          </c:errBars>
          <c:val>
            <c:numRef>
              <c:f>'[graphs for neura talk.xlsx]Sheet1'!$D$4,'[graphs for neura talk.xlsx]Sheet1'!$J$4</c:f>
              <c:numCache>
                <c:formatCode>###0.00</c:formatCode>
                <c:ptCount val="2"/>
                <c:pt idx="0" formatCode="###0.0000">
                  <c:v>6.3545816733067726</c:v>
                </c:pt>
                <c:pt idx="1">
                  <c:v>5.8969072164948457</c:v>
                </c:pt>
              </c:numCache>
            </c:numRef>
          </c:val>
          <c:smooth val="0"/>
          <c:extLst>
            <c:ext xmlns:c16="http://schemas.microsoft.com/office/drawing/2014/chart" uri="{C3380CC4-5D6E-409C-BE32-E72D297353CC}">
              <c16:uniqueId val="{00000001-6829-40E4-A8B3-117590E1CDA4}"/>
            </c:ext>
          </c:extLst>
        </c:ser>
        <c:ser>
          <c:idx val="2"/>
          <c:order val="2"/>
          <c:tx>
            <c:strRef>
              <c:f>'[graphs for neura talk.xlsx]Sheet1'!$B$5</c:f>
              <c:strCache>
                <c:ptCount val="1"/>
                <c:pt idx="0">
                  <c:v>Brain training</c:v>
                </c:pt>
              </c:strCache>
            </c:strRef>
          </c:tx>
          <c:spPr>
            <a:ln w="28575" cap="rnd">
              <a:solidFill>
                <a:schemeClr val="accent3"/>
              </a:solidFill>
              <a:round/>
            </a:ln>
            <a:effectLst/>
          </c:spPr>
          <c:marker>
            <c:symbol val="none"/>
          </c:marker>
          <c:errBars>
            <c:errDir val="y"/>
            <c:errBarType val="both"/>
            <c:errValType val="cust"/>
            <c:noEndCap val="0"/>
            <c:plus>
              <c:numRef>
                <c:f>'[graphs for neura talk.xlsx]Sheet1'!$F$5,'[graphs for neura talk.xlsx]Sheet1'!$L$5</c:f>
                <c:numCache>
                  <c:formatCode>General</c:formatCode>
                  <c:ptCount val="2"/>
                  <c:pt idx="0">
                    <c:v>0.46805101962869827</c:v>
                  </c:pt>
                  <c:pt idx="1">
                    <c:v>0.69209869401715207</c:v>
                  </c:pt>
                </c:numCache>
              </c:numRef>
            </c:plus>
            <c:minus>
              <c:numRef>
                <c:f>'[graphs for neura talk.xlsx]Sheet1'!$F$5,'[graphs for neura talk.xlsx]Sheet1'!$L$5</c:f>
                <c:numCache>
                  <c:formatCode>General</c:formatCode>
                  <c:ptCount val="2"/>
                  <c:pt idx="0">
                    <c:v>0.46805101962869827</c:v>
                  </c:pt>
                  <c:pt idx="1">
                    <c:v>0.69209869401715207</c:v>
                  </c:pt>
                </c:numCache>
              </c:numRef>
            </c:minus>
            <c:spPr>
              <a:noFill/>
              <a:ln w="9525" cap="flat" cmpd="sng" algn="ctr">
                <a:solidFill>
                  <a:schemeClr val="tx1">
                    <a:lumMod val="65000"/>
                    <a:lumOff val="35000"/>
                  </a:schemeClr>
                </a:solidFill>
                <a:round/>
              </a:ln>
              <a:effectLst/>
            </c:spPr>
          </c:errBars>
          <c:val>
            <c:numRef>
              <c:f>'[graphs for neura talk.xlsx]Sheet1'!$D$5,'[graphs for neura talk.xlsx]Sheet1'!$J$5</c:f>
              <c:numCache>
                <c:formatCode>###0.00</c:formatCode>
                <c:ptCount val="2"/>
                <c:pt idx="0" formatCode="###0.0000">
                  <c:v>6.114503816793893</c:v>
                </c:pt>
                <c:pt idx="1">
                  <c:v>4.7835051546391751</c:v>
                </c:pt>
              </c:numCache>
            </c:numRef>
          </c:val>
          <c:smooth val="0"/>
          <c:extLst>
            <c:ext xmlns:c16="http://schemas.microsoft.com/office/drawing/2014/chart" uri="{C3380CC4-5D6E-409C-BE32-E72D297353CC}">
              <c16:uniqueId val="{00000002-6829-40E4-A8B3-117590E1CDA4}"/>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4m Gait (sec)</a:t>
            </a:r>
            <a:r>
              <a:rPr lang="en-AU" baseline="0" dirty="0"/>
              <a:t> mean (SEM)</a:t>
            </a:r>
            <a:endParaRPr lang="en-AU" dirty="0"/>
          </a:p>
        </c:rich>
      </c:tx>
      <c:overlay val="0"/>
      <c:spPr>
        <a:noFill/>
        <a:ln>
          <a:noFill/>
        </a:ln>
        <a:effectLst/>
      </c:spPr>
    </c:title>
    <c:autoTitleDeleted val="0"/>
    <c:plotArea>
      <c:layout/>
      <c:lineChart>
        <c:grouping val="standard"/>
        <c:varyColors val="0"/>
        <c:ser>
          <c:idx val="3"/>
          <c:order val="0"/>
          <c:tx>
            <c:strRef>
              <c:f>'[graphs for neura talk.xlsx]Sheet1'!$B$11</c:f>
              <c:strCache>
                <c:ptCount val="1"/>
                <c:pt idx="0">
                  <c:v>Control</c:v>
                </c:pt>
              </c:strCache>
            </c:strRef>
          </c:tx>
          <c:spPr>
            <a:ln>
              <a:solidFill>
                <a:schemeClr val="accent1"/>
              </a:solidFill>
            </a:ln>
          </c:spPr>
          <c:marker>
            <c:symbol val="none"/>
          </c:marker>
          <c:errBars>
            <c:errDir val="y"/>
            <c:errBarType val="both"/>
            <c:errValType val="cust"/>
            <c:noEndCap val="0"/>
            <c:plus>
              <c:numRef>
                <c:f>'[graphs for neura talk.xlsx]Sheet1'!$F$11,'[graphs for neura talk.xlsx]Sheet1'!$L$11</c:f>
                <c:numCache>
                  <c:formatCode>General</c:formatCode>
                  <c:ptCount val="2"/>
                  <c:pt idx="0">
                    <c:v>4.9948381900756726E-2</c:v>
                  </c:pt>
                  <c:pt idx="1">
                    <c:v>6.8807181475272469E-2</c:v>
                  </c:pt>
                </c:numCache>
              </c:numRef>
            </c:plus>
            <c:minus>
              <c:numRef>
                <c:f>'[graphs for neura talk.xlsx]Sheet1'!$F$11,'[graphs for neura talk.xlsx]Sheet1'!$L$11</c:f>
                <c:numCache>
                  <c:formatCode>General</c:formatCode>
                  <c:ptCount val="2"/>
                  <c:pt idx="0">
                    <c:v>4.9948381900756726E-2</c:v>
                  </c:pt>
                  <c:pt idx="1">
                    <c:v>6.8807181475272469E-2</c:v>
                  </c:pt>
                </c:numCache>
              </c:numRef>
            </c:minus>
          </c:errBars>
          <c:val>
            <c:numRef>
              <c:f>'[graphs for neura talk.xlsx]Sheet1'!$D$11,'[graphs for neura talk.xlsx]Sheet1'!$J$11</c:f>
              <c:numCache>
                <c:formatCode>###0.0000</c:formatCode>
                <c:ptCount val="2"/>
                <c:pt idx="0">
                  <c:v>3.306062992125987</c:v>
                </c:pt>
                <c:pt idx="1">
                  <c:v>3.2181904761904758</c:v>
                </c:pt>
              </c:numCache>
            </c:numRef>
          </c:val>
          <c:smooth val="0"/>
          <c:extLst>
            <c:ext xmlns:c16="http://schemas.microsoft.com/office/drawing/2014/chart" uri="{C3380CC4-5D6E-409C-BE32-E72D297353CC}">
              <c16:uniqueId val="{00000000-DC19-4C60-90EC-E2C57F5BF464}"/>
            </c:ext>
          </c:extLst>
        </c:ser>
        <c:ser>
          <c:idx val="0"/>
          <c:order val="1"/>
          <c:tx>
            <c:strRef>
              <c:f>'[graphs for neura talk.xlsx]Sheet1'!$B$12</c:f>
              <c:strCache>
                <c:ptCount val="1"/>
                <c:pt idx="0">
                  <c:v>Step training</c:v>
                </c:pt>
              </c:strCache>
            </c:strRef>
          </c:tx>
          <c:spPr>
            <a:ln>
              <a:solidFill>
                <a:schemeClr val="accent2"/>
              </a:solidFill>
            </a:ln>
          </c:spPr>
          <c:marker>
            <c:symbol val="none"/>
          </c:marker>
          <c:errBars>
            <c:errDir val="y"/>
            <c:errBarType val="both"/>
            <c:errValType val="cust"/>
            <c:noEndCap val="0"/>
            <c:plus>
              <c:numRef>
                <c:f>'[graphs for neura talk.xlsx]Sheet1'!$F$12,'[graphs for neura talk.xlsx]Sheet1'!$L$12</c:f>
                <c:numCache>
                  <c:formatCode>General</c:formatCode>
                  <c:ptCount val="2"/>
                  <c:pt idx="0">
                    <c:v>4.8450104148602111E-2</c:v>
                  </c:pt>
                  <c:pt idx="1">
                    <c:v>7.3209194253285995E-2</c:v>
                  </c:pt>
                </c:numCache>
              </c:numRef>
            </c:plus>
            <c:minus>
              <c:numRef>
                <c:f>'[graphs for neura talk.xlsx]Sheet1'!$F$12,'[graphs for neura talk.xlsx]Sheet1'!$L$12</c:f>
                <c:numCache>
                  <c:formatCode>General</c:formatCode>
                  <c:ptCount val="2"/>
                  <c:pt idx="0">
                    <c:v>4.8450104148602111E-2</c:v>
                  </c:pt>
                  <c:pt idx="1">
                    <c:v>7.3209194253285995E-2</c:v>
                  </c:pt>
                </c:numCache>
              </c:numRef>
            </c:minus>
          </c:errBars>
          <c:val>
            <c:numRef>
              <c:f>'[graphs for neura talk.xlsx]Sheet1'!$D$12,'[graphs for neura talk.xlsx]Sheet1'!$J$12</c:f>
              <c:numCache>
                <c:formatCode>###0.0000</c:formatCode>
                <c:ptCount val="2"/>
                <c:pt idx="0">
                  <c:v>3.345793650793651</c:v>
                </c:pt>
                <c:pt idx="1">
                  <c:v>3.2618556701030927</c:v>
                </c:pt>
              </c:numCache>
            </c:numRef>
          </c:val>
          <c:smooth val="0"/>
          <c:extLst>
            <c:ext xmlns:c16="http://schemas.microsoft.com/office/drawing/2014/chart" uri="{C3380CC4-5D6E-409C-BE32-E72D297353CC}">
              <c16:uniqueId val="{00000001-DC19-4C60-90EC-E2C57F5BF464}"/>
            </c:ext>
          </c:extLst>
        </c:ser>
        <c:ser>
          <c:idx val="1"/>
          <c:order val="2"/>
          <c:tx>
            <c:strRef>
              <c:f>'[graphs for neura talk.xlsx]Sheet1'!$B$13</c:f>
              <c:strCache>
                <c:ptCount val="1"/>
                <c:pt idx="0">
                  <c:v>Brain training</c:v>
                </c:pt>
              </c:strCache>
            </c:strRef>
          </c:tx>
          <c:spPr>
            <a:ln>
              <a:solidFill>
                <a:schemeClr val="accent3"/>
              </a:solidFill>
            </a:ln>
          </c:spPr>
          <c:marker>
            <c:symbol val="none"/>
          </c:marker>
          <c:errBars>
            <c:errDir val="y"/>
            <c:errBarType val="both"/>
            <c:errValType val="cust"/>
            <c:noEndCap val="0"/>
            <c:plus>
              <c:numRef>
                <c:f>'[graphs for neura talk.xlsx]Sheet1'!$F$13,'[graphs for neura talk.xlsx]Sheet1'!$L$13</c:f>
                <c:numCache>
                  <c:formatCode>General</c:formatCode>
                  <c:ptCount val="2"/>
                  <c:pt idx="0">
                    <c:v>4.5863320323290623E-2</c:v>
                  </c:pt>
                  <c:pt idx="1">
                    <c:v>7.2279699818451573E-2</c:v>
                  </c:pt>
                </c:numCache>
              </c:numRef>
            </c:plus>
            <c:minus>
              <c:numRef>
                <c:f>'[graphs for neura talk.xlsx]Sheet1'!$F$13,'[graphs for neura talk.xlsx]Sheet1'!$L$13</c:f>
                <c:numCache>
                  <c:formatCode>General</c:formatCode>
                  <c:ptCount val="2"/>
                  <c:pt idx="0">
                    <c:v>4.5863320323290623E-2</c:v>
                  </c:pt>
                  <c:pt idx="1">
                    <c:v>7.2279699818451573E-2</c:v>
                  </c:pt>
                </c:numCache>
              </c:numRef>
            </c:minus>
          </c:errBars>
          <c:val>
            <c:numRef>
              <c:f>'[graphs for neura talk.xlsx]Sheet1'!$D$13,'[graphs for neura talk.xlsx]Sheet1'!$J$13</c:f>
              <c:numCache>
                <c:formatCode>###0.0000</c:formatCode>
                <c:ptCount val="2"/>
                <c:pt idx="0">
                  <c:v>3.303015267175573</c:v>
                </c:pt>
                <c:pt idx="1">
                  <c:v>3.3055670103092796</c:v>
                </c:pt>
              </c:numCache>
            </c:numRef>
          </c:val>
          <c:smooth val="0"/>
          <c:extLst>
            <c:ext xmlns:c16="http://schemas.microsoft.com/office/drawing/2014/chart" uri="{C3380CC4-5D6E-409C-BE32-E72D297353CC}">
              <c16:uniqueId val="{00000002-DC19-4C60-90EC-E2C57F5BF464}"/>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Trail Making Test B-A score </a:t>
            </a:r>
            <a:r>
              <a:rPr lang="en-AU" baseline="0" dirty="0"/>
              <a:t>mean (SEM)</a:t>
            </a:r>
            <a:endParaRPr lang="en-AU" dirty="0"/>
          </a:p>
        </c:rich>
      </c:tx>
      <c:overlay val="0"/>
      <c:spPr>
        <a:noFill/>
        <a:ln>
          <a:noFill/>
        </a:ln>
        <a:effectLst/>
      </c:spPr>
    </c:title>
    <c:autoTitleDeleted val="0"/>
    <c:plotArea>
      <c:layout/>
      <c:lineChart>
        <c:grouping val="standard"/>
        <c:varyColors val="0"/>
        <c:ser>
          <c:idx val="2"/>
          <c:order val="0"/>
          <c:tx>
            <c:strRef>
              <c:f>'[graphs for neura talk.xlsx]Sheet1'!$B$15</c:f>
              <c:strCache>
                <c:ptCount val="1"/>
                <c:pt idx="0">
                  <c:v>Control</c:v>
                </c:pt>
              </c:strCache>
            </c:strRef>
          </c:tx>
          <c:spPr>
            <a:ln>
              <a:solidFill>
                <a:schemeClr val="accent1"/>
              </a:solidFill>
            </a:ln>
          </c:spPr>
          <c:marker>
            <c:symbol val="none"/>
          </c:marker>
          <c:errBars>
            <c:errDir val="y"/>
            <c:errBarType val="both"/>
            <c:errValType val="cust"/>
            <c:noEndCap val="0"/>
            <c:plus>
              <c:numRef>
                <c:f>'[graphs for neura talk.xlsx]Sheet1'!$F$15,'[graphs for neura talk.xlsx]Sheet1'!$L$15</c:f>
                <c:numCache>
                  <c:formatCode>General</c:formatCode>
                  <c:ptCount val="2"/>
                  <c:pt idx="0">
                    <c:v>2.4707941784377407</c:v>
                  </c:pt>
                  <c:pt idx="1">
                    <c:v>2.9840045936154689</c:v>
                  </c:pt>
                </c:numCache>
              </c:numRef>
            </c:plus>
            <c:minus>
              <c:numRef>
                <c:f>'[graphs for neura talk.xlsx]Sheet1'!$F$15,'[graphs for neura talk.xlsx]Sheet1'!$L$15</c:f>
                <c:numCache>
                  <c:formatCode>General</c:formatCode>
                  <c:ptCount val="2"/>
                  <c:pt idx="0">
                    <c:v>2.4707941784377407</c:v>
                  </c:pt>
                  <c:pt idx="1">
                    <c:v>2.9840045936154689</c:v>
                  </c:pt>
                </c:numCache>
              </c:numRef>
            </c:minus>
          </c:errBars>
          <c:val>
            <c:numRef>
              <c:f>'[graphs for neura talk.xlsx]Sheet1'!$D$15,'[graphs for neura talk.xlsx]Sheet1'!$J$15</c:f>
              <c:numCache>
                <c:formatCode>###0.0000</c:formatCode>
                <c:ptCount val="2"/>
                <c:pt idx="0">
                  <c:v>46.661724137931046</c:v>
                </c:pt>
                <c:pt idx="1">
                  <c:v>46.050769230769234</c:v>
                </c:pt>
              </c:numCache>
            </c:numRef>
          </c:val>
          <c:smooth val="0"/>
          <c:extLst>
            <c:ext xmlns:c16="http://schemas.microsoft.com/office/drawing/2014/chart" uri="{C3380CC4-5D6E-409C-BE32-E72D297353CC}">
              <c16:uniqueId val="{00000000-8930-4727-A5E8-6C4E7C3DA685}"/>
            </c:ext>
          </c:extLst>
        </c:ser>
        <c:ser>
          <c:idx val="4"/>
          <c:order val="1"/>
          <c:tx>
            <c:strRef>
              <c:f>'[graphs for neura talk.xlsx]Sheet1'!$B$16</c:f>
              <c:strCache>
                <c:ptCount val="1"/>
                <c:pt idx="0">
                  <c:v>Step training</c:v>
                </c:pt>
              </c:strCache>
            </c:strRef>
          </c:tx>
          <c:spPr>
            <a:ln>
              <a:solidFill>
                <a:schemeClr val="accent2"/>
              </a:solidFill>
            </a:ln>
          </c:spPr>
          <c:marker>
            <c:symbol val="none"/>
          </c:marker>
          <c:errBars>
            <c:errDir val="y"/>
            <c:errBarType val="both"/>
            <c:errValType val="cust"/>
            <c:noEndCap val="0"/>
            <c:plus>
              <c:numRef>
                <c:f>'[graphs for neura talk.xlsx]Sheet1'!$F$16,'[graphs for neura talk.xlsx]Sheet1'!$L$16</c:f>
                <c:numCache>
                  <c:formatCode>General</c:formatCode>
                  <c:ptCount val="2"/>
                  <c:pt idx="0">
                    <c:v>3.2396703434157796</c:v>
                  </c:pt>
                  <c:pt idx="1">
                    <c:v>3.1895085827668073</c:v>
                  </c:pt>
                </c:numCache>
              </c:numRef>
            </c:plus>
            <c:minus>
              <c:numRef>
                <c:f>'[graphs for neura talk.xlsx]Sheet1'!$F$16,'[graphs for neura talk.xlsx]Sheet1'!$L$16</c:f>
                <c:numCache>
                  <c:formatCode>General</c:formatCode>
                  <c:ptCount val="2"/>
                  <c:pt idx="0">
                    <c:v>3.2396703434157796</c:v>
                  </c:pt>
                  <c:pt idx="1">
                    <c:v>3.1895085827668073</c:v>
                  </c:pt>
                </c:numCache>
              </c:numRef>
            </c:minus>
          </c:errBars>
          <c:val>
            <c:numRef>
              <c:f>'[graphs for neura talk.xlsx]Sheet1'!$D$16,'[graphs for neura talk.xlsx]Sheet1'!$J$16</c:f>
              <c:numCache>
                <c:formatCode>###0.0000</c:formatCode>
                <c:ptCount val="2"/>
                <c:pt idx="0">
                  <c:v>48.983873873873868</c:v>
                </c:pt>
                <c:pt idx="1">
                  <c:v>46.649791666666637</c:v>
                </c:pt>
              </c:numCache>
            </c:numRef>
          </c:val>
          <c:smooth val="0"/>
          <c:extLst>
            <c:ext xmlns:c16="http://schemas.microsoft.com/office/drawing/2014/chart" uri="{C3380CC4-5D6E-409C-BE32-E72D297353CC}">
              <c16:uniqueId val="{00000001-8930-4727-A5E8-6C4E7C3DA685}"/>
            </c:ext>
          </c:extLst>
        </c:ser>
        <c:ser>
          <c:idx val="5"/>
          <c:order val="2"/>
          <c:tx>
            <c:strRef>
              <c:f>'[graphs for neura talk.xlsx]Sheet1'!$B$17</c:f>
              <c:strCache>
                <c:ptCount val="1"/>
                <c:pt idx="0">
                  <c:v>Brain training</c:v>
                </c:pt>
              </c:strCache>
            </c:strRef>
          </c:tx>
          <c:spPr>
            <a:ln>
              <a:solidFill>
                <a:schemeClr val="accent3"/>
              </a:solidFill>
            </a:ln>
          </c:spPr>
          <c:marker>
            <c:symbol val="none"/>
          </c:marker>
          <c:errBars>
            <c:errDir val="y"/>
            <c:errBarType val="both"/>
            <c:errValType val="cust"/>
            <c:noEndCap val="0"/>
            <c:plus>
              <c:numRef>
                <c:f>'[graphs for neura talk.xlsx]Sheet1'!$F$17,'[graphs for neura talk.xlsx]Sheet1'!$L$17</c:f>
                <c:numCache>
                  <c:formatCode>General</c:formatCode>
                  <c:ptCount val="2"/>
                  <c:pt idx="0">
                    <c:v>2.8650786772667773</c:v>
                  </c:pt>
                  <c:pt idx="1">
                    <c:v>2.7080425444997669</c:v>
                  </c:pt>
                </c:numCache>
              </c:numRef>
            </c:plus>
            <c:minus>
              <c:numRef>
                <c:f>'[graphs for neura talk.xlsx]Sheet1'!$F$17,'[graphs for neura talk.xlsx]Sheet1'!$L$17</c:f>
                <c:numCache>
                  <c:formatCode>General</c:formatCode>
                  <c:ptCount val="2"/>
                  <c:pt idx="0">
                    <c:v>2.8650786772667773</c:v>
                  </c:pt>
                  <c:pt idx="1">
                    <c:v>2.7080425444997669</c:v>
                  </c:pt>
                </c:numCache>
              </c:numRef>
            </c:minus>
          </c:errBars>
          <c:val>
            <c:numRef>
              <c:f>'[graphs for neura talk.xlsx]Sheet1'!$D$17,'[graphs for neura talk.xlsx]Sheet1'!$J$17</c:f>
              <c:numCache>
                <c:formatCode>###0.0000</c:formatCode>
                <c:ptCount val="2"/>
                <c:pt idx="0">
                  <c:v>50.548461538461552</c:v>
                </c:pt>
                <c:pt idx="1">
                  <c:v>43.088210526315791</c:v>
                </c:pt>
              </c:numCache>
            </c:numRef>
          </c:val>
          <c:smooth val="0"/>
          <c:extLst>
            <c:ext xmlns:c16="http://schemas.microsoft.com/office/drawing/2014/chart" uri="{C3380CC4-5D6E-409C-BE32-E72D297353CC}">
              <c16:uniqueId val="{00000002-8930-4727-A5E8-6C4E7C3DA685}"/>
            </c:ext>
          </c:extLst>
        </c:ser>
        <c:ser>
          <c:idx val="3"/>
          <c:order val="3"/>
          <c:tx>
            <c:strRef>
              <c:f>'[graphs for neura talk.xlsx]Sheet1'!$B$15</c:f>
              <c:strCache>
                <c:ptCount val="1"/>
                <c:pt idx="0">
                  <c:v>Control</c:v>
                </c:pt>
              </c:strCache>
            </c:strRef>
          </c:tx>
          <c:spPr>
            <a:ln>
              <a:solidFill>
                <a:schemeClr val="accent1"/>
              </a:solidFill>
            </a:ln>
          </c:spPr>
          <c:marker>
            <c:symbol val="none"/>
          </c:marker>
          <c:errBars>
            <c:errDir val="y"/>
            <c:errBarType val="both"/>
            <c:errValType val="cust"/>
            <c:noEndCap val="0"/>
            <c:plus>
              <c:numRef>
                <c:f>'[graphs for neura talk.xlsx]Sheet1'!$F$15,'[graphs for neura talk.xlsx]Sheet1'!$L$15</c:f>
                <c:numCache>
                  <c:formatCode>General</c:formatCode>
                  <c:ptCount val="2"/>
                  <c:pt idx="0">
                    <c:v>2.4707941784377407</c:v>
                  </c:pt>
                  <c:pt idx="1">
                    <c:v>2.9840045936154689</c:v>
                  </c:pt>
                </c:numCache>
              </c:numRef>
            </c:plus>
            <c:minus>
              <c:numRef>
                <c:f>'[graphs for neura talk.xlsx]Sheet1'!$F$15,'[graphs for neura talk.xlsx]Sheet1'!$L$15</c:f>
                <c:numCache>
                  <c:formatCode>General</c:formatCode>
                  <c:ptCount val="2"/>
                  <c:pt idx="0">
                    <c:v>2.4707941784377407</c:v>
                  </c:pt>
                  <c:pt idx="1">
                    <c:v>2.9840045936154689</c:v>
                  </c:pt>
                </c:numCache>
              </c:numRef>
            </c:minus>
          </c:errBars>
          <c:val>
            <c:numRef>
              <c:f>'[graphs for neura talk.xlsx]Sheet1'!$D$15,'[graphs for neura talk.xlsx]Sheet1'!$J$15</c:f>
              <c:numCache>
                <c:formatCode>###0.0000</c:formatCode>
                <c:ptCount val="2"/>
                <c:pt idx="0">
                  <c:v>46.661724137931046</c:v>
                </c:pt>
                <c:pt idx="1">
                  <c:v>46.050769230769234</c:v>
                </c:pt>
              </c:numCache>
            </c:numRef>
          </c:val>
          <c:smooth val="0"/>
          <c:extLst>
            <c:ext xmlns:c16="http://schemas.microsoft.com/office/drawing/2014/chart" uri="{C3380CC4-5D6E-409C-BE32-E72D297353CC}">
              <c16:uniqueId val="{00000003-8930-4727-A5E8-6C4E7C3DA685}"/>
            </c:ext>
          </c:extLst>
        </c:ser>
        <c:ser>
          <c:idx val="0"/>
          <c:order val="4"/>
          <c:tx>
            <c:strRef>
              <c:f>'[graphs for neura talk.xlsx]Sheet1'!$B$16</c:f>
              <c:strCache>
                <c:ptCount val="1"/>
                <c:pt idx="0">
                  <c:v>Step training</c:v>
                </c:pt>
              </c:strCache>
            </c:strRef>
          </c:tx>
          <c:spPr>
            <a:ln>
              <a:solidFill>
                <a:schemeClr val="accent2"/>
              </a:solidFill>
            </a:ln>
          </c:spPr>
          <c:marker>
            <c:symbol val="none"/>
          </c:marker>
          <c:errBars>
            <c:errDir val="y"/>
            <c:errBarType val="both"/>
            <c:errValType val="cust"/>
            <c:noEndCap val="0"/>
            <c:plus>
              <c:numRef>
                <c:f>'[graphs for neura talk.xlsx]Sheet1'!$F$16,'[graphs for neura talk.xlsx]Sheet1'!$L$16</c:f>
                <c:numCache>
                  <c:formatCode>General</c:formatCode>
                  <c:ptCount val="2"/>
                  <c:pt idx="0">
                    <c:v>3.2396703434157796</c:v>
                  </c:pt>
                  <c:pt idx="1">
                    <c:v>3.1895085827668073</c:v>
                  </c:pt>
                </c:numCache>
              </c:numRef>
            </c:plus>
            <c:minus>
              <c:numRef>
                <c:f>'[graphs for neura talk.xlsx]Sheet1'!$F$16,'[graphs for neura talk.xlsx]Sheet1'!$L$16</c:f>
                <c:numCache>
                  <c:formatCode>General</c:formatCode>
                  <c:ptCount val="2"/>
                  <c:pt idx="0">
                    <c:v>3.2396703434157796</c:v>
                  </c:pt>
                  <c:pt idx="1">
                    <c:v>3.1895085827668073</c:v>
                  </c:pt>
                </c:numCache>
              </c:numRef>
            </c:minus>
          </c:errBars>
          <c:val>
            <c:numRef>
              <c:f>'[graphs for neura talk.xlsx]Sheet1'!$D$16,'[graphs for neura talk.xlsx]Sheet1'!$J$16</c:f>
              <c:numCache>
                <c:formatCode>###0.0000</c:formatCode>
                <c:ptCount val="2"/>
                <c:pt idx="0">
                  <c:v>48.983873873873868</c:v>
                </c:pt>
                <c:pt idx="1">
                  <c:v>46.649791666666637</c:v>
                </c:pt>
              </c:numCache>
            </c:numRef>
          </c:val>
          <c:smooth val="0"/>
          <c:extLst>
            <c:ext xmlns:c16="http://schemas.microsoft.com/office/drawing/2014/chart" uri="{C3380CC4-5D6E-409C-BE32-E72D297353CC}">
              <c16:uniqueId val="{00000004-8930-4727-A5E8-6C4E7C3DA685}"/>
            </c:ext>
          </c:extLst>
        </c:ser>
        <c:ser>
          <c:idx val="1"/>
          <c:order val="5"/>
          <c:tx>
            <c:strRef>
              <c:f>'[graphs for neura talk.xlsx]Sheet1'!$B$17</c:f>
              <c:strCache>
                <c:ptCount val="1"/>
                <c:pt idx="0">
                  <c:v>Brain training</c:v>
                </c:pt>
              </c:strCache>
            </c:strRef>
          </c:tx>
          <c:spPr>
            <a:ln>
              <a:solidFill>
                <a:schemeClr val="tx1">
                  <a:lumMod val="50000"/>
                  <a:lumOff val="50000"/>
                </a:schemeClr>
              </a:solidFill>
            </a:ln>
          </c:spPr>
          <c:marker>
            <c:symbol val="none"/>
          </c:marker>
          <c:dPt>
            <c:idx val="1"/>
            <c:bubble3D val="0"/>
            <c:spPr>
              <a:ln>
                <a:solidFill>
                  <a:schemeClr val="accent3"/>
                </a:solidFill>
              </a:ln>
            </c:spPr>
            <c:extLst>
              <c:ext xmlns:c16="http://schemas.microsoft.com/office/drawing/2014/chart" uri="{C3380CC4-5D6E-409C-BE32-E72D297353CC}">
                <c16:uniqueId val="{00000006-8930-4727-A5E8-6C4E7C3DA685}"/>
              </c:ext>
            </c:extLst>
          </c:dPt>
          <c:errBars>
            <c:errDir val="y"/>
            <c:errBarType val="both"/>
            <c:errValType val="cust"/>
            <c:noEndCap val="0"/>
            <c:plus>
              <c:numRef>
                <c:f>'[graphs for neura talk.xlsx]Sheet1'!$F$17,'[graphs for neura talk.xlsx]Sheet1'!$L$17</c:f>
                <c:numCache>
                  <c:formatCode>General</c:formatCode>
                  <c:ptCount val="2"/>
                  <c:pt idx="0">
                    <c:v>2.8650786772667773</c:v>
                  </c:pt>
                  <c:pt idx="1">
                    <c:v>2.7080425444997669</c:v>
                  </c:pt>
                </c:numCache>
              </c:numRef>
            </c:plus>
            <c:minus>
              <c:numRef>
                <c:f>'[graphs for neura talk.xlsx]Sheet1'!$F$17,'[graphs for neura talk.xlsx]Sheet1'!$L$17</c:f>
                <c:numCache>
                  <c:formatCode>General</c:formatCode>
                  <c:ptCount val="2"/>
                  <c:pt idx="0">
                    <c:v>2.8650786772667773</c:v>
                  </c:pt>
                  <c:pt idx="1">
                    <c:v>2.7080425444997669</c:v>
                  </c:pt>
                </c:numCache>
              </c:numRef>
            </c:minus>
          </c:errBars>
          <c:val>
            <c:numRef>
              <c:f>'[graphs for neura talk.xlsx]Sheet1'!$D$17,'[graphs for neura talk.xlsx]Sheet1'!$J$17</c:f>
              <c:numCache>
                <c:formatCode>###0.0000</c:formatCode>
                <c:ptCount val="2"/>
                <c:pt idx="0">
                  <c:v>50.548461538461552</c:v>
                </c:pt>
                <c:pt idx="1">
                  <c:v>43.088210526315791</c:v>
                </c:pt>
              </c:numCache>
            </c:numRef>
          </c:val>
          <c:smooth val="0"/>
          <c:extLst>
            <c:ext xmlns:c16="http://schemas.microsoft.com/office/drawing/2014/chart" uri="{C3380CC4-5D6E-409C-BE32-E72D297353CC}">
              <c16:uniqueId val="{00000005-8930-4727-A5E8-6C4E7C3DA685}"/>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Timed Up</a:t>
            </a:r>
            <a:r>
              <a:rPr lang="en-AU" baseline="0" dirty="0"/>
              <a:t> and Go test (sec) mean (SEM)</a:t>
            </a:r>
            <a:endParaRPr lang="en-AU" dirty="0"/>
          </a:p>
        </c:rich>
      </c:tx>
      <c:overlay val="0"/>
      <c:spPr>
        <a:noFill/>
        <a:ln>
          <a:noFill/>
        </a:ln>
        <a:effectLst/>
      </c:spPr>
    </c:title>
    <c:autoTitleDeleted val="0"/>
    <c:plotArea>
      <c:layout/>
      <c:lineChart>
        <c:grouping val="standard"/>
        <c:varyColors val="0"/>
        <c:ser>
          <c:idx val="2"/>
          <c:order val="0"/>
          <c:tx>
            <c:strRef>
              <c:f>'[graphs for neura talk.xlsx]Sheet1'!$B$19</c:f>
              <c:strCache>
                <c:ptCount val="1"/>
                <c:pt idx="0">
                  <c:v>Control</c:v>
                </c:pt>
              </c:strCache>
            </c:strRef>
          </c:tx>
          <c:spPr>
            <a:ln>
              <a:solidFill>
                <a:schemeClr val="accent1"/>
              </a:solidFill>
            </a:ln>
          </c:spPr>
          <c:marker>
            <c:symbol val="none"/>
          </c:marker>
          <c:errBars>
            <c:errDir val="y"/>
            <c:errBarType val="both"/>
            <c:errValType val="cust"/>
            <c:noEndCap val="0"/>
            <c:plus>
              <c:numRef>
                <c:f>'[graphs for neura talk.xlsx]Sheet1'!$F$19,'[graphs for neura talk.xlsx]Sheet1'!$L$19</c:f>
                <c:numCache>
                  <c:formatCode>General</c:formatCode>
                  <c:ptCount val="2"/>
                  <c:pt idx="0">
                    <c:v>0.27388162888747419</c:v>
                  </c:pt>
                  <c:pt idx="1">
                    <c:v>0.21222075381933869</c:v>
                  </c:pt>
                </c:numCache>
              </c:numRef>
            </c:plus>
            <c:minus>
              <c:numRef>
                <c:f>'[graphs for neura talk.xlsx]Sheet1'!$F$19,'[graphs for neura talk.xlsx]Sheet1'!$L$19</c:f>
                <c:numCache>
                  <c:formatCode>General</c:formatCode>
                  <c:ptCount val="2"/>
                  <c:pt idx="0">
                    <c:v>0.27388162888747419</c:v>
                  </c:pt>
                  <c:pt idx="1">
                    <c:v>0.21222075381933869</c:v>
                  </c:pt>
                </c:numCache>
              </c:numRef>
            </c:minus>
          </c:errBars>
          <c:val>
            <c:numRef>
              <c:f>'[graphs for neura talk.xlsx]Sheet1'!$D$19,'[graphs for neura talk.xlsx]Sheet1'!$J$19</c:f>
              <c:numCache>
                <c:formatCode>###0.0000</c:formatCode>
                <c:ptCount val="2"/>
                <c:pt idx="0">
                  <c:v>3.8383464566929137</c:v>
                </c:pt>
                <c:pt idx="1">
                  <c:v>7.9939999999999998</c:v>
                </c:pt>
              </c:numCache>
            </c:numRef>
          </c:val>
          <c:smooth val="0"/>
          <c:extLst>
            <c:ext xmlns:c16="http://schemas.microsoft.com/office/drawing/2014/chart" uri="{C3380CC4-5D6E-409C-BE32-E72D297353CC}">
              <c16:uniqueId val="{00000000-8548-4140-9CDD-D81A15298F69}"/>
            </c:ext>
          </c:extLst>
        </c:ser>
        <c:ser>
          <c:idx val="0"/>
          <c:order val="1"/>
          <c:tx>
            <c:strRef>
              <c:f>'[graphs for neura talk.xlsx]Sheet1'!$B$20</c:f>
              <c:strCache>
                <c:ptCount val="1"/>
                <c:pt idx="0">
                  <c:v>Step training</c:v>
                </c:pt>
              </c:strCache>
            </c:strRef>
          </c:tx>
          <c:spPr>
            <a:ln>
              <a:solidFill>
                <a:schemeClr val="accent2"/>
              </a:solidFill>
            </a:ln>
          </c:spPr>
          <c:marker>
            <c:symbol val="none"/>
          </c:marker>
          <c:errBars>
            <c:errDir val="y"/>
            <c:errBarType val="both"/>
            <c:errValType val="cust"/>
            <c:noEndCap val="0"/>
            <c:plus>
              <c:numRef>
                <c:f>'[graphs for neura talk.xlsx]Sheet1'!$F$20,'[graphs for neura talk.xlsx]Sheet1'!$L$20</c:f>
                <c:numCache>
                  <c:formatCode>General</c:formatCode>
                  <c:ptCount val="2"/>
                  <c:pt idx="0">
                    <c:v>0.26898542118654317</c:v>
                  </c:pt>
                  <c:pt idx="1">
                    <c:v>0.19458671640199299</c:v>
                  </c:pt>
                </c:numCache>
              </c:numRef>
            </c:plus>
            <c:minus>
              <c:numRef>
                <c:f>'[graphs for neura talk.xlsx]Sheet1'!$F$20,'[graphs for neura talk.xlsx]Sheet1'!$L$20</c:f>
                <c:numCache>
                  <c:formatCode>General</c:formatCode>
                  <c:ptCount val="2"/>
                  <c:pt idx="0">
                    <c:v>0.26898542118654317</c:v>
                  </c:pt>
                  <c:pt idx="1">
                    <c:v>0.19458671640199299</c:v>
                  </c:pt>
                </c:numCache>
              </c:numRef>
            </c:minus>
          </c:errBars>
          <c:val>
            <c:numRef>
              <c:f>'[graphs for neura talk.xlsx]Sheet1'!$D$20,'[graphs for neura talk.xlsx]Sheet1'!$J$20</c:f>
              <c:numCache>
                <c:formatCode>###0.0000</c:formatCode>
                <c:ptCount val="2"/>
                <c:pt idx="0">
                  <c:v>3.5953174603174589</c:v>
                </c:pt>
                <c:pt idx="1">
                  <c:v>7.6353125000000004</c:v>
                </c:pt>
              </c:numCache>
            </c:numRef>
          </c:val>
          <c:smooth val="0"/>
          <c:extLst>
            <c:ext xmlns:c16="http://schemas.microsoft.com/office/drawing/2014/chart" uri="{C3380CC4-5D6E-409C-BE32-E72D297353CC}">
              <c16:uniqueId val="{00000001-8548-4140-9CDD-D81A15298F69}"/>
            </c:ext>
          </c:extLst>
        </c:ser>
        <c:ser>
          <c:idx val="1"/>
          <c:order val="2"/>
          <c:tx>
            <c:strRef>
              <c:f>'[graphs for neura talk.xlsx]Sheet1'!$B$21</c:f>
              <c:strCache>
                <c:ptCount val="1"/>
                <c:pt idx="0">
                  <c:v>Brain training</c:v>
                </c:pt>
              </c:strCache>
            </c:strRef>
          </c:tx>
          <c:spPr>
            <a:ln>
              <a:solidFill>
                <a:schemeClr val="accent3"/>
              </a:solidFill>
            </a:ln>
          </c:spPr>
          <c:marker>
            <c:symbol val="none"/>
          </c:marker>
          <c:errBars>
            <c:errDir val="y"/>
            <c:errBarType val="both"/>
            <c:errValType val="cust"/>
            <c:noEndCap val="0"/>
            <c:plus>
              <c:numRef>
                <c:f>'[graphs for neura talk.xlsx]Sheet1'!$F$21,'[graphs for neura talk.xlsx]Sheet1'!$L$21</c:f>
                <c:numCache>
                  <c:formatCode>General</c:formatCode>
                  <c:ptCount val="2"/>
                  <c:pt idx="0">
                    <c:v>0.27205673895189936</c:v>
                  </c:pt>
                  <c:pt idx="1">
                    <c:v>0.23159189376700814</c:v>
                  </c:pt>
                </c:numCache>
              </c:numRef>
            </c:plus>
            <c:minus>
              <c:numRef>
                <c:f>'[graphs for neura talk.xlsx]Sheet1'!$F$21,'[graphs for neura talk.xlsx]Sheet1'!$L$21</c:f>
                <c:numCache>
                  <c:formatCode>General</c:formatCode>
                  <c:ptCount val="2"/>
                  <c:pt idx="0">
                    <c:v>0.27205673895189936</c:v>
                  </c:pt>
                  <c:pt idx="1">
                    <c:v>0.23159189376700814</c:v>
                  </c:pt>
                </c:numCache>
              </c:numRef>
            </c:minus>
          </c:errBars>
          <c:val>
            <c:numRef>
              <c:f>'[graphs for neura talk.xlsx]Sheet1'!$D$21,'[graphs for neura talk.xlsx]Sheet1'!$J$21</c:f>
              <c:numCache>
                <c:formatCode>###0.0000</c:formatCode>
                <c:ptCount val="2"/>
                <c:pt idx="0">
                  <c:v>3.7302290076335876</c:v>
                </c:pt>
                <c:pt idx="1">
                  <c:v>8.123645833333331</c:v>
                </c:pt>
              </c:numCache>
            </c:numRef>
          </c:val>
          <c:smooth val="0"/>
          <c:extLst>
            <c:ext xmlns:c16="http://schemas.microsoft.com/office/drawing/2014/chart" uri="{C3380CC4-5D6E-409C-BE32-E72D297353CC}">
              <c16:uniqueId val="{00000002-8548-4140-9CDD-D81A15298F69}"/>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Hand reaction time </a:t>
            </a:r>
            <a:r>
              <a:rPr lang="en-AU" baseline="0"/>
              <a:t>mean (SEM)</a:t>
            </a:r>
            <a:endParaRPr lang="en-AU"/>
          </a:p>
        </c:rich>
      </c:tx>
      <c:overlay val="0"/>
      <c:spPr>
        <a:noFill/>
        <a:ln>
          <a:noFill/>
        </a:ln>
        <a:effectLst/>
      </c:spPr>
    </c:title>
    <c:autoTitleDeleted val="0"/>
    <c:plotArea>
      <c:layout/>
      <c:lineChart>
        <c:grouping val="standard"/>
        <c:varyColors val="0"/>
        <c:ser>
          <c:idx val="3"/>
          <c:order val="0"/>
          <c:tx>
            <c:strRef>
              <c:f>Sheet1!$B$7</c:f>
              <c:strCache>
                <c:ptCount val="1"/>
                <c:pt idx="0">
                  <c:v>Control</c:v>
                </c:pt>
              </c:strCache>
            </c:strRef>
          </c:tx>
          <c:marker>
            <c:symbol val="none"/>
          </c:marker>
          <c:errBars>
            <c:errDir val="y"/>
            <c:errBarType val="both"/>
            <c:errValType val="cust"/>
            <c:noEndCap val="0"/>
            <c:plus>
              <c:numRef>
                <c:f>(Sheet1!$F$7,Sheet1!$L$7)</c:f>
                <c:numCache>
                  <c:formatCode>General</c:formatCode>
                  <c:ptCount val="2"/>
                  <c:pt idx="0">
                    <c:v>2.5388951811307603</c:v>
                  </c:pt>
                  <c:pt idx="1">
                    <c:v>3.7681854318961023</c:v>
                  </c:pt>
                </c:numCache>
              </c:numRef>
            </c:plus>
            <c:minus>
              <c:numRef>
                <c:f>(Sheet1!$F$7,Sheet1!$L$7)</c:f>
                <c:numCache>
                  <c:formatCode>General</c:formatCode>
                  <c:ptCount val="2"/>
                  <c:pt idx="0">
                    <c:v>2.5388951811307603</c:v>
                  </c:pt>
                  <c:pt idx="1">
                    <c:v>3.7681854318961023</c:v>
                  </c:pt>
                </c:numCache>
              </c:numRef>
            </c:minus>
          </c:errBars>
          <c:val>
            <c:numRef>
              <c:f>(Sheet1!$D$7,Sheet1!$J$7)</c:f>
              <c:numCache>
                <c:formatCode>###0.0000</c:formatCode>
                <c:ptCount val="2"/>
                <c:pt idx="0">
                  <c:v>231.03262745098033</c:v>
                </c:pt>
                <c:pt idx="1">
                  <c:v>230.18361904761903</c:v>
                </c:pt>
              </c:numCache>
            </c:numRef>
          </c:val>
          <c:smooth val="0"/>
          <c:extLst>
            <c:ext xmlns:c16="http://schemas.microsoft.com/office/drawing/2014/chart" uri="{C3380CC4-5D6E-409C-BE32-E72D297353CC}">
              <c16:uniqueId val="{00000000-C9BB-4824-8475-BE5B42F8A73C}"/>
            </c:ext>
          </c:extLst>
        </c:ser>
        <c:ser>
          <c:idx val="4"/>
          <c:order val="1"/>
          <c:tx>
            <c:strRef>
              <c:f>Sheet1!$B$8</c:f>
              <c:strCache>
                <c:ptCount val="1"/>
                <c:pt idx="0">
                  <c:v>Step training</c:v>
                </c:pt>
              </c:strCache>
            </c:strRef>
          </c:tx>
          <c:marker>
            <c:symbol val="none"/>
          </c:marker>
          <c:errBars>
            <c:errDir val="y"/>
            <c:errBarType val="both"/>
            <c:errValType val="cust"/>
            <c:noEndCap val="0"/>
            <c:plus>
              <c:numRef>
                <c:f>(Sheet1!$F$8,Sheet1!$L$8)</c:f>
                <c:numCache>
                  <c:formatCode>General</c:formatCode>
                  <c:ptCount val="2"/>
                  <c:pt idx="0">
                    <c:v>2.1871562654940213</c:v>
                  </c:pt>
                  <c:pt idx="1">
                    <c:v>4.0369942974481914</c:v>
                  </c:pt>
                </c:numCache>
              </c:numRef>
            </c:plus>
            <c:minus>
              <c:numRef>
                <c:f>(Sheet1!$F$8,Sheet1!$L$8)</c:f>
                <c:numCache>
                  <c:formatCode>General</c:formatCode>
                  <c:ptCount val="2"/>
                  <c:pt idx="0">
                    <c:v>2.1871562654940213</c:v>
                  </c:pt>
                  <c:pt idx="1">
                    <c:v>4.0369942974481914</c:v>
                  </c:pt>
                </c:numCache>
              </c:numRef>
            </c:minus>
          </c:errBars>
          <c:val>
            <c:numRef>
              <c:f>(Sheet1!$D$8,Sheet1!$J$8)</c:f>
              <c:numCache>
                <c:formatCode>###0.0000</c:formatCode>
                <c:ptCount val="2"/>
                <c:pt idx="0">
                  <c:v>227.98912698412684</c:v>
                </c:pt>
                <c:pt idx="1">
                  <c:v>230.92432989690715</c:v>
                </c:pt>
              </c:numCache>
            </c:numRef>
          </c:val>
          <c:smooth val="0"/>
          <c:extLst>
            <c:ext xmlns:c16="http://schemas.microsoft.com/office/drawing/2014/chart" uri="{C3380CC4-5D6E-409C-BE32-E72D297353CC}">
              <c16:uniqueId val="{00000001-C9BB-4824-8475-BE5B42F8A73C}"/>
            </c:ext>
          </c:extLst>
        </c:ser>
        <c:ser>
          <c:idx val="5"/>
          <c:order val="2"/>
          <c:tx>
            <c:strRef>
              <c:f>Sheet1!$B$9</c:f>
              <c:strCache>
                <c:ptCount val="1"/>
                <c:pt idx="0">
                  <c:v>Brain training</c:v>
                </c:pt>
              </c:strCache>
            </c:strRef>
          </c:tx>
          <c:marker>
            <c:symbol val="none"/>
          </c:marker>
          <c:errBars>
            <c:errDir val="y"/>
            <c:errBarType val="both"/>
            <c:errValType val="cust"/>
            <c:noEndCap val="0"/>
            <c:plus>
              <c:numRef>
                <c:f>(Sheet1!$F$9,Sheet1!$L$9)</c:f>
                <c:numCache>
                  <c:formatCode>General</c:formatCode>
                  <c:ptCount val="2"/>
                  <c:pt idx="0">
                    <c:v>2.2370543550382096</c:v>
                  </c:pt>
                  <c:pt idx="1">
                    <c:v>3.1975182464487948</c:v>
                  </c:pt>
                </c:numCache>
              </c:numRef>
            </c:plus>
            <c:minus>
              <c:numRef>
                <c:f>(Sheet1!$F$9,Sheet1!$L$9)</c:f>
                <c:numCache>
                  <c:formatCode>General</c:formatCode>
                  <c:ptCount val="2"/>
                  <c:pt idx="0">
                    <c:v>2.2370543550382096</c:v>
                  </c:pt>
                  <c:pt idx="1">
                    <c:v>3.1975182464487948</c:v>
                  </c:pt>
                </c:numCache>
              </c:numRef>
            </c:minus>
          </c:errBars>
          <c:val>
            <c:numRef>
              <c:f>(Sheet1!$D$9,Sheet1!$J$9)</c:f>
              <c:numCache>
                <c:formatCode>###0.0000</c:formatCode>
                <c:ptCount val="2"/>
                <c:pt idx="0">
                  <c:v>228.09007633587785</c:v>
                </c:pt>
                <c:pt idx="1">
                  <c:v>228.98041237113404</c:v>
                </c:pt>
              </c:numCache>
            </c:numRef>
          </c:val>
          <c:smooth val="0"/>
          <c:extLst>
            <c:ext xmlns:c16="http://schemas.microsoft.com/office/drawing/2014/chart" uri="{C3380CC4-5D6E-409C-BE32-E72D297353CC}">
              <c16:uniqueId val="{00000002-C9BB-4824-8475-BE5B42F8A73C}"/>
            </c:ext>
          </c:extLst>
        </c:ser>
        <c:ser>
          <c:idx val="0"/>
          <c:order val="3"/>
          <c:tx>
            <c:strRef>
              <c:f>Sheet1!$B$7</c:f>
              <c:strCache>
                <c:ptCount val="1"/>
                <c:pt idx="0">
                  <c:v>Control</c:v>
                </c:pt>
              </c:strCache>
            </c:strRef>
          </c:tx>
          <c:spPr>
            <a:ln w="28575" cap="rnd">
              <a:solidFill>
                <a:schemeClr val="accent1"/>
              </a:solidFill>
              <a:round/>
            </a:ln>
            <a:effectLst/>
          </c:spPr>
          <c:marker>
            <c:symbol val="none"/>
          </c:marker>
          <c:errBars>
            <c:errDir val="y"/>
            <c:errBarType val="both"/>
            <c:errValType val="cust"/>
            <c:noEndCap val="0"/>
            <c:plus>
              <c:numRef>
                <c:f>(Sheet1!$F$7,Sheet1!$L$7)</c:f>
                <c:numCache>
                  <c:formatCode>General</c:formatCode>
                  <c:ptCount val="2"/>
                  <c:pt idx="0">
                    <c:v>2.5388951811307603</c:v>
                  </c:pt>
                  <c:pt idx="1">
                    <c:v>3.7681854318961023</c:v>
                  </c:pt>
                </c:numCache>
              </c:numRef>
            </c:plus>
            <c:minus>
              <c:numRef>
                <c:f>(Sheet1!$F$7,Sheet1!$L$7)</c:f>
                <c:numCache>
                  <c:formatCode>General</c:formatCode>
                  <c:ptCount val="2"/>
                  <c:pt idx="0">
                    <c:v>2.5388951811307603</c:v>
                  </c:pt>
                  <c:pt idx="1">
                    <c:v>3.7681854318961023</c:v>
                  </c:pt>
                </c:numCache>
              </c:numRef>
            </c:minus>
            <c:spPr>
              <a:noFill/>
              <a:ln w="9525" cap="flat" cmpd="sng" algn="ctr">
                <a:solidFill>
                  <a:schemeClr val="tx1">
                    <a:lumMod val="65000"/>
                    <a:lumOff val="35000"/>
                  </a:schemeClr>
                </a:solidFill>
                <a:round/>
              </a:ln>
              <a:effectLst/>
            </c:spPr>
          </c:errBars>
          <c:val>
            <c:numRef>
              <c:f>(Sheet1!$D$7,Sheet1!$J$7)</c:f>
              <c:numCache>
                <c:formatCode>###0.0000</c:formatCode>
                <c:ptCount val="2"/>
                <c:pt idx="0">
                  <c:v>231.03262745098033</c:v>
                </c:pt>
                <c:pt idx="1">
                  <c:v>230.18361904761903</c:v>
                </c:pt>
              </c:numCache>
            </c:numRef>
          </c:val>
          <c:smooth val="0"/>
          <c:extLst>
            <c:ext xmlns:c16="http://schemas.microsoft.com/office/drawing/2014/chart" uri="{C3380CC4-5D6E-409C-BE32-E72D297353CC}">
              <c16:uniqueId val="{00000003-C9BB-4824-8475-BE5B42F8A73C}"/>
            </c:ext>
          </c:extLst>
        </c:ser>
        <c:ser>
          <c:idx val="1"/>
          <c:order val="4"/>
          <c:tx>
            <c:strRef>
              <c:f>Sheet1!$B$8</c:f>
              <c:strCache>
                <c:ptCount val="1"/>
                <c:pt idx="0">
                  <c:v>Step training</c:v>
                </c:pt>
              </c:strCache>
            </c:strRef>
          </c:tx>
          <c:spPr>
            <a:ln w="28575" cap="rnd">
              <a:solidFill>
                <a:schemeClr val="accent2"/>
              </a:solidFill>
              <a:round/>
            </a:ln>
            <a:effectLst/>
          </c:spPr>
          <c:marker>
            <c:symbol val="none"/>
          </c:marker>
          <c:errBars>
            <c:errDir val="y"/>
            <c:errBarType val="both"/>
            <c:errValType val="cust"/>
            <c:noEndCap val="0"/>
            <c:plus>
              <c:numRef>
                <c:f>(Sheet1!$F$8,Sheet1!$L$8)</c:f>
                <c:numCache>
                  <c:formatCode>General</c:formatCode>
                  <c:ptCount val="2"/>
                  <c:pt idx="0">
                    <c:v>2.1871562654940213</c:v>
                  </c:pt>
                  <c:pt idx="1">
                    <c:v>4.0369942974481914</c:v>
                  </c:pt>
                </c:numCache>
              </c:numRef>
            </c:plus>
            <c:minus>
              <c:numRef>
                <c:f>(Sheet1!$F$8,Sheet1!$L$8)</c:f>
                <c:numCache>
                  <c:formatCode>General</c:formatCode>
                  <c:ptCount val="2"/>
                  <c:pt idx="0">
                    <c:v>2.1871562654940213</c:v>
                  </c:pt>
                  <c:pt idx="1">
                    <c:v>4.0369942974481914</c:v>
                  </c:pt>
                </c:numCache>
              </c:numRef>
            </c:minus>
            <c:spPr>
              <a:noFill/>
              <a:ln w="9525" cap="flat" cmpd="sng" algn="ctr">
                <a:solidFill>
                  <a:schemeClr val="tx1">
                    <a:lumMod val="65000"/>
                    <a:lumOff val="35000"/>
                  </a:schemeClr>
                </a:solidFill>
                <a:round/>
              </a:ln>
              <a:effectLst/>
            </c:spPr>
          </c:errBars>
          <c:val>
            <c:numRef>
              <c:f>(Sheet1!$D$8,Sheet1!$J$8)</c:f>
              <c:numCache>
                <c:formatCode>###0.0000</c:formatCode>
                <c:ptCount val="2"/>
                <c:pt idx="0">
                  <c:v>227.98912698412684</c:v>
                </c:pt>
                <c:pt idx="1">
                  <c:v>230.92432989690715</c:v>
                </c:pt>
              </c:numCache>
            </c:numRef>
          </c:val>
          <c:smooth val="0"/>
          <c:extLst>
            <c:ext xmlns:c16="http://schemas.microsoft.com/office/drawing/2014/chart" uri="{C3380CC4-5D6E-409C-BE32-E72D297353CC}">
              <c16:uniqueId val="{00000004-C9BB-4824-8475-BE5B42F8A73C}"/>
            </c:ext>
          </c:extLst>
        </c:ser>
        <c:ser>
          <c:idx val="2"/>
          <c:order val="5"/>
          <c:tx>
            <c:strRef>
              <c:f>Sheet1!$B$9</c:f>
              <c:strCache>
                <c:ptCount val="1"/>
                <c:pt idx="0">
                  <c:v>Brain training</c:v>
                </c:pt>
              </c:strCache>
            </c:strRef>
          </c:tx>
          <c:spPr>
            <a:ln w="28575" cap="rnd">
              <a:solidFill>
                <a:schemeClr val="accent3"/>
              </a:solidFill>
              <a:round/>
            </a:ln>
            <a:effectLst/>
          </c:spPr>
          <c:marker>
            <c:symbol val="none"/>
          </c:marker>
          <c:errBars>
            <c:errDir val="y"/>
            <c:errBarType val="both"/>
            <c:errValType val="cust"/>
            <c:noEndCap val="0"/>
            <c:plus>
              <c:numRef>
                <c:f>(Sheet1!$F$9,Sheet1!$L$9)</c:f>
                <c:numCache>
                  <c:formatCode>General</c:formatCode>
                  <c:ptCount val="2"/>
                  <c:pt idx="0">
                    <c:v>2.2370543550382096</c:v>
                  </c:pt>
                  <c:pt idx="1">
                    <c:v>3.1975182464487948</c:v>
                  </c:pt>
                </c:numCache>
              </c:numRef>
            </c:plus>
            <c:minus>
              <c:numRef>
                <c:f>(Sheet1!$F$9,Sheet1!$L$9)</c:f>
                <c:numCache>
                  <c:formatCode>General</c:formatCode>
                  <c:ptCount val="2"/>
                  <c:pt idx="0">
                    <c:v>2.2370543550382096</c:v>
                  </c:pt>
                  <c:pt idx="1">
                    <c:v>3.1975182464487948</c:v>
                  </c:pt>
                </c:numCache>
              </c:numRef>
            </c:minus>
            <c:spPr>
              <a:noFill/>
              <a:ln w="9525" cap="flat" cmpd="sng" algn="ctr">
                <a:solidFill>
                  <a:schemeClr val="tx1">
                    <a:lumMod val="65000"/>
                    <a:lumOff val="35000"/>
                  </a:schemeClr>
                </a:solidFill>
                <a:round/>
              </a:ln>
              <a:effectLst/>
            </c:spPr>
          </c:errBars>
          <c:val>
            <c:numRef>
              <c:f>(Sheet1!$D$9,Sheet1!$J$9)</c:f>
              <c:numCache>
                <c:formatCode>###0.0000</c:formatCode>
                <c:ptCount val="2"/>
                <c:pt idx="0">
                  <c:v>228.09007633587785</c:v>
                </c:pt>
                <c:pt idx="1">
                  <c:v>228.98041237113404</c:v>
                </c:pt>
              </c:numCache>
            </c:numRef>
          </c:val>
          <c:smooth val="0"/>
          <c:extLst>
            <c:ext xmlns:c16="http://schemas.microsoft.com/office/drawing/2014/chart" uri="{C3380CC4-5D6E-409C-BE32-E72D297353CC}">
              <c16:uniqueId val="{00000005-C9BB-4824-8475-BE5B42F8A73C}"/>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plotArea>
    <c:legend>
      <c:legendPos val="b"/>
      <c:legendEntry>
        <c:idx val="0"/>
        <c:delete val="1"/>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Choice Stepping Reaction Time </a:t>
            </a:r>
            <a:r>
              <a:rPr lang="en-AU" baseline="0"/>
              <a:t>mean (SEM)</a:t>
            </a:r>
            <a:endParaRPr lang="en-AU"/>
          </a:p>
        </c:rich>
      </c:tx>
      <c:overlay val="0"/>
      <c:spPr>
        <a:noFill/>
        <a:ln>
          <a:noFill/>
        </a:ln>
        <a:effectLst/>
      </c:spPr>
    </c:title>
    <c:autoTitleDeleted val="0"/>
    <c:plotArea>
      <c:layout/>
      <c:lineChart>
        <c:grouping val="standard"/>
        <c:varyColors val="0"/>
        <c:ser>
          <c:idx val="2"/>
          <c:order val="0"/>
          <c:tx>
            <c:strRef>
              <c:f>Sheet1!$B$26</c:f>
              <c:strCache>
                <c:ptCount val="1"/>
                <c:pt idx="0">
                  <c:v>Control</c:v>
                </c:pt>
              </c:strCache>
            </c:strRef>
          </c:tx>
          <c:spPr>
            <a:ln>
              <a:solidFill>
                <a:schemeClr val="accent1"/>
              </a:solidFill>
            </a:ln>
          </c:spPr>
          <c:marker>
            <c:symbol val="none"/>
          </c:marker>
          <c:errBars>
            <c:errDir val="y"/>
            <c:errBarType val="both"/>
            <c:errValType val="cust"/>
            <c:noEndCap val="0"/>
            <c:plus>
              <c:numRef>
                <c:f>(Sheet1!$F$26,Sheet1!$L$26)</c:f>
                <c:numCache>
                  <c:formatCode>General</c:formatCode>
                  <c:ptCount val="2"/>
                  <c:pt idx="0">
                    <c:v>8.9611548539246192E-3</c:v>
                  </c:pt>
                  <c:pt idx="1">
                    <c:v>1.3251366196091546E-2</c:v>
                  </c:pt>
                </c:numCache>
              </c:numRef>
            </c:plus>
            <c:minus>
              <c:numRef>
                <c:f>(Sheet1!$F$26,Sheet1!$L$26)</c:f>
                <c:numCache>
                  <c:formatCode>General</c:formatCode>
                  <c:ptCount val="2"/>
                  <c:pt idx="0">
                    <c:v>8.9611548539246192E-3</c:v>
                  </c:pt>
                  <c:pt idx="1">
                    <c:v>1.3251366196091546E-2</c:v>
                  </c:pt>
                </c:numCache>
              </c:numRef>
            </c:minus>
          </c:errBars>
          <c:val>
            <c:numRef>
              <c:f>(Sheet1!$D$26,Sheet1!$J$26)</c:f>
              <c:numCache>
                <c:formatCode>###0.0000</c:formatCode>
                <c:ptCount val="2"/>
                <c:pt idx="0">
                  <c:v>1.1114096283098043</c:v>
                </c:pt>
                <c:pt idx="1">
                  <c:v>1.0723272258476193</c:v>
                </c:pt>
              </c:numCache>
            </c:numRef>
          </c:val>
          <c:smooth val="0"/>
          <c:extLst>
            <c:ext xmlns:c16="http://schemas.microsoft.com/office/drawing/2014/chart" uri="{C3380CC4-5D6E-409C-BE32-E72D297353CC}">
              <c16:uniqueId val="{00000000-A401-4AF3-8D6D-9A19887E9984}"/>
            </c:ext>
          </c:extLst>
        </c:ser>
        <c:ser>
          <c:idx val="0"/>
          <c:order val="1"/>
          <c:tx>
            <c:strRef>
              <c:f>Sheet1!$B$27</c:f>
              <c:strCache>
                <c:ptCount val="1"/>
                <c:pt idx="0">
                  <c:v>Step training</c:v>
                </c:pt>
              </c:strCache>
            </c:strRef>
          </c:tx>
          <c:spPr>
            <a:ln>
              <a:solidFill>
                <a:schemeClr val="accent2"/>
              </a:solidFill>
            </a:ln>
          </c:spPr>
          <c:marker>
            <c:symbol val="none"/>
          </c:marker>
          <c:errBars>
            <c:errDir val="y"/>
            <c:errBarType val="both"/>
            <c:errValType val="cust"/>
            <c:noEndCap val="0"/>
            <c:plus>
              <c:numRef>
                <c:f>(Sheet1!$F$27,Sheet1!$L$27)</c:f>
                <c:numCache>
                  <c:formatCode>General</c:formatCode>
                  <c:ptCount val="2"/>
                  <c:pt idx="0">
                    <c:v>7.6415151647254544E-3</c:v>
                  </c:pt>
                  <c:pt idx="1">
                    <c:v>8.5618256842333977E-3</c:v>
                  </c:pt>
                </c:numCache>
              </c:numRef>
            </c:plus>
            <c:minus>
              <c:numRef>
                <c:f>(Sheet1!$F$27,Sheet1!$L$27)</c:f>
                <c:numCache>
                  <c:formatCode>General</c:formatCode>
                  <c:ptCount val="2"/>
                  <c:pt idx="0">
                    <c:v>7.6415151647254544E-3</c:v>
                  </c:pt>
                  <c:pt idx="1">
                    <c:v>8.5618256842333977E-3</c:v>
                  </c:pt>
                </c:numCache>
              </c:numRef>
            </c:minus>
          </c:errBars>
          <c:val>
            <c:numRef>
              <c:f>(Sheet1!$D$27,Sheet1!$J$27)</c:f>
              <c:numCache>
                <c:formatCode>###0.0000</c:formatCode>
                <c:ptCount val="2"/>
                <c:pt idx="0">
                  <c:v>1.081537630492063</c:v>
                </c:pt>
                <c:pt idx="1">
                  <c:v>1.0177668949789476</c:v>
                </c:pt>
              </c:numCache>
            </c:numRef>
          </c:val>
          <c:smooth val="0"/>
          <c:extLst>
            <c:ext xmlns:c16="http://schemas.microsoft.com/office/drawing/2014/chart" uri="{C3380CC4-5D6E-409C-BE32-E72D297353CC}">
              <c16:uniqueId val="{00000001-A401-4AF3-8D6D-9A19887E9984}"/>
            </c:ext>
          </c:extLst>
        </c:ser>
        <c:ser>
          <c:idx val="1"/>
          <c:order val="2"/>
          <c:tx>
            <c:strRef>
              <c:f>Sheet1!$B$28</c:f>
              <c:strCache>
                <c:ptCount val="1"/>
                <c:pt idx="0">
                  <c:v>Brain training</c:v>
                </c:pt>
              </c:strCache>
            </c:strRef>
          </c:tx>
          <c:spPr>
            <a:ln>
              <a:solidFill>
                <a:schemeClr val="accent3"/>
              </a:solidFill>
            </a:ln>
          </c:spPr>
          <c:marker>
            <c:symbol val="none"/>
          </c:marker>
          <c:errBars>
            <c:errDir val="y"/>
            <c:errBarType val="both"/>
            <c:errValType val="cust"/>
            <c:noEndCap val="0"/>
            <c:plus>
              <c:numRef>
                <c:f>(Sheet1!$F$28,Sheet1!$L$28)</c:f>
                <c:numCache>
                  <c:formatCode>General</c:formatCode>
                  <c:ptCount val="2"/>
                  <c:pt idx="0">
                    <c:v>7.8893409130468238E-3</c:v>
                  </c:pt>
                  <c:pt idx="1">
                    <c:v>1.1707652503409754E-2</c:v>
                  </c:pt>
                </c:numCache>
              </c:numRef>
            </c:plus>
            <c:minus>
              <c:numRef>
                <c:f>(Sheet1!$F$28,Sheet1!$L$28)</c:f>
                <c:numCache>
                  <c:formatCode>General</c:formatCode>
                  <c:ptCount val="2"/>
                  <c:pt idx="0">
                    <c:v>7.8893409130468238E-3</c:v>
                  </c:pt>
                  <c:pt idx="1">
                    <c:v>1.1707652503409754E-2</c:v>
                  </c:pt>
                </c:numCache>
              </c:numRef>
            </c:minus>
          </c:errBars>
          <c:val>
            <c:numRef>
              <c:f>(Sheet1!$D$28,Sheet1!$J$28)</c:f>
              <c:numCache>
                <c:formatCode>###0.0000</c:formatCode>
                <c:ptCount val="2"/>
                <c:pt idx="0">
                  <c:v>1.0875244124285708</c:v>
                </c:pt>
                <c:pt idx="1">
                  <c:v>1.0450231994468087</c:v>
                </c:pt>
              </c:numCache>
            </c:numRef>
          </c:val>
          <c:smooth val="0"/>
          <c:extLst>
            <c:ext xmlns:c16="http://schemas.microsoft.com/office/drawing/2014/chart" uri="{C3380CC4-5D6E-409C-BE32-E72D297353CC}">
              <c16:uniqueId val="{00000002-A401-4AF3-8D6D-9A19887E9984}"/>
            </c:ext>
          </c:extLst>
        </c:ser>
        <c:dLbls>
          <c:showLegendKey val="0"/>
          <c:showVal val="0"/>
          <c:showCatName val="0"/>
          <c:showSerName val="0"/>
          <c:showPercent val="0"/>
          <c:showBubbleSize val="0"/>
        </c:dLbls>
        <c:smooth val="0"/>
        <c:axId val="1493565839"/>
        <c:axId val="1493651071"/>
      </c:lineChart>
      <c:catAx>
        <c:axId val="14935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651071"/>
        <c:crosses val="autoZero"/>
        <c:auto val="1"/>
        <c:lblAlgn val="ctr"/>
        <c:lblOffset val="100"/>
        <c:noMultiLvlLbl val="0"/>
      </c:catAx>
      <c:valAx>
        <c:axId val="1493651071"/>
        <c:scaling>
          <c:orientation val="minMax"/>
        </c:scaling>
        <c:delete val="0"/>
        <c:axPos val="l"/>
        <c:majorGridlines>
          <c:spPr>
            <a:ln w="9525" cap="flat" cmpd="sng" algn="ctr">
              <a:solidFill>
                <a:schemeClr val="tx1">
                  <a:lumMod val="15000"/>
                  <a:lumOff val="85000"/>
                </a:schemeClr>
              </a:solidFill>
              <a:round/>
            </a:ln>
            <a:effectLst/>
          </c:spPr>
        </c:majorGridlines>
        <c:numFmt formatCode="#,##0.00_ ;\-#,##0.0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3565839"/>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'converted from data file with b'!$C$272:$C$508</cx:f>
        <cx:lvl ptCount="237" formatCode="0">
          <cx:pt idx="0">0.60525727069351232</cx:pt>
          <cx:pt idx="1">1.4561458333333333</cx:pt>
          <cx:pt idx="2">1.6289029535864978</cx:pt>
          <cx:pt idx="3">2.4280828516377646</cx:pt>
          <cx:pt idx="4">2.4730815347721822</cx:pt>
          <cx:pt idx="5">3.2367521367521372</cx:pt>
          <cx:pt idx="6">3.3997076023391815</cx:pt>
          <cx:pt idx="7">3.5497777777777775</cx:pt>
          <cx:pt idx="8">3.5824712643678156</cx:pt>
          <cx:pt idx="9">3.9776851851851851</cx:pt>
          <cx:pt idx="10">4.0539215686274517</cx:pt>
          <cx:pt idx="11">4.2694444444444448</cx:pt>
          <cx:pt idx="12">4.7899621212121213</cx:pt>
          <cx:pt idx="13">5.9688172043010752</cx:pt>
          <cx:pt idx="14">6.3454054054054057</cx:pt>
          <cx:pt idx="15">7.075712881022616</cx:pt>
          <cx:pt idx="16">7.3775900900900897</cx:pt>
          <cx:pt idx="17">8.1976190476190478</cx:pt>
          <cx:pt idx="18">9.0270833333333318</cx:pt>
          <cx:pt idx="19">9.2261904761904763</cx:pt>
          <cx:pt idx="20">9.4568627450980394</cx:pt>
          <cx:pt idx="21">9.8029914529914528</cx:pt>
          <cx:pt idx="22">9.8417910447761194</cx:pt>
          <cx:pt idx="23">10.126351351351349</cx:pt>
          <cx:pt idx="24">10.474264705882353</cx:pt>
          <cx:pt idx="25">10.602083333333333</cx:pt>
          <cx:pt idx="26">11.022112211221122</cx:pt>
          <cx:pt idx="27">13.094333333333333</cx:pt>
          <cx:pt idx="28">13.725347222222224</cx:pt>
          <cx:pt idx="29">13.754054054054055</cx:pt>
          <cx:pt idx="30">14.236629001883241</cx:pt>
          <cx:pt idx="31">14.829190207156309</cx:pt>
          <cx:pt idx="32">16.070550161812299</cx:pt>
          <cx:pt idx="33">16.255555555555556</cx:pt>
          <cx:pt idx="34">17.866256830601095</cx:pt>
          <cx:pt idx="35">18.734496124031004</cx:pt>
          <cx:pt idx="36">19.433472998137802</cx:pt>
          <cx:pt idx="37">20.070419103313842</cx:pt>
          <cx:pt idx="38">21.140488656195465</cx:pt>
          <cx:pt idx="39">22.970630372492838</cx:pt>
          <cx:pt idx="40">23.171904761904763</cx:pt>
          <cx:pt idx="41">23.561095505617978</cx:pt>
          <cx:pt idx="42">23.959243295019153</cx:pt>
          <cx:pt idx="43">25.319164118246686</cx:pt>
          <cx:pt idx="44">25.533380816714146</cx:pt>
          <cx:pt idx="45">25.681515151515153</cx:pt>
          <cx:pt idx="46">26.195926966292138</cx:pt>
          <cx:pt idx="47">27.459493670886072</cx:pt>
          <cx:pt idx="48">27.660370370370369</cx:pt>
          <cx:pt idx="49">32.14473684210526</cx:pt>
          <cx:pt idx="50">32.625414364640882</cx:pt>
          <cx:pt idx="51">33.821666666666665</cx:pt>
          <cx:pt idx="52">33.82866666666667</cx:pt>
          <cx:pt idx="53">34.050311526479753</cx:pt>
          <cx:pt idx="54">36.036254789272029</cx:pt>
          <cx:pt idx="55">36.800957854406128</cx:pt>
          <cx:pt idx="56">36.986938202247195</cx:pt>
          <cx:pt idx="57">37.2144723092999</cx:pt>
          <cx:pt idx="58">37.295092592592589</cx:pt>
          <cx:pt idx="59">38.449519230769234</cx:pt>
          <cx:pt idx="60">39.137730061349693</cx:pt>
          <cx:pt idx="61">39.774331275720165</cx:pt>
          <cx:pt idx="62">41.31166666666666</cx:pt>
          <cx:pt idx="63">41.316813725490199</cx:pt>
          <cx:pt idx="64">42.591176470588238</cx:pt>
          <cx:pt idx="65">42.934810126582278</cx:pt>
          <cx:pt idx="66">43.863455657492352</cx:pt>
          <cx:pt idx="67">44.665833333333332</cx:pt>
          <cx:pt idx="68">48.493646138807428</cx:pt>
          <cx:pt idx="69">48.56133333333333</cx:pt>
          <cx:pt idx="70">49.332666666666661</cx:pt>
          <cx:pt idx="71">49.84616104868914</cx:pt>
          <cx:pt idx="72">51.214319923371647</cx:pt>
          <cx:pt idx="73">51.515265700483091</cx:pt>
          <cx:pt idx="74">51.885555555555555</cx:pt>
          <cx:pt idx="75">52.862009803921573</cx:pt>
          <cx:pt idx="76">54.694961240310079</cx:pt>
          <cx:pt idx="77">54.941616766467064</cx:pt>
          <cx:pt idx="78">55.447984267453293</cx:pt>
          <cx:pt idx="79">55.988799999999998</cx:pt>
          <cx:pt idx="80">56.861254789272031</cx:pt>
          <cx:pt idx="81">56.953076923076921</cx:pt>
          <cx:pt idx="82">57.048028169014088</cx:pt>
          <cx:pt idx="83">57.522923238696109</cx:pt>
          <cx:pt idx="84">57.857516339869278</cx:pt>
          <cx:pt idx="85">58</cx:pt>
          <cx:pt idx="86">62.144670542635659</cx:pt>
          <cx:pt idx="87">62.76904069767442</cx:pt>
          <cx:pt idx="88">63.624763257575758</cx:pt>
          <cx:pt idx="89">64.824627560521407</cx:pt>
          <cx:pt idx="90">66.381602373887233</cx:pt>
          <cx:pt idx="91">67.521246458923514</cx:pt>
          <cx:pt idx="92">68.632993197278921</cx:pt>
          <cx:pt idx="93">68.742933723196884</cx:pt>
          <cx:pt idx="94">69.478666666666669</cx:pt>
          <cx:pt idx="95">70.177124183006541</cx:pt>
          <cx:pt idx="96">70.292159624413145</cx:pt>
          <cx:pt idx="97">71.132784431137722</cx:pt>
          <cx:pt idx="98">71.878072625698323</cx:pt>
          <cx:pt idx="99">73.038304924242425</cx:pt>
          <cx:pt idx="100">73.810027855153209</cx:pt>
          <cx:pt idx="101">75.124655647382923</cx:pt>
          <cx:pt idx="102">75.650724637681165</cx:pt>
          <cx:pt idx="103">76.36194158075601</cx:pt>
          <cx:pt idx="104">76.544634377967697</cx:pt>
          <cx:pt idx="105">78.999425287356317</cx:pt>
          <cx:pt idx="106">79.481397544853635</cx:pt>
          <cx:pt idx="107">79.718433619866289</cx:pt>
          <cx:pt idx="108">79.898208955223879</cx:pt>
          <cx:pt idx="109">81.505260570304813</cx:pt>
          <cx:pt idx="110">82.388888888888886</cx:pt>
          <cx:pt idx="111">83.286960784313735</cx:pt>
          <cx:pt idx="112">83.409416195856878</cx:pt>
          <cx:pt idx="113">83.43323863636364</cx:pt>
          <cx:pt idx="114">84.310606060606062</cx:pt>
          <cx:pt idx="115">86.015061378659112</cx:pt>
          <cx:pt idx="116">86.516666666666666</cx:pt>
          <cx:pt idx="117">86.595743589743591</cx:pt>
          <cx:pt idx="118">86.995871559633017</cx:pt>
          <cx:pt idx="119">87.763976793248929</cx:pt>
          <cx:pt idx="120">89.389869281045748</cx:pt>
          <cx:pt idx="121">89.502668539325853</cx:pt>
          <cx:pt idx="122">89.647278911564612</cx:pt>
          <cx:pt idx="123">90.013398692810455</cx:pt>
          <cx:pt idx="124">90.38358739837399</cx:pt>
          <cx:pt idx="125">90.789447731755416</cx:pt>
          <cx:pt idx="126">91.111458333333346</cx:pt>
          <cx:pt idx="127">92.521400966183577</cx:pt>
          <cx:pt idx="128">92.620075757575748</cx:pt>
          <cx:pt idx="129">92.730555555555554</cx:pt>
          <cx:pt idx="130">93.098585858585849</cx:pt>
          <cx:pt idx="131">93.173307790549174</cx:pt>
          <cx:pt idx="132">94.178262910798125</cx:pt>
          <cx:pt idx="133">94.239534883720921</cx:pt>
          <cx:pt idx="134">94.882679738562089</cx:pt>
          <cx:pt idx="135">94.896806387225553</cx:pt>
          <cx:pt idx="136">95.49310502283106</cx:pt>
          <cx:pt idx="137">95.740972222222226</cx:pt>
          <cx:pt idx="138">97.278148148148148</cx:pt>
          <cx:pt idx="139">98.34135802469136</cx:pt>
          <cx:pt idx="140">98.913276026743091</cx:pt>
          <cx:pt idx="141">98.977327746741153</cx:pt>
          <cx:pt idx="142">100.10688202247191</cx:pt>
          <cx:pt idx="143">100.43748792270532</cx:pt>
          <cx:pt idx="144">100.4513972055888</cx:pt>
          <cx:pt idx="145">102.65636277302944</cx:pt>
          <cx:pt idx="146">102.70077972709552</cx:pt>
          <cx:pt idx="147">103.06880819366853</cx:pt>
          <cx:pt idx="148">103.16854354354354</cx:pt>
          <cx:pt idx="149">104.38793273986153</cx:pt>
          <cx:pt idx="150">104.39869186046511</cx:pt>
          <cx:pt idx="151">104.44072504708097</cx:pt>
          <cx:pt idx="152">104.9128391472868</cx:pt>
          <cx:pt idx="153">105.30284431137724</cx:pt>
          <cx:pt idx="154">105.6911883182276</cx:pt>
          <cx:pt idx="155">105.70704022988505</cx:pt>
          <cx:pt idx="156">106.22483751160631</cx:pt>
          <cx:pt idx="157">106.6789695057834</cx:pt>
          <cx:pt idx="158">106.78533123028392</cx:pt>
          <cx:pt idx="159">106.8220785440613</cx:pt>
          <cx:pt idx="160">106.9246722846442</cx:pt>
          <cx:pt idx="161">106.9639455782313</cx:pt>
          <cx:pt idx="162">107.08038348082596</cx:pt>
          <cx:pt idx="163">107.28338430173292</cx:pt>
          <cx:pt idx="164">108.23478873239436</cx:pt>
          <cx:pt idx="165">108.55095381526104</cx:pt>
          <cx:pt idx="166">109.25616045845273</cx:pt>
          <cx:pt idx="167">109.43563380281689</cx:pt>
          <cx:pt idx="168">110.64012524084779</cx:pt>
          <cx:pt idx="169">111.08884297520662</cx:pt>
          <cx:pt idx="170">112.23543543543543</cx:pt>
          <cx:pt idx="171">113.24710351377018</cx:pt>
          <cx:pt idx="172">113.5896273917422</cx:pt>
          <cx:pt idx="173">114.09353741496598</cx:pt>
          <cx:pt idx="174">114.33333333333333</cx:pt>
          <cx:pt idx="175">114.88507692307691</cx:pt>
          <cx:pt idx="176">115.09919919919921</cx:pt>
          <cx:pt idx="177">115.17064606741573</cx:pt>
          <cx:pt idx="178">115.34273972602739</cx:pt>
          <cx:pt idx="179">116.02619745845551</cx:pt>
          <cx:pt idx="180">118.38202614379085</cx:pt>
          <cx:pt idx="181">118.75122065727699</cx:pt>
          <cx:pt idx="182">118.75229226361031</cx:pt>
          <cx:pt idx="183">118.90310734463279</cx:pt>
          <cx:pt idx="184">119.89012345679011</cx:pt>
          <cx:pt idx="185">120.67992424242425</cx:pt>
          <cx:pt idx="186">120.78696705426356</cx:pt>
          <cx:pt idx="187">121.67133333333334</cx:pt>
          <cx:pt idx="188">121.79584569732938</cx:pt>
          <cx:pt idx="189">121.98551912568307</cx:pt>
          <cx:pt idx="190">122.03705673758864</cx:pt>
          <cx:pt idx="191">122.53888888888891</cx:pt>
          <cx:pt idx="192">122.9555751173709</cx:pt>
          <cx:pt idx="193">123.55777777777777</cx:pt>
          <cx:pt idx="194">123.72482893450636</cx:pt>
          <cx:pt idx="195">123.99186626746507</cx:pt>
          <cx:pt idx="196">123.99780439121756</cx:pt>
          <cx:pt idx="197">124.20436274509805</cx:pt>
          <cx:pt idx="198">124.43299888517279</cx:pt>
          <cx:pt idx="199">125.08366666666667</cx:pt>
          <cx:pt idx="200">125.331</cx:pt>
          <cx:pt idx="201">125.55277777777778</cx:pt>
          <cx:pt idx="202">127.87700831024932</cx:pt>
          <cx:pt idx="203">128.10415430267062</cx:pt>
          <cx:pt idx="204">128.86204238921002</cx:pt>
          <cx:pt idx="205">128.89710578842315</cx:pt>
          <cx:pt idx="206">129.01006647673313</cx:pt>
          <cx:pt idx="207">130.38382789317507</cx:pt>
          <cx:pt idx="208">130.52026881720431</cx:pt>
          <cx:pt idx="209">130.69738562091504</cx:pt>
          <cx:pt idx="210">131.63483568075117</cx:pt>
          <cx:pt idx="211">133.34962726304579</cx:pt>
          <cx:pt idx="212">133.6864123159304</cx:pt>
          <cx:pt idx="213">134.39338999055713</cx:pt>
          <cx:pt idx="214">137.21315529179029</cx:pt>
          <cx:pt idx="215">139.33773491592481</cx:pt>
          <cx:pt idx="216">140.20056179775281</cx:pt>
          <cx:pt idx="217">140.33167170191339</cx:pt>
          <cx:pt idx="218">140.51041666666666</cx:pt>
          <cx:pt idx="219">140.90133887349955</cx:pt>
          <cx:pt idx="220">142.43684971098264</cx:pt>
          <cx:pt idx="221">144.04149659863947</cx:pt>
          <cx:pt idx="222">146.94981735159817</cx:pt>
          <cx:pt idx="223">147.11072186836518</cx:pt>
          <cx:pt idx="224">149.27765151515152</cx:pt>
          <cx:pt idx="225">151.80403755868545</cx:pt>
          <cx:pt idx="226">158.53372898120671</cx:pt>
          <cx:pt idx="227">158.59323529411765</cx:pt>
          <cx:pt idx="228">159.47314553990608</cx:pt>
          <cx:pt idx="229">160.53040037243949</cx:pt>
          <cx:pt idx="230">160.6633612662942</cx:pt>
          <cx:pt idx="231">160.82481713688611</cx:pt>
          <cx:pt idx="232">163.18921568627451</cx:pt>
          <cx:pt idx="233">167.1856209150327</cx:pt>
          <cx:pt idx="234">172.63338338338338</cx:pt>
          <cx:pt idx="235">183.58076550387594</cx:pt>
          <cx:pt idx="236">230.5916666666667</cx:pt>
        </cx:lvl>
      </cx:numDim>
    </cx:data>
  </cx:chartData>
  <cx:chart>
    <cx:plotArea>
      <cx:plotAreaRegion>
        <cx:series layoutId="clusteredColumn" uniqueId="{35ACCDA1-D67D-49B2-A059-BF14E7B1F352}">
          <cx:dataLabels pos="outEnd">
            <cx:visibility seriesName="0" categoryName="0" value="1"/>
          </cx:dataLabels>
          <cx:dataId val="0"/>
          <cx:layoutPr>
            <cx:binning intervalClosed="r">
              <cx:binSize val="20"/>
            </cx:binning>
          </cx:layoutPr>
        </cx:series>
      </cx:plotAreaRegion>
      <cx:axis id="0">
        <cx:catScaling gapWidth="0"/>
        <cx:title>
          <cx:tx>
            <cx:txData>
              <cx:v>Average mins/week</cx:v>
            </cx:txData>
          </cx:tx>
          <cx:txPr>
            <a:bodyPr spcFirstLastPara="1" vertOverflow="ellipsis" horzOverflow="overflow" wrap="square" lIns="0" tIns="0" rIns="0" bIns="0" anchor="ctr" anchorCtr="1"/>
            <a:lstStyle/>
            <a:p>
              <a:pPr algn="ctr" rtl="0">
                <a:defRPr/>
              </a:pPr>
              <a:r>
                <a:rPr lang="en-US" sz="900" b="0" i="0" u="none" strike="noStrike" baseline="0" dirty="0">
                  <a:solidFill>
                    <a:sysClr val="windowText" lastClr="000000">
                      <a:lumMod val="65000"/>
                      <a:lumOff val="35000"/>
                    </a:sysClr>
                  </a:solidFill>
                  <a:latin typeface="Calibri" panose="020F0502020204030204"/>
                </a:rPr>
                <a:t>Average mins/week</a:t>
              </a:r>
            </a:p>
          </cx:txPr>
        </cx:title>
        <cx:majorTickMarks type="in"/>
        <cx:tickLabels/>
        <cx:numFmt formatCode="0" sourceLinked="0"/>
      </cx:axis>
      <cx:axis id="1">
        <cx:valScaling max="80"/>
        <cx:title>
          <cx:tx>
            <cx:txData>
              <cx:v>No. of participants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No. of participants</a:t>
              </a: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'converted from data file with b'!$C$527:$C$770</cx:f>
        <cx:lvl ptCount="244" formatCode="0">
          <cx:pt idx="0">0.73393939393939389</cx:pt>
          <cx:pt idx="1">1.7715895610913401</cx:pt>
          <cx:pt idx="2">2.5653100775193796</cx:pt>
          <cx:pt idx="3">3.7166666666666663</cx:pt>
          <cx:pt idx="4">3.7968137254901961</cx:pt>
          <cx:pt idx="5">4.2918439716312058</cx:pt>
          <cx:pt idx="6">6.3409644194756565</cx:pt>
          <cx:pt idx="7">8.7208333333333332</cx:pt>
          <cx:pt idx="8">9.0130718954248366</cx:pt>
          <cx:pt idx="9">9.1901819923371644</cx:pt>
          <cx:pt idx="10">10.824035608308606</cx:pt>
          <cx:pt idx="11">11.228992015968062</cx:pt>
          <cx:pt idx="12">12.883855650522316</cx:pt>
          <cx:pt idx="13">14.564109848484849</cx:pt>
          <cx:pt idx="14">14.649477682811016</cx:pt>
          <cx:pt idx="15">16.383333333333333</cx:pt>
          <cx:pt idx="16">16.974129353233831</cx:pt>
          <cx:pt idx="17">17.227999999999998</cx:pt>
          <cx:pt idx="18">17.887499999999999</cx:pt>
          <cx:pt idx="19">20.352499999999999</cx:pt>
          <cx:pt idx="20">20.876679340937898</cx:pt>
          <cx:pt idx="21">20.975000000000001</cx:pt>
          <cx:pt idx="22">21.380725190839694</cx:pt>
          <cx:pt idx="23">21.830392156862743</cx:pt>
          <cx:pt idx="24">22.139115646258503</cx:pt>
          <cx:pt idx="25">22.540000000000003</cx:pt>
          <cx:pt idx="26">24.50925925925926</cx:pt>
          <cx:pt idx="27">26.996500593119809</cx:pt>
          <cx:pt idx="28">28.054073033707866</cx:pt>
          <cx:pt idx="29">28.510999999999999</cx:pt>
          <cx:pt idx="30">29.888271604938272</cx:pt>
          <cx:pt idx="31">30.255664794007494</cx:pt>
          <cx:pt idx="32">30.382638888888888</cx:pt>
          <cx:pt idx="33">33.128347578347579</cx:pt>
          <cx:pt idx="34">33.148979591836735</cx:pt>
          <cx:pt idx="35">33.993155694879832</cx:pt>
          <cx:pt idx="36">36.615833333333327</cx:pt>
          <cx:pt idx="37">38.111111111111107</cx:pt>
          <cx:pt idx="38">42.401851851851845</cx:pt>
          <cx:pt idx="39">44.404795821462486</cx:pt>
          <cx:pt idx="40">46.397781065088758</cx:pt>
          <cx:pt idx="41">48.610204081632652</cx:pt>
          <cx:pt idx="42">48.718731117824774</cx:pt>
          <cx:pt idx="43">51.388775510204084</cx:pt>
          <cx:pt idx="44">54.541179201485612</cx:pt>
          <cx:pt idx="45">56.059697855750485</cx:pt>
          <cx:pt idx="46">56.068311403508773</cx:pt>
          <cx:pt idx="47">56.847403210576012</cx:pt>
          <cx:pt idx="48">57.517881944444454</cx:pt>
          <cx:pt idx="49">59.290615835777132</cx:pt>
          <cx:pt idx="50">59.651718983557544</cx:pt>
          <cx:pt idx="51">62.307291666666664</cx:pt>
          <cx:pt idx="52">64.021827651515153</cx:pt>
          <cx:pt idx="53">64.26052141527002</cx:pt>
          <cx:pt idx="54">64.718774509803922</cx:pt>
          <cx:pt idx="55">64.825936883629183</cx:pt>
          <cx:pt idx="56">68.815536723163845</cx:pt>
          <cx:pt idx="57">69.387011173184362</cx:pt>
          <cx:pt idx="58">69.474999999999994</cx:pt>
          <cx:pt idx="59">69.622717948717934</cx:pt>
          <cx:pt idx="60">70.973393574297177</cx:pt>
          <cx:pt idx="61">71.494412331406551</cx:pt>
          <cx:pt idx="62">72.489999999999995</cx:pt>
          <cx:pt idx="63">72.995000000000005</cx:pt>
          <cx:pt idx="64">73.360416666666666</cx:pt>
          <cx:pt idx="65">73.366284622731627</cx:pt>
          <cx:pt idx="66">74.066666666666663</cx:pt>
          <cx:pt idx="67">74.095542635658916</cx:pt>
          <cx:pt idx="68">74.225305164319252</cx:pt>
          <cx:pt idx="69">74.825119388729703</cx:pt>
          <cx:pt idx="70">75.584967320261441</cx:pt>
          <cx:pt idx="71">79.102552083333336</cx:pt>
          <cx:pt idx="72">80</cx:pt>
          <cx:pt idx="73">80.707771535580534</cx:pt>
          <cx:pt idx="74">80.709803921568621</cx:pt>
          <cx:pt idx="75">82.119139465875364</cx:pt>
          <cx:pt idx="76">83.828070175438597</cx:pt>
          <cx:pt idx="77">83.833716475095784</cx:pt>
          <cx:pt idx="78">83.945058139534879</cx:pt>
          <cx:pt idx="79">84.951000000000008</cx:pt>
          <cx:pt idx="80">85.278693181818184</cx:pt>
          <cx:pt idx="81">85.362627669452181</cx:pt>
          <cx:pt idx="82">85.398033707865181</cx:pt>
          <cx:pt idx="83">85.404281345565749</cx:pt>
          <cx:pt idx="84">86.166384976525819</cx:pt>
          <cx:pt idx="85">86.41270772238515</cx:pt>
          <cx:pt idx="86">86.451299907149476</cx:pt>
          <cx:pt idx="87">87.297578347578352</cx:pt>
          <cx:pt idx="88">87.817737430167597</cx:pt>
          <cx:pt idx="89">88.724832855778416</cx:pt>
          <cx:pt idx="90">89.684447674418607</cx:pt>
          <cx:pt idx="91">91.132679738562089</cx:pt>
          <cx:pt idx="92">91.189080459770111</cx:pt>
          <cx:pt idx="93">91.686152324431262</cx:pt>
          <cx:pt idx="94">91.706406551059729</cx:pt>
          <cx:pt idx="95">91.889869281045748</cx:pt>
          <cx:pt idx="96">92.709449192782515</cx:pt>
          <cx:pt idx="97">92.980973025048172</cx:pt>
          <cx:pt idx="98">93.183333333333337</cx:pt>
          <cx:pt idx="99">93.305666666666681</cx:pt>
          <cx:pt idx="100">94.261048158640222</cx:pt>
          <cx:pt idx="101">94.890964419475665</cx:pt>
          <cx:pt idx="102">95.461685288640595</cx:pt>
          <cx:pt idx="103">96.663480392156856</cx:pt>
          <cx:pt idx="104">96.876177024482118</cx:pt>
          <cx:pt idx="105">97.174509803921566</cx:pt>
          <cx:pt idx="106">97.472062350119899</cx:pt>
          <cx:pt idx="107">97.761240310077511</cx:pt>
          <cx:pt idx="108">98.270833333333329</cx:pt>
          <cx:pt idx="109">98.488372093023244</cx:pt>
          <cx:pt idx="110">98.823979107312439</cx:pt>
          <cx:pt idx="111">99.192000000000007</cx:pt>
          <cx:pt idx="112">99.217037037037031</cx:pt>
          <cx:pt idx="113">99.762559017941442</cx:pt>
          <cx:pt idx="114">99.795098039215688</cx:pt>
          <cx:pt idx="115">99.80144092219021</cx:pt>
          <cx:pt idx="116">100.60977517106549</cx:pt>
          <cx:pt idx="117">101.13545994065281</cx:pt>
          <cx:pt idx="118">101.87100000000001</cx:pt>
          <cx:pt idx="119">102.42529940119759</cx:pt>
          <cx:pt idx="120">102.58496432212029</cx:pt>
          <cx:pt idx="121">103.02988029465931</cx:pt>
          <cx:pt idx="122">103.05368271954674</cx:pt>
          <cx:pt idx="123">103.09</cx:pt>
          <cx:pt idx="124">103.19071038251366</cx:pt>
          <cx:pt idx="125">103.55138888888889</cx:pt>
          <cx:pt idx="126">103.88475665748395</cx:pt>
          <cx:pt idx="127">104.10141065830722</cx:pt>
          <cx:pt idx="128">104.44000000000001</cx:pt>
          <cx:pt idx="129">104.4675568743818</cx:pt>
          <cx:pt idx="130">104.8656462585034</cx:pt>
          <cx:pt idx="131">104.99600000000001</cx:pt>
          <cx:pt idx="132">105.93137802607076</cx:pt>
          <cx:pt idx="133">106.17377136752137</cx:pt>
          <cx:pt idx="134">106.20291902071563</cx:pt>
          <cx:pt idx="135">107.12647058823529</cx:pt>
          <cx:pt idx="136">107.15495867768595</cx:pt>
          <cx:pt idx="137">107.33267045454546</cx:pt>
          <cx:pt idx="138">107.51510859301227</cx:pt>
          <cx:pt idx="139">108.63278278278278</cx:pt>
          <cx:pt idx="140">108.65241411327763</cx:pt>
          <cx:pt idx="141">108.8780415430267</cx:pt>
          <cx:pt idx="142">108.888779342723</cx:pt>
          <cx:pt idx="143">109.03366013071894</cx:pt>
          <cx:pt idx="144">109.05322580645161</cx:pt>
          <cx:pt idx="145">109.53077651515152</cx:pt>
          <cx:pt idx="146">109.79614243323441</cx:pt>
          <cx:pt idx="147">109.87125603864735</cx:pt>
          <cx:pt idx="148">110.21675977653631</cx:pt>
          <cx:pt idx="149">110.38066666666667</cx:pt>
          <cx:pt idx="150">110.55710784313726</cx:pt>
          <cx:pt idx="151">110.91457055214724</cx:pt>
          <cx:pt idx="152">111.47565543071161</cx:pt>
          <cx:pt idx="153">111.48155619596542</cx:pt>
          <cx:pt idx="154">112.59053921568628</cx:pt>
          <cx:pt idx="155">112.88020833333333</cx:pt>
          <cx:pt idx="156">113.82511870845202</cx:pt>
          <cx:pt idx="157">114.10064279155189</cx:pt>
          <cx:pt idx="158">114.25508982035929</cx:pt>
          <cx:pt idx="159">114.32294757665676</cx:pt>
          <cx:pt idx="160">114.41143250688707</cx:pt>
          <cx:pt idx="161">114.5794061302682</cx:pt>
          <cx:pt idx="162">114.86001926782274</cx:pt>
          <cx:pt idx="163">115.54673295454546</cx:pt>
          <cx:pt idx="164">115.87195692883897</cx:pt>
          <cx:pt idx="165">116.78848987108655</cx:pt>
          <cx:pt idx="166">117.00407196969697</cx:pt>
          <cx:pt idx="167">117.00666666666666</cx:pt>
          <cx:pt idx="168">117.07634099616858</cx:pt>
          <cx:pt idx="169">117.77680751173708</cx:pt>
          <cx:pt idx="170">117.92164102564102</cx:pt>
          <cx:pt idx="171">119.28573446327684</cx:pt>
          <cx:pt idx="172">119.71329534662867</cx:pt>
          <cx:pt idx="173">120.06573033707866</cx:pt>
          <cx:pt idx="174">120.1361891385768</cx:pt>
          <cx:pt idx="175">120.48647497337592</cx:pt>
          <cx:pt idx="176">120.81489583333332</cx:pt>
          <cx:pt idx="177">120.85858725761774</cx:pt>
          <cx:pt idx="178">121.1267973856209</cx:pt>
          <cx:pt idx="179">121.26372549019608</cx:pt>
          <cx:pt idx="180">121.6453488372093</cx:pt>
          <cx:pt idx="181">121.76579218106995</cx:pt>
          <cx:pt idx="182">122.73500477554919</cx:pt>
          <cx:pt idx="183">123.01711711711712</cx:pt>
          <cx:pt idx="184">123.2290072859745</cx:pt>
          <cx:pt idx="185">123.27663734115346</cx:pt>
          <cx:pt idx="186">123.73568075117372</cx:pt>
          <cx:pt idx="187">124.43431372549018</cx:pt>
          <cx:pt idx="188">124.57254901960786</cx:pt>
          <cx:pt idx="189">124.64338541666667</cx:pt>
          <cx:pt idx="190">124.78962441314555</cx:pt>
          <cx:pt idx="191">124.97050912584054</cx:pt>
          <cx:pt idx="192">125.12829566854991</cx:pt>
          <cx:pt idx="193">125.5153846153846</cx:pt>
          <cx:pt idx="194">126.47388888888889</cx:pt>
          <cx:pt idx="195">126.83775894538607</cx:pt>
          <cx:pt idx="196">127.27094395280238</cx:pt>
          <cx:pt idx="197">127.98564683663832</cx:pt>
          <cx:pt idx="198">128.68333333333334</cx:pt>
          <cx:pt idx="199">129.50319634703195</cx:pt>
          <cx:pt idx="200">129.82685950413224</cx:pt>
          <cx:pt idx="201">131</cx:pt>
          <cx:pt idx="202">131.71366666666665</cx:pt>
          <cx:pt idx="203">132.30245983935743</cx:pt>
          <cx:pt idx="204">132.3722537878788</cx:pt>
          <cx:pt idx="205">133.20607787274452</cx:pt>
          <cx:pt idx="206">134.08712121212122</cx:pt>
          <cx:pt idx="207">134.8065359477124</cx:pt>
          <cx:pt idx="208">134.88273645546374</cx:pt>
          <cx:pt idx="209">136.44200385356453</cx:pt>
          <cx:pt idx="210">136.84433333333334</cx:pt>
          <cx:pt idx="211">137.21553147574818</cx:pt>
          <cx:pt idx="212">137.33328488372092</cx:pt>
          <cx:pt idx="213">137.59138733705771</cx:pt>
          <cx:pt idx="214">137.76103416435828</cx:pt>
          <cx:pt idx="215">138.36428571428573</cx:pt>
          <cx:pt idx="216">139.57278420038534</cx:pt>
          <cx:pt idx="217">139.85497435897435</cx:pt>
          <cx:pt idx="218">140.47966666666667</cx:pt>
          <cx:pt idx="219">140.55555555555554</cx:pt>
          <cx:pt idx="220">141.79358614232208</cx:pt>
          <cx:pt idx="221">143.06862745098039</cx:pt>
          <cx:pt idx="222">149.07525252525252</cx:pt>
          <cx:pt idx="223">150.25431754874651</cx:pt>
          <cx:pt idx="224">150.51993464052288</cx:pt>
          <cx:pt idx="225">150.88957115009748</cx:pt>
          <cx:pt idx="226">150.99215686274511</cx:pt>
          <cx:pt idx="227">151.45715715715718</cx:pt>
          <cx:pt idx="228">151.94050445103858</cx:pt>
          <cx:pt idx="229">155.84706152433426</cx:pt>
          <cx:pt idx="230">156.29624277456648</cx:pt>
          <cx:pt idx="231">156.64542483660131</cx:pt>
          <cx:pt idx="232">159.51512172284646</cx:pt>
          <cx:pt idx="233">160.00686274509803</cx:pt>
          <cx:pt idx="234">160.07217305801376</cx:pt>
          <cx:pt idx="235">163.94900000000001</cx:pt>
          <cx:pt idx="236">168.97089268755931</cx:pt>
          <cx:pt idx="237">172</cx:pt>
          <cx:pt idx="238">172.2571765816808</cx:pt>
          <cx:pt idx="239">175.33202306079664</cx:pt>
          <cx:pt idx="240">184.95444126074497</cx:pt>
          <cx:pt idx="241">191.11568306010929</cx:pt>
          <cx:pt idx="242">193.33587398373984</cx:pt>
          <cx:pt idx="243">209.67916666666665</cx:pt>
        </cx:lvl>
      </cx:numDim>
    </cx:data>
  </cx:chartData>
  <cx:chart>
    <cx:plotArea>
      <cx:plotAreaRegion>
        <cx:series layoutId="clusteredColumn" uniqueId="{745E8644-1190-4107-B94C-1870DA7079B2}">
          <cx:spPr>
            <a:solidFill>
              <a:schemeClr val="accent3"/>
            </a:solidFill>
          </cx:spPr>
          <cx:dataLabels pos="outEnd">
            <cx:visibility seriesName="0" categoryName="0" value="1"/>
          </cx:dataLabels>
          <cx:dataId val="0"/>
          <cx:layoutPr>
            <cx:binning intervalClosed="r">
              <cx:binSize val="20"/>
            </cx:binning>
          </cx:layoutPr>
        </cx:series>
      </cx:plotAreaRegion>
      <cx:axis id="0">
        <cx:catScaling gapWidth="0"/>
        <cx:title>
          <cx:tx>
            <cx:txData>
              <cx:v>Average mins/week</cx:v>
            </cx:txData>
          </cx:tx>
          <cx:txPr>
            <a:bodyPr spcFirstLastPara="1" vertOverflow="ellipsis" horzOverflow="overflow" wrap="square" lIns="0" tIns="0" rIns="0" bIns="0" anchor="ctr" anchorCtr="1"/>
            <a:lstStyle/>
            <a:p>
              <a:pPr algn="ctr" rtl="0">
                <a:defRPr/>
              </a:pPr>
              <a:r>
                <a:rPr lang="en-US" sz="900" b="0" i="0" u="none" strike="noStrike" baseline="0" dirty="0">
                  <a:solidFill>
                    <a:sysClr val="windowText" lastClr="000000">
                      <a:lumMod val="65000"/>
                      <a:lumOff val="35000"/>
                    </a:sysClr>
                  </a:solidFill>
                  <a:latin typeface="Calibri" panose="020F0502020204030204"/>
                </a:rPr>
                <a:t>Average mins/week</a:t>
              </a:r>
            </a:p>
          </cx:txPr>
        </cx:title>
        <cx:tickLabels/>
      </cx:axis>
      <cx:axis id="1">
        <cx:valScaling/>
        <cx:title>
          <cx:tx>
            <cx:txData>
              <cx:v>No. of participants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No. of participants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FA7B1-E681-44FB-89AF-1D882B81609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AU"/>
        </a:p>
      </dgm:t>
    </dgm:pt>
    <dgm:pt modelId="{F3172ECE-5B50-4B4D-95BA-A8A2030F138E}">
      <dgm:prSet phldrT="[Text]" custT="1"/>
      <dgm:spPr/>
      <dgm:t>
        <a:bodyPr/>
        <a:lstStyle/>
        <a:p>
          <a:pPr>
            <a:buNone/>
          </a:pPr>
          <a:r>
            <a:rPr lang="en-AU" sz="1200" b="1" dirty="0">
              <a:solidFill>
                <a:schemeClr val="tx1"/>
              </a:solidFill>
            </a:rPr>
            <a:t>PSYCHOSOCIAL/DEMOGRAPHIC</a:t>
          </a:r>
        </a:p>
        <a:p>
          <a:pPr>
            <a:buNone/>
          </a:pPr>
          <a:r>
            <a:rPr lang="en-AU" sz="1200" dirty="0">
              <a:solidFill>
                <a:prstClr val="black"/>
              </a:solidFill>
              <a:latin typeface="Calibri" panose="020F0502020204030204"/>
              <a:ea typeface="+mn-ea"/>
              <a:cs typeface="+mn-cs"/>
            </a:rPr>
            <a:t>Advanced age</a:t>
          </a:r>
        </a:p>
        <a:p>
          <a:pPr>
            <a:buNone/>
          </a:pPr>
          <a:r>
            <a:rPr lang="en-AU" sz="1200" dirty="0">
              <a:solidFill>
                <a:prstClr val="black"/>
              </a:solidFill>
              <a:latin typeface="Calibri" panose="020F0502020204030204"/>
              <a:ea typeface="+mn-ea"/>
              <a:cs typeface="+mn-cs"/>
            </a:rPr>
            <a:t>Falls history</a:t>
          </a:r>
        </a:p>
        <a:p>
          <a:pPr>
            <a:buNone/>
          </a:pPr>
          <a:r>
            <a:rPr lang="en-AU" sz="1200" dirty="0">
              <a:solidFill>
                <a:prstClr val="black"/>
              </a:solidFill>
              <a:latin typeface="Calibri" panose="020F0502020204030204"/>
              <a:ea typeface="+mn-ea"/>
              <a:cs typeface="+mn-cs"/>
            </a:rPr>
            <a:t>Depression</a:t>
          </a:r>
        </a:p>
        <a:p>
          <a:pPr>
            <a:buNone/>
          </a:pPr>
          <a:r>
            <a:rPr lang="en-AU" sz="1200" dirty="0">
              <a:solidFill>
                <a:prstClr val="black"/>
              </a:solidFill>
              <a:latin typeface="Calibri" panose="020F0502020204030204"/>
              <a:ea typeface="+mn-ea"/>
              <a:cs typeface="+mn-cs"/>
            </a:rPr>
            <a:t>Living alone</a:t>
          </a:r>
        </a:p>
        <a:p>
          <a:pPr>
            <a:buNone/>
          </a:pPr>
          <a:r>
            <a:rPr lang="en-AU" sz="1200" dirty="0">
              <a:solidFill>
                <a:prstClr val="black"/>
              </a:solidFill>
              <a:latin typeface="Calibri" panose="020F0502020204030204"/>
              <a:ea typeface="+mn-ea"/>
              <a:cs typeface="+mn-cs"/>
            </a:rPr>
            <a:t>ADL Limitation</a:t>
          </a:r>
        </a:p>
        <a:p>
          <a:pPr>
            <a:buNone/>
          </a:pPr>
          <a:r>
            <a:rPr lang="en-AU" sz="1200" dirty="0">
              <a:solidFill>
                <a:prstClr val="black"/>
              </a:solidFill>
              <a:latin typeface="Calibri" panose="020F0502020204030204"/>
              <a:ea typeface="+mn-ea"/>
              <a:cs typeface="+mn-cs"/>
            </a:rPr>
            <a:t>Female gender</a:t>
          </a:r>
        </a:p>
        <a:p>
          <a:pPr>
            <a:buNone/>
          </a:pPr>
          <a:r>
            <a:rPr lang="en-AU" sz="1200" dirty="0">
              <a:solidFill>
                <a:prstClr val="black"/>
              </a:solidFill>
              <a:latin typeface="Calibri" panose="020F0502020204030204"/>
              <a:ea typeface="+mn-ea"/>
              <a:cs typeface="+mn-cs"/>
            </a:rPr>
            <a:t>Inactivity</a:t>
          </a:r>
          <a:endParaRPr lang="en-AU" sz="1200" dirty="0"/>
        </a:p>
      </dgm:t>
    </dgm:pt>
    <dgm:pt modelId="{7E7684F3-B228-4C3F-ADA5-03BFF7F77459}" type="parTrans" cxnId="{39022624-581F-4367-B669-90F19FEE5F5E}">
      <dgm:prSet/>
      <dgm:spPr/>
      <dgm:t>
        <a:bodyPr/>
        <a:lstStyle/>
        <a:p>
          <a:endParaRPr lang="en-AU" sz="1200"/>
        </a:p>
      </dgm:t>
    </dgm:pt>
    <dgm:pt modelId="{09B3AB88-5308-4F25-8D7C-5D55B4C67EB4}" type="sibTrans" cxnId="{39022624-581F-4367-B669-90F19FEE5F5E}">
      <dgm:prSet/>
      <dgm:spPr/>
      <dgm:t>
        <a:bodyPr/>
        <a:lstStyle/>
        <a:p>
          <a:endParaRPr lang="en-AU" sz="1200"/>
        </a:p>
      </dgm:t>
    </dgm:pt>
    <dgm:pt modelId="{7818850A-63E5-42C6-A04C-AF6A69430ED4}">
      <dgm:prSet phldrT="[Text]" custT="1"/>
      <dgm:spPr/>
      <dgm:t>
        <a:bodyPr/>
        <a:lstStyle/>
        <a:p>
          <a:pPr>
            <a:buNone/>
          </a:pPr>
          <a:r>
            <a:rPr lang="en-US" altLang="en-US" sz="1200" b="1" dirty="0">
              <a:solidFill>
                <a:prstClr val="black"/>
              </a:solidFill>
              <a:latin typeface="Calibri" panose="020F0502020204030204"/>
              <a:ea typeface="+mn-ea"/>
              <a:cs typeface="+mn-cs"/>
            </a:rPr>
            <a:t>ENVIRONMENTAL</a:t>
          </a:r>
        </a:p>
        <a:p>
          <a:pPr>
            <a:buNone/>
          </a:pPr>
          <a:r>
            <a:rPr lang="en-US" sz="1200" dirty="0">
              <a:solidFill>
                <a:prstClr val="black"/>
              </a:solidFill>
              <a:latin typeface="Calibri" panose="020F0502020204030204"/>
              <a:ea typeface="+mn-ea"/>
              <a:cs typeface="+mn-cs"/>
            </a:rPr>
            <a:t>Poor footwear</a:t>
          </a:r>
        </a:p>
        <a:p>
          <a:pPr>
            <a:buNone/>
          </a:pPr>
          <a:r>
            <a:rPr lang="en-US" sz="1200" dirty="0">
              <a:solidFill>
                <a:prstClr val="black"/>
              </a:solidFill>
              <a:latin typeface="Calibri" panose="020F0502020204030204"/>
              <a:ea typeface="+mn-ea"/>
              <a:cs typeface="+mn-cs"/>
            </a:rPr>
            <a:t>Home hazards</a:t>
          </a:r>
        </a:p>
        <a:p>
          <a:pPr>
            <a:buNone/>
          </a:pPr>
          <a:r>
            <a:rPr lang="en-US" sz="1200" dirty="0">
              <a:solidFill>
                <a:prstClr val="black"/>
              </a:solidFill>
              <a:latin typeface="Calibri" panose="020F0502020204030204"/>
              <a:ea typeface="+mn-ea"/>
              <a:cs typeface="+mn-cs"/>
            </a:rPr>
            <a:t>External hazards</a:t>
          </a:r>
        </a:p>
        <a:p>
          <a:pPr>
            <a:buNone/>
          </a:pPr>
          <a:r>
            <a:rPr lang="en-US" sz="1200" dirty="0">
              <a:solidFill>
                <a:prstClr val="black"/>
              </a:solidFill>
              <a:latin typeface="Calibri" panose="020F0502020204030204"/>
              <a:ea typeface="+mn-ea"/>
              <a:cs typeface="+mn-cs"/>
            </a:rPr>
            <a:t>Inappropriate spectacles</a:t>
          </a:r>
          <a:endParaRPr lang="en-AU" sz="1200" dirty="0"/>
        </a:p>
      </dgm:t>
    </dgm:pt>
    <dgm:pt modelId="{2D8000CF-C8C8-407C-9C7B-9E01BBBF5262}" type="parTrans" cxnId="{7E85B29D-483D-4775-8CE8-3166FF024829}">
      <dgm:prSet/>
      <dgm:spPr/>
      <dgm:t>
        <a:bodyPr/>
        <a:lstStyle/>
        <a:p>
          <a:endParaRPr lang="en-AU" sz="1200"/>
        </a:p>
      </dgm:t>
    </dgm:pt>
    <dgm:pt modelId="{3DAE455D-2531-4755-B721-CAAF0FA3857D}" type="sibTrans" cxnId="{7E85B29D-483D-4775-8CE8-3166FF024829}">
      <dgm:prSet/>
      <dgm:spPr/>
      <dgm:t>
        <a:bodyPr/>
        <a:lstStyle/>
        <a:p>
          <a:endParaRPr lang="en-AU" sz="1200"/>
        </a:p>
      </dgm:t>
    </dgm:pt>
    <dgm:pt modelId="{9431D13B-37F9-4416-822E-C05AB39CC181}">
      <dgm:prSet phldrT="[Text]" custT="1"/>
      <dgm:spPr/>
      <dgm:t>
        <a:bodyPr/>
        <a:lstStyle/>
        <a:p>
          <a:r>
            <a:rPr lang="en-AU" sz="1200" b="1" dirty="0">
              <a:solidFill>
                <a:schemeClr val="tx1"/>
              </a:solidFill>
            </a:rPr>
            <a:t>MEDICAL CONDITIONS</a:t>
          </a:r>
        </a:p>
        <a:p>
          <a:r>
            <a:rPr lang="en-AU" sz="1200" dirty="0">
              <a:solidFill>
                <a:schemeClr val="tx1"/>
              </a:solidFill>
            </a:rPr>
            <a:t>Stroke</a:t>
          </a:r>
        </a:p>
        <a:p>
          <a:r>
            <a:rPr lang="en-AU" sz="1200" dirty="0">
              <a:solidFill>
                <a:schemeClr val="tx1"/>
              </a:solidFill>
            </a:rPr>
            <a:t>Incontinence</a:t>
          </a:r>
        </a:p>
        <a:p>
          <a:r>
            <a:rPr lang="en-AU" sz="1200" dirty="0">
              <a:solidFill>
                <a:schemeClr val="tx1"/>
              </a:solidFill>
            </a:rPr>
            <a:t>Parkinson’s disease</a:t>
          </a:r>
        </a:p>
        <a:p>
          <a:r>
            <a:rPr lang="en-AU" sz="1200" dirty="0">
              <a:solidFill>
                <a:schemeClr val="tx1"/>
              </a:solidFill>
            </a:rPr>
            <a:t>Dementia</a:t>
          </a:r>
          <a:endParaRPr lang="en-AU" sz="1200" dirty="0"/>
        </a:p>
      </dgm:t>
    </dgm:pt>
    <dgm:pt modelId="{04A9AAEA-CBF6-4FAA-8C1A-F4DBA7094C19}" type="parTrans" cxnId="{7BE8AC4A-654B-46B1-BE71-928EF9CE98BE}">
      <dgm:prSet/>
      <dgm:spPr/>
      <dgm:t>
        <a:bodyPr/>
        <a:lstStyle/>
        <a:p>
          <a:endParaRPr lang="en-AU" sz="1200"/>
        </a:p>
      </dgm:t>
    </dgm:pt>
    <dgm:pt modelId="{D8485919-C01C-43E5-A1ED-34181C3A82C7}" type="sibTrans" cxnId="{7BE8AC4A-654B-46B1-BE71-928EF9CE98BE}">
      <dgm:prSet/>
      <dgm:spPr/>
      <dgm:t>
        <a:bodyPr/>
        <a:lstStyle/>
        <a:p>
          <a:endParaRPr lang="en-AU" sz="1200"/>
        </a:p>
      </dgm:t>
    </dgm:pt>
    <dgm:pt modelId="{C7AF2813-CEB0-405B-801E-2334BAA6D0EB}">
      <dgm:prSet custT="1"/>
      <dgm:spPr/>
      <dgm:t>
        <a:bodyPr/>
        <a:lstStyle/>
        <a:p>
          <a:pPr>
            <a:buNone/>
          </a:pPr>
          <a:r>
            <a:rPr lang="en-AU" sz="1200" b="1" dirty="0">
              <a:solidFill>
                <a:schemeClr val="tx1"/>
              </a:solidFill>
            </a:rPr>
            <a:t>MEDICATIONS</a:t>
          </a:r>
        </a:p>
        <a:p>
          <a:pPr>
            <a:buNone/>
          </a:pPr>
          <a:r>
            <a:rPr lang="en-AU" sz="1200" dirty="0" err="1">
              <a:solidFill>
                <a:prstClr val="black"/>
              </a:solidFill>
              <a:latin typeface="Calibri" panose="020F0502020204030204"/>
              <a:ea typeface="+mn-ea"/>
              <a:cs typeface="+mn-cs"/>
            </a:rPr>
            <a:t>Psychoactives</a:t>
          </a:r>
          <a:endParaRPr lang="en-AU" sz="1200" dirty="0">
            <a:solidFill>
              <a:prstClr val="black"/>
            </a:solidFill>
            <a:latin typeface="Calibri" panose="020F0502020204030204"/>
            <a:ea typeface="+mn-ea"/>
            <a:cs typeface="+mn-cs"/>
          </a:endParaRPr>
        </a:p>
        <a:p>
          <a:pPr>
            <a:buNone/>
          </a:pPr>
          <a:r>
            <a:rPr lang="en-AU" sz="1200" dirty="0">
              <a:solidFill>
                <a:prstClr val="black"/>
              </a:solidFill>
              <a:latin typeface="Calibri" panose="020F0502020204030204"/>
              <a:ea typeface="+mn-ea"/>
              <a:cs typeface="+mn-cs"/>
            </a:rPr>
            <a:t>Polypharmacy (4+ meds)</a:t>
          </a:r>
          <a:endParaRPr lang="en-AU" sz="1200" dirty="0"/>
        </a:p>
      </dgm:t>
    </dgm:pt>
    <dgm:pt modelId="{E3C3E3B6-5A1B-442D-A928-4E0F2FA76BBC}" type="parTrans" cxnId="{4F8E5BFB-57A5-4684-A94B-36B0037316FD}">
      <dgm:prSet/>
      <dgm:spPr/>
      <dgm:t>
        <a:bodyPr/>
        <a:lstStyle/>
        <a:p>
          <a:endParaRPr lang="en-AU" sz="1200"/>
        </a:p>
      </dgm:t>
    </dgm:pt>
    <dgm:pt modelId="{BB9C8CA6-37DD-4897-9671-94FC2FFE370B}" type="sibTrans" cxnId="{4F8E5BFB-57A5-4684-A94B-36B0037316FD}">
      <dgm:prSet/>
      <dgm:spPr/>
      <dgm:t>
        <a:bodyPr/>
        <a:lstStyle/>
        <a:p>
          <a:endParaRPr lang="en-AU" sz="1200"/>
        </a:p>
      </dgm:t>
    </dgm:pt>
    <dgm:pt modelId="{5DFCB6E7-09F1-4335-8174-EA16BA32D67E}">
      <dgm:prSet custT="1"/>
      <dgm:spPr/>
      <dgm:t>
        <a:bodyPr/>
        <a:lstStyle/>
        <a:p>
          <a:pPr>
            <a:buNone/>
          </a:pPr>
          <a:r>
            <a:rPr lang="en-AU" sz="1200" b="1" dirty="0">
              <a:solidFill>
                <a:schemeClr val="tx1"/>
              </a:solidFill>
            </a:rPr>
            <a:t>SENSORIMOTOR &amp; BALANCE</a:t>
          </a:r>
        </a:p>
        <a:p>
          <a:pPr>
            <a:buNone/>
          </a:pPr>
          <a:r>
            <a:rPr lang="en-AU" sz="1200" dirty="0">
              <a:solidFill>
                <a:prstClr val="black"/>
              </a:solidFill>
              <a:latin typeface="Calibri" panose="020F0502020204030204"/>
              <a:ea typeface="+mn-ea"/>
              <a:cs typeface="+mn-cs"/>
            </a:rPr>
            <a:t>Muscle weakness</a:t>
          </a:r>
        </a:p>
        <a:p>
          <a:pPr>
            <a:buNone/>
          </a:pPr>
          <a:r>
            <a:rPr lang="en-AU" sz="1200" dirty="0">
              <a:solidFill>
                <a:prstClr val="black"/>
              </a:solidFill>
              <a:latin typeface="Calibri" panose="020F0502020204030204"/>
              <a:ea typeface="+mn-ea"/>
              <a:cs typeface="+mn-cs"/>
            </a:rPr>
            <a:t>Impaired vision</a:t>
          </a:r>
        </a:p>
        <a:p>
          <a:pPr>
            <a:buNone/>
          </a:pPr>
          <a:r>
            <a:rPr lang="en-AU" sz="1200" dirty="0">
              <a:solidFill>
                <a:prstClr val="black"/>
              </a:solidFill>
              <a:latin typeface="Calibri" panose="020F0502020204030204"/>
              <a:ea typeface="+mn-ea"/>
              <a:cs typeface="+mn-cs"/>
            </a:rPr>
            <a:t>Reduced peripheral sensation</a:t>
          </a:r>
        </a:p>
        <a:p>
          <a:pPr>
            <a:buNone/>
          </a:pPr>
          <a:r>
            <a:rPr lang="en-AU" sz="1200" dirty="0">
              <a:solidFill>
                <a:prstClr val="black"/>
              </a:solidFill>
              <a:latin typeface="Calibri" panose="020F0502020204030204"/>
              <a:ea typeface="+mn-ea"/>
              <a:cs typeface="+mn-cs"/>
            </a:rPr>
            <a:t>Slow reaction time</a:t>
          </a:r>
        </a:p>
        <a:p>
          <a:pPr>
            <a:buNone/>
          </a:pPr>
          <a:r>
            <a:rPr lang="en-AU" sz="1200" dirty="0">
              <a:solidFill>
                <a:prstClr val="black"/>
              </a:solidFill>
              <a:latin typeface="Calibri" panose="020F0502020204030204"/>
              <a:ea typeface="+mn-ea"/>
              <a:cs typeface="+mn-cs"/>
            </a:rPr>
            <a:t>Impaired balance</a:t>
          </a:r>
          <a:endParaRPr lang="en-AU" sz="1200" dirty="0"/>
        </a:p>
      </dgm:t>
    </dgm:pt>
    <dgm:pt modelId="{86C69653-AE19-4B94-8C68-AE9322B570EE}" type="parTrans" cxnId="{35060BDC-452A-4C2F-9332-9BB3D56B6A4E}">
      <dgm:prSet/>
      <dgm:spPr/>
      <dgm:t>
        <a:bodyPr/>
        <a:lstStyle/>
        <a:p>
          <a:endParaRPr lang="en-AU" sz="1200"/>
        </a:p>
      </dgm:t>
    </dgm:pt>
    <dgm:pt modelId="{B3E86D82-C09C-412B-A374-45EA04EFA810}" type="sibTrans" cxnId="{35060BDC-452A-4C2F-9332-9BB3D56B6A4E}">
      <dgm:prSet/>
      <dgm:spPr/>
      <dgm:t>
        <a:bodyPr/>
        <a:lstStyle/>
        <a:p>
          <a:endParaRPr lang="en-AU" sz="1200"/>
        </a:p>
      </dgm:t>
    </dgm:pt>
    <dgm:pt modelId="{6482B35F-722C-4871-B138-E6B37E761173}" type="pres">
      <dgm:prSet presAssocID="{A85FA7B1-E681-44FB-89AF-1D882B816096}" presName="compositeShape" presStyleCnt="0">
        <dgm:presLayoutVars>
          <dgm:chMax val="7"/>
          <dgm:dir/>
          <dgm:resizeHandles val="exact"/>
        </dgm:presLayoutVars>
      </dgm:prSet>
      <dgm:spPr/>
    </dgm:pt>
    <dgm:pt modelId="{21A90A1C-7CA5-4FB0-9282-1B5B66938E56}" type="pres">
      <dgm:prSet presAssocID="{F3172ECE-5B50-4B4D-95BA-A8A2030F138E}" presName="circ1" presStyleLbl="vennNode1" presStyleIdx="0" presStyleCnt="5" custAng="16200000" custScaleX="168267" custScaleY="131777" custLinFactNeighborX="-24173" custLinFactNeighborY="-51948"/>
      <dgm:spPr>
        <a:solidFill>
          <a:srgbClr val="92D050">
            <a:alpha val="50000"/>
          </a:srgbClr>
        </a:solidFill>
        <a:ln>
          <a:noFill/>
        </a:ln>
      </dgm:spPr>
    </dgm:pt>
    <dgm:pt modelId="{1F254B84-9D06-4759-913F-9A642DDAAB98}" type="pres">
      <dgm:prSet presAssocID="{F3172ECE-5B50-4B4D-95BA-A8A2030F138E}" presName="circ1Tx" presStyleLbl="revTx" presStyleIdx="0" presStyleCnt="0" custScaleX="123239" custScaleY="199820" custLinFactX="-19393" custLinFactNeighborX="-100000" custLinFactNeighborY="97623">
        <dgm:presLayoutVars>
          <dgm:chMax val="0"/>
          <dgm:chPref val="0"/>
          <dgm:bulletEnabled val="1"/>
        </dgm:presLayoutVars>
      </dgm:prSet>
      <dgm:spPr/>
    </dgm:pt>
    <dgm:pt modelId="{46714758-CF70-4241-AF9E-1BBAA9FE44D7}" type="pres">
      <dgm:prSet presAssocID="{C7AF2813-CEB0-405B-801E-2334BAA6D0EB}" presName="circ2" presStyleLbl="vennNode1" presStyleIdx="1" presStyleCnt="5" custAng="20816250" custScaleX="198042" custScaleY="131777" custLinFactNeighborX="12576" custLinFactNeighborY="-41081"/>
      <dgm:spPr>
        <a:solidFill>
          <a:schemeClr val="accent6">
            <a:lumMod val="75000"/>
            <a:alpha val="50000"/>
          </a:schemeClr>
        </a:solidFill>
        <a:ln>
          <a:noFill/>
        </a:ln>
      </dgm:spPr>
    </dgm:pt>
    <dgm:pt modelId="{68849EE1-C271-4C3D-A8A8-7A04C53B8E1C}" type="pres">
      <dgm:prSet presAssocID="{C7AF2813-CEB0-405B-801E-2334BAA6D0EB}" presName="circ2Tx" presStyleLbl="revTx" presStyleIdx="0" presStyleCnt="0" custScaleX="88970" custScaleY="100457" custLinFactNeighborX="-59215" custLinFactNeighborY="-39542">
        <dgm:presLayoutVars>
          <dgm:chMax val="0"/>
          <dgm:chPref val="0"/>
          <dgm:bulletEnabled val="1"/>
        </dgm:presLayoutVars>
      </dgm:prSet>
      <dgm:spPr/>
    </dgm:pt>
    <dgm:pt modelId="{5AA7E29C-E4F3-4A97-A646-A90A9FB92D94}" type="pres">
      <dgm:prSet presAssocID="{5DFCB6E7-09F1-4335-8174-EA16BA32D67E}" presName="circ3" presStyleLbl="vennNode1" presStyleIdx="2" presStyleCnt="5" custAng="2101013" custScaleX="198042" custScaleY="131777" custLinFactNeighborX="8384" custLinFactNeighborY="-22765"/>
      <dgm:spPr>
        <a:solidFill>
          <a:schemeClr val="accent4">
            <a:lumMod val="60000"/>
            <a:lumOff val="40000"/>
            <a:alpha val="50000"/>
          </a:schemeClr>
        </a:solidFill>
        <a:ln>
          <a:noFill/>
        </a:ln>
      </dgm:spPr>
    </dgm:pt>
    <dgm:pt modelId="{23EB4B4B-5D05-4A2B-B3DB-4E6A8FC55CFE}" type="pres">
      <dgm:prSet presAssocID="{5DFCB6E7-09F1-4335-8174-EA16BA32D67E}" presName="circ3Tx" presStyleLbl="revTx" presStyleIdx="0" presStyleCnt="0" custScaleX="93681" custScaleY="125358" custLinFactNeighborX="-68872" custLinFactNeighborY="-44620">
        <dgm:presLayoutVars>
          <dgm:chMax val="0"/>
          <dgm:chPref val="0"/>
          <dgm:bulletEnabled val="1"/>
        </dgm:presLayoutVars>
      </dgm:prSet>
      <dgm:spPr/>
    </dgm:pt>
    <dgm:pt modelId="{9077F521-0756-47C7-8405-6724695A4A75}" type="pres">
      <dgm:prSet presAssocID="{7818850A-63E5-42C6-A04C-AF6A69430ED4}" presName="circ4" presStyleLbl="vennNode1" presStyleIdx="3" presStyleCnt="5" custAng="18858912" custScaleX="180058" custScaleY="131777" custLinFactNeighborX="-52977" custLinFactNeighborY="-12601"/>
      <dgm:spPr>
        <a:solidFill>
          <a:srgbClr val="C02900">
            <a:alpha val="50000"/>
          </a:srgbClr>
        </a:solidFill>
        <a:ln>
          <a:noFill/>
        </a:ln>
      </dgm:spPr>
    </dgm:pt>
    <dgm:pt modelId="{B79D753E-5DAB-44ED-B850-DC151D314E36}" type="pres">
      <dgm:prSet presAssocID="{7818850A-63E5-42C6-A04C-AF6A69430ED4}" presName="circ4Tx" presStyleLbl="revTx" presStyleIdx="0" presStyleCnt="0" custScaleX="157273" custScaleY="113749" custLinFactNeighborX="28209" custLinFactNeighborY="-28296">
        <dgm:presLayoutVars>
          <dgm:chMax val="0"/>
          <dgm:chPref val="0"/>
          <dgm:bulletEnabled val="1"/>
        </dgm:presLayoutVars>
      </dgm:prSet>
      <dgm:spPr/>
    </dgm:pt>
    <dgm:pt modelId="{5295FDFD-5096-4FE1-9D8F-EF3DD71569D5}" type="pres">
      <dgm:prSet presAssocID="{9431D13B-37F9-4416-822E-C05AB39CC181}" presName="circ5" presStyleLbl="vennNode1" presStyleIdx="4" presStyleCnt="5" custAng="1244569" custScaleX="198042" custScaleY="131777" custLinFactNeighborX="-75257" custLinFactNeighborY="-44392"/>
      <dgm:spPr>
        <a:ln>
          <a:noFill/>
        </a:ln>
      </dgm:spPr>
    </dgm:pt>
    <dgm:pt modelId="{98129B05-BD15-4810-9650-F98C03D36CA3}" type="pres">
      <dgm:prSet presAssocID="{9431D13B-37F9-4416-822E-C05AB39CC181}" presName="circ5Tx" presStyleLbl="revTx" presStyleIdx="0" presStyleCnt="0" custScaleX="267295" custScaleY="98971" custLinFactX="18938" custLinFactY="-18311" custLinFactNeighborX="100000" custLinFactNeighborY="-100000">
        <dgm:presLayoutVars>
          <dgm:chMax val="0"/>
          <dgm:chPref val="0"/>
          <dgm:bulletEnabled val="1"/>
        </dgm:presLayoutVars>
      </dgm:prSet>
      <dgm:spPr/>
    </dgm:pt>
  </dgm:ptLst>
  <dgm:cxnLst>
    <dgm:cxn modelId="{7979D614-7B73-4C14-80A1-0E01CC79889C}" type="presOf" srcId="{F3172ECE-5B50-4B4D-95BA-A8A2030F138E}" destId="{1F254B84-9D06-4759-913F-9A642DDAAB98}" srcOrd="0" destOrd="0" presId="urn:microsoft.com/office/officeart/2005/8/layout/venn1"/>
    <dgm:cxn modelId="{39022624-581F-4367-B669-90F19FEE5F5E}" srcId="{A85FA7B1-E681-44FB-89AF-1D882B816096}" destId="{F3172ECE-5B50-4B4D-95BA-A8A2030F138E}" srcOrd="0" destOrd="0" parTransId="{7E7684F3-B228-4C3F-ADA5-03BFF7F77459}" sibTransId="{09B3AB88-5308-4F25-8D7C-5D55B4C67EB4}"/>
    <dgm:cxn modelId="{FB87CB24-77F6-4587-AEA4-5D03CD89E075}" type="presOf" srcId="{7818850A-63E5-42C6-A04C-AF6A69430ED4}" destId="{B79D753E-5DAB-44ED-B850-DC151D314E36}" srcOrd="0" destOrd="0" presId="urn:microsoft.com/office/officeart/2005/8/layout/venn1"/>
    <dgm:cxn modelId="{12BEFC36-5FAD-4E8A-9A70-82C021A4E2E2}" type="presOf" srcId="{9431D13B-37F9-4416-822E-C05AB39CC181}" destId="{98129B05-BD15-4810-9650-F98C03D36CA3}" srcOrd="0" destOrd="0" presId="urn:microsoft.com/office/officeart/2005/8/layout/venn1"/>
    <dgm:cxn modelId="{7BE8AC4A-654B-46B1-BE71-928EF9CE98BE}" srcId="{A85FA7B1-E681-44FB-89AF-1D882B816096}" destId="{9431D13B-37F9-4416-822E-C05AB39CC181}" srcOrd="4" destOrd="0" parTransId="{04A9AAEA-CBF6-4FAA-8C1A-F4DBA7094C19}" sibTransId="{D8485919-C01C-43E5-A1ED-34181C3A82C7}"/>
    <dgm:cxn modelId="{88C4BB9B-0C4B-461B-BDD3-0C7EC692EEC8}" type="presOf" srcId="{A85FA7B1-E681-44FB-89AF-1D882B816096}" destId="{6482B35F-722C-4871-B138-E6B37E761173}" srcOrd="0" destOrd="0" presId="urn:microsoft.com/office/officeart/2005/8/layout/venn1"/>
    <dgm:cxn modelId="{7E85B29D-483D-4775-8CE8-3166FF024829}" srcId="{A85FA7B1-E681-44FB-89AF-1D882B816096}" destId="{7818850A-63E5-42C6-A04C-AF6A69430ED4}" srcOrd="3" destOrd="0" parTransId="{2D8000CF-C8C8-407C-9C7B-9E01BBBF5262}" sibTransId="{3DAE455D-2531-4755-B721-CAAF0FA3857D}"/>
    <dgm:cxn modelId="{096DEEC7-FF58-4C8D-AA1E-503AA25636D7}" type="presOf" srcId="{C7AF2813-CEB0-405B-801E-2334BAA6D0EB}" destId="{68849EE1-C271-4C3D-A8A8-7A04C53B8E1C}" srcOrd="0" destOrd="0" presId="urn:microsoft.com/office/officeart/2005/8/layout/venn1"/>
    <dgm:cxn modelId="{35060BDC-452A-4C2F-9332-9BB3D56B6A4E}" srcId="{A85FA7B1-E681-44FB-89AF-1D882B816096}" destId="{5DFCB6E7-09F1-4335-8174-EA16BA32D67E}" srcOrd="2" destOrd="0" parTransId="{86C69653-AE19-4B94-8C68-AE9322B570EE}" sibTransId="{B3E86D82-C09C-412B-A374-45EA04EFA810}"/>
    <dgm:cxn modelId="{E501F6DC-03F7-40AA-B938-05DFC905DF7A}" type="presOf" srcId="{5DFCB6E7-09F1-4335-8174-EA16BA32D67E}" destId="{23EB4B4B-5D05-4A2B-B3DB-4E6A8FC55CFE}" srcOrd="0" destOrd="0" presId="urn:microsoft.com/office/officeart/2005/8/layout/venn1"/>
    <dgm:cxn modelId="{4F8E5BFB-57A5-4684-A94B-36B0037316FD}" srcId="{A85FA7B1-E681-44FB-89AF-1D882B816096}" destId="{C7AF2813-CEB0-405B-801E-2334BAA6D0EB}" srcOrd="1" destOrd="0" parTransId="{E3C3E3B6-5A1B-442D-A928-4E0F2FA76BBC}" sibTransId="{BB9C8CA6-37DD-4897-9671-94FC2FFE370B}"/>
    <dgm:cxn modelId="{ABDFDF74-3FE9-4926-834B-21774B87B760}" type="presParOf" srcId="{6482B35F-722C-4871-B138-E6B37E761173}" destId="{21A90A1C-7CA5-4FB0-9282-1B5B66938E56}" srcOrd="0" destOrd="0" presId="urn:microsoft.com/office/officeart/2005/8/layout/venn1"/>
    <dgm:cxn modelId="{74E192C5-E329-4FCC-81B0-5BDDB31638B1}" type="presParOf" srcId="{6482B35F-722C-4871-B138-E6B37E761173}" destId="{1F254B84-9D06-4759-913F-9A642DDAAB98}" srcOrd="1" destOrd="0" presId="urn:microsoft.com/office/officeart/2005/8/layout/venn1"/>
    <dgm:cxn modelId="{DBA7739B-4A74-41AC-ADBD-0AF13AC78B36}" type="presParOf" srcId="{6482B35F-722C-4871-B138-E6B37E761173}" destId="{46714758-CF70-4241-AF9E-1BBAA9FE44D7}" srcOrd="2" destOrd="0" presId="urn:microsoft.com/office/officeart/2005/8/layout/venn1"/>
    <dgm:cxn modelId="{7ABC72D1-BBB6-4279-8DEC-87ABFC81729A}" type="presParOf" srcId="{6482B35F-722C-4871-B138-E6B37E761173}" destId="{68849EE1-C271-4C3D-A8A8-7A04C53B8E1C}" srcOrd="3" destOrd="0" presId="urn:microsoft.com/office/officeart/2005/8/layout/venn1"/>
    <dgm:cxn modelId="{BCA653D6-9606-40AF-B9E0-46EC56A334FF}" type="presParOf" srcId="{6482B35F-722C-4871-B138-E6B37E761173}" destId="{5AA7E29C-E4F3-4A97-A646-A90A9FB92D94}" srcOrd="4" destOrd="0" presId="urn:microsoft.com/office/officeart/2005/8/layout/venn1"/>
    <dgm:cxn modelId="{3C810876-5487-4E8A-966D-3918611BD24D}" type="presParOf" srcId="{6482B35F-722C-4871-B138-E6B37E761173}" destId="{23EB4B4B-5D05-4A2B-B3DB-4E6A8FC55CFE}" srcOrd="5" destOrd="0" presId="urn:microsoft.com/office/officeart/2005/8/layout/venn1"/>
    <dgm:cxn modelId="{C26CDC99-2D07-4C19-9794-AAD339B43670}" type="presParOf" srcId="{6482B35F-722C-4871-B138-E6B37E761173}" destId="{9077F521-0756-47C7-8405-6724695A4A75}" srcOrd="6" destOrd="0" presId="urn:microsoft.com/office/officeart/2005/8/layout/venn1"/>
    <dgm:cxn modelId="{4AE6E261-B2CE-4FE3-802F-FAF2150F9996}" type="presParOf" srcId="{6482B35F-722C-4871-B138-E6B37E761173}" destId="{B79D753E-5DAB-44ED-B850-DC151D314E36}" srcOrd="7" destOrd="0" presId="urn:microsoft.com/office/officeart/2005/8/layout/venn1"/>
    <dgm:cxn modelId="{21A48E46-0379-446F-9A8A-D907A775C259}" type="presParOf" srcId="{6482B35F-722C-4871-B138-E6B37E761173}" destId="{5295FDFD-5096-4FE1-9D8F-EF3DD71569D5}" srcOrd="8" destOrd="0" presId="urn:microsoft.com/office/officeart/2005/8/layout/venn1"/>
    <dgm:cxn modelId="{CA5A53B7-9421-4D80-9FBE-3B0027859EF7}" type="presParOf" srcId="{6482B35F-722C-4871-B138-E6B37E761173}" destId="{98129B05-BD15-4810-9650-F98C03D36CA3}"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90A1C-7CA5-4FB0-9282-1B5B66938E56}">
      <dsp:nvSpPr>
        <dsp:cNvPr id="0" name=""/>
        <dsp:cNvSpPr/>
      </dsp:nvSpPr>
      <dsp:spPr>
        <a:xfrm rot="16200000">
          <a:off x="4033716" y="613877"/>
          <a:ext cx="4014772" cy="3144138"/>
        </a:xfrm>
        <a:prstGeom prst="ellipse">
          <a:avLst/>
        </a:prstGeom>
        <a:solidFill>
          <a:srgbClr val="92D05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1F254B84-9D06-4759-913F-9A642DDAAB98}">
      <dsp:nvSpPr>
        <dsp:cNvPr id="0" name=""/>
        <dsp:cNvSpPr/>
      </dsp:nvSpPr>
      <dsp:spPr>
        <a:xfrm>
          <a:off x="1607965" y="1053937"/>
          <a:ext cx="3410893" cy="32011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PSYCHOSOCIAL/DEMOGRAPHIC</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Advanced age</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Falls history</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Depression</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Living alone</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ADL Limitation</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Female gender</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Inactivity</a:t>
          </a:r>
          <a:endParaRPr lang="en-AU" sz="1200" kern="1200" dirty="0"/>
        </a:p>
      </dsp:txBody>
      <dsp:txXfrm>
        <a:off x="1607965" y="1053937"/>
        <a:ext cx="3410893" cy="3201111"/>
      </dsp:txXfrm>
    </dsp:sp>
    <dsp:sp modelId="{46714758-CF70-4241-AF9E-1BBAA9FE44D7}">
      <dsp:nvSpPr>
        <dsp:cNvPr id="0" name=""/>
        <dsp:cNvSpPr/>
      </dsp:nvSpPr>
      <dsp:spPr>
        <a:xfrm rot="20816250">
          <a:off x="5462939" y="1532363"/>
          <a:ext cx="4725190" cy="3144138"/>
        </a:xfrm>
        <a:prstGeom prst="ellipse">
          <a:avLst/>
        </a:prstGeom>
        <a:solidFill>
          <a:schemeClr val="accent6">
            <a:lumMod val="75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68849EE1-C271-4C3D-A8A8-7A04C53B8E1C}">
      <dsp:nvSpPr>
        <dsp:cNvPr id="0" name=""/>
        <dsp:cNvSpPr/>
      </dsp:nvSpPr>
      <dsp:spPr>
        <a:xfrm>
          <a:off x="7575868" y="1711504"/>
          <a:ext cx="2207694" cy="17462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MEDICATIONS</a:t>
          </a:r>
        </a:p>
        <a:p>
          <a:pPr marL="0" lvl="0" indent="0" algn="ctr" defTabSz="533400">
            <a:lnSpc>
              <a:spcPct val="90000"/>
            </a:lnSpc>
            <a:spcBef>
              <a:spcPct val="0"/>
            </a:spcBef>
            <a:spcAft>
              <a:spcPct val="35000"/>
            </a:spcAft>
            <a:buNone/>
          </a:pPr>
          <a:r>
            <a:rPr lang="en-AU" sz="1200" kern="1200" dirty="0" err="1">
              <a:solidFill>
                <a:prstClr val="black"/>
              </a:solidFill>
              <a:latin typeface="Calibri" panose="020F0502020204030204"/>
              <a:ea typeface="+mn-ea"/>
              <a:cs typeface="+mn-cs"/>
            </a:rPr>
            <a:t>Psychoactives</a:t>
          </a:r>
          <a:endParaRPr lang="en-AU" sz="1200" kern="1200" dirty="0">
            <a:solidFill>
              <a:prstClr val="black"/>
            </a:solidFill>
            <a:latin typeface="Calibri" panose="020F0502020204030204"/>
            <a:ea typeface="+mn-ea"/>
            <a:cs typeface="+mn-cs"/>
          </a:endParaRP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Polypharmacy (4+ meds)</a:t>
          </a:r>
          <a:endParaRPr lang="en-AU" sz="1200" kern="1200" dirty="0"/>
        </a:p>
      </dsp:txBody>
      <dsp:txXfrm>
        <a:off x="7575868" y="1711504"/>
        <a:ext cx="2207694" cy="1746282"/>
      </dsp:txXfrm>
    </dsp:sp>
    <dsp:sp modelId="{5AA7E29C-E4F3-4A97-A646-A90A9FB92D94}">
      <dsp:nvSpPr>
        <dsp:cNvPr id="0" name=""/>
        <dsp:cNvSpPr/>
      </dsp:nvSpPr>
      <dsp:spPr>
        <a:xfrm rot="2101013">
          <a:off x="5016479" y="3036918"/>
          <a:ext cx="4725190" cy="3144138"/>
        </a:xfrm>
        <a:prstGeom prst="ellipse">
          <a:avLst/>
        </a:prstGeom>
        <a:solidFill>
          <a:schemeClr val="accent4">
            <a:lumMod val="60000"/>
            <a:lumOff val="40000"/>
            <a:alpha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23EB4B4B-5D05-4A2B-B3DB-4E6A8FC55CFE}">
      <dsp:nvSpPr>
        <dsp:cNvPr id="0" name=""/>
        <dsp:cNvSpPr/>
      </dsp:nvSpPr>
      <dsp:spPr>
        <a:xfrm>
          <a:off x="6896038" y="4372199"/>
          <a:ext cx="2324592" cy="21791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SENSORIMOTOR &amp; BALANCE</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Muscle weakness</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Impaired vision</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Reduced peripheral sensation</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Slow reaction time</a:t>
          </a:r>
        </a:p>
        <a:p>
          <a:pPr marL="0" lvl="0" indent="0" algn="ctr" defTabSz="533400">
            <a:lnSpc>
              <a:spcPct val="90000"/>
            </a:lnSpc>
            <a:spcBef>
              <a:spcPct val="0"/>
            </a:spcBef>
            <a:spcAft>
              <a:spcPct val="35000"/>
            </a:spcAft>
            <a:buNone/>
          </a:pPr>
          <a:r>
            <a:rPr lang="en-AU" sz="1200" kern="1200" dirty="0">
              <a:solidFill>
                <a:prstClr val="black"/>
              </a:solidFill>
              <a:latin typeface="Calibri" panose="020F0502020204030204"/>
              <a:ea typeface="+mn-ea"/>
              <a:cs typeface="+mn-cs"/>
            </a:rPr>
            <a:t>Impaired balance</a:t>
          </a:r>
          <a:endParaRPr lang="en-AU" sz="1200" kern="1200" dirty="0"/>
        </a:p>
      </dsp:txBody>
      <dsp:txXfrm>
        <a:off x="6896038" y="4372199"/>
        <a:ext cx="2324592" cy="2179145"/>
      </dsp:txXfrm>
    </dsp:sp>
    <dsp:sp modelId="{9077F521-0756-47C7-8405-6724695A4A75}">
      <dsp:nvSpPr>
        <dsp:cNvPr id="0" name=""/>
        <dsp:cNvSpPr/>
      </dsp:nvSpPr>
      <dsp:spPr>
        <a:xfrm rot="18858912">
          <a:off x="2644626" y="3279427"/>
          <a:ext cx="4296100" cy="3144138"/>
        </a:xfrm>
        <a:prstGeom prst="ellipse">
          <a:avLst/>
        </a:prstGeom>
        <a:solidFill>
          <a:srgbClr val="C0290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B79D753E-5DAB-44ED-B850-DC151D314E36}">
      <dsp:nvSpPr>
        <dsp:cNvPr id="0" name=""/>
        <dsp:cNvSpPr/>
      </dsp:nvSpPr>
      <dsp:spPr>
        <a:xfrm>
          <a:off x="2217097" y="4756867"/>
          <a:ext cx="3902559" cy="19773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altLang="en-US" sz="1200" b="1" kern="1200" dirty="0">
              <a:solidFill>
                <a:prstClr val="black"/>
              </a:solidFill>
              <a:latin typeface="Calibri" panose="020F0502020204030204"/>
              <a:ea typeface="+mn-ea"/>
              <a:cs typeface="+mn-cs"/>
            </a:rPr>
            <a:t>ENVIRONMENTAL</a:t>
          </a:r>
        </a:p>
        <a:p>
          <a:pPr marL="0" lvl="0" indent="0" algn="ctr" defTabSz="533400">
            <a:lnSpc>
              <a:spcPct val="90000"/>
            </a:lnSpc>
            <a:spcBef>
              <a:spcPct val="0"/>
            </a:spcBef>
            <a:spcAft>
              <a:spcPct val="35000"/>
            </a:spcAft>
            <a:buNone/>
          </a:pPr>
          <a:r>
            <a:rPr lang="en-US" sz="1200" kern="1200" dirty="0">
              <a:solidFill>
                <a:prstClr val="black"/>
              </a:solidFill>
              <a:latin typeface="Calibri" panose="020F0502020204030204"/>
              <a:ea typeface="+mn-ea"/>
              <a:cs typeface="+mn-cs"/>
            </a:rPr>
            <a:t>Poor footwear</a:t>
          </a:r>
        </a:p>
        <a:p>
          <a:pPr marL="0" lvl="0" indent="0" algn="ctr" defTabSz="533400">
            <a:lnSpc>
              <a:spcPct val="90000"/>
            </a:lnSpc>
            <a:spcBef>
              <a:spcPct val="0"/>
            </a:spcBef>
            <a:spcAft>
              <a:spcPct val="35000"/>
            </a:spcAft>
            <a:buNone/>
          </a:pPr>
          <a:r>
            <a:rPr lang="en-US" sz="1200" kern="1200" dirty="0">
              <a:solidFill>
                <a:prstClr val="black"/>
              </a:solidFill>
              <a:latin typeface="Calibri" panose="020F0502020204030204"/>
              <a:ea typeface="+mn-ea"/>
              <a:cs typeface="+mn-cs"/>
            </a:rPr>
            <a:t>Home hazards</a:t>
          </a:r>
        </a:p>
        <a:p>
          <a:pPr marL="0" lvl="0" indent="0" algn="ctr" defTabSz="533400">
            <a:lnSpc>
              <a:spcPct val="90000"/>
            </a:lnSpc>
            <a:spcBef>
              <a:spcPct val="0"/>
            </a:spcBef>
            <a:spcAft>
              <a:spcPct val="35000"/>
            </a:spcAft>
            <a:buNone/>
          </a:pPr>
          <a:r>
            <a:rPr lang="en-US" sz="1200" kern="1200" dirty="0">
              <a:solidFill>
                <a:prstClr val="black"/>
              </a:solidFill>
              <a:latin typeface="Calibri" panose="020F0502020204030204"/>
              <a:ea typeface="+mn-ea"/>
              <a:cs typeface="+mn-cs"/>
            </a:rPr>
            <a:t>External hazards</a:t>
          </a:r>
        </a:p>
        <a:p>
          <a:pPr marL="0" lvl="0" indent="0" algn="ctr" defTabSz="533400">
            <a:lnSpc>
              <a:spcPct val="90000"/>
            </a:lnSpc>
            <a:spcBef>
              <a:spcPct val="0"/>
            </a:spcBef>
            <a:spcAft>
              <a:spcPct val="35000"/>
            </a:spcAft>
            <a:buNone/>
          </a:pPr>
          <a:r>
            <a:rPr lang="en-US" sz="1200" kern="1200" dirty="0">
              <a:solidFill>
                <a:prstClr val="black"/>
              </a:solidFill>
              <a:latin typeface="Calibri" panose="020F0502020204030204"/>
              <a:ea typeface="+mn-ea"/>
              <a:cs typeface="+mn-cs"/>
            </a:rPr>
            <a:t>Inappropriate spectacles</a:t>
          </a:r>
          <a:endParaRPr lang="en-AU" sz="1200" kern="1200" dirty="0"/>
        </a:p>
      </dsp:txBody>
      <dsp:txXfrm>
        <a:off x="2217097" y="4756867"/>
        <a:ext cx="3902559" cy="1977341"/>
      </dsp:txXfrm>
    </dsp:sp>
    <dsp:sp modelId="{5295FDFD-5096-4FE1-9D8F-EF3DD71569D5}">
      <dsp:nvSpPr>
        <dsp:cNvPr id="0" name=""/>
        <dsp:cNvSpPr/>
      </dsp:nvSpPr>
      <dsp:spPr>
        <a:xfrm rot="1244569">
          <a:off x="1552050" y="1453364"/>
          <a:ext cx="4725190" cy="3144138"/>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98129B05-BD15-4810-9650-F98C03D36CA3}">
      <dsp:nvSpPr>
        <dsp:cNvPr id="0" name=""/>
        <dsp:cNvSpPr/>
      </dsp:nvSpPr>
      <dsp:spPr>
        <a:xfrm>
          <a:off x="2721648" y="355148"/>
          <a:ext cx="6632636" cy="17204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MEDICAL CONDITIONS</a:t>
          </a:r>
        </a:p>
        <a:p>
          <a:pPr marL="0" lvl="0" indent="0" algn="ctr" defTabSz="533400">
            <a:lnSpc>
              <a:spcPct val="90000"/>
            </a:lnSpc>
            <a:spcBef>
              <a:spcPct val="0"/>
            </a:spcBef>
            <a:spcAft>
              <a:spcPct val="35000"/>
            </a:spcAft>
            <a:buNone/>
          </a:pPr>
          <a:r>
            <a:rPr lang="en-AU" sz="1200" kern="1200" dirty="0">
              <a:solidFill>
                <a:schemeClr val="tx1"/>
              </a:solidFill>
            </a:rPr>
            <a:t>Stroke</a:t>
          </a:r>
        </a:p>
        <a:p>
          <a:pPr marL="0" lvl="0" indent="0" algn="ctr" defTabSz="533400">
            <a:lnSpc>
              <a:spcPct val="90000"/>
            </a:lnSpc>
            <a:spcBef>
              <a:spcPct val="0"/>
            </a:spcBef>
            <a:spcAft>
              <a:spcPct val="35000"/>
            </a:spcAft>
            <a:buNone/>
          </a:pPr>
          <a:r>
            <a:rPr lang="en-AU" sz="1200" kern="1200" dirty="0">
              <a:solidFill>
                <a:schemeClr val="tx1"/>
              </a:solidFill>
            </a:rPr>
            <a:t>Incontinence</a:t>
          </a:r>
        </a:p>
        <a:p>
          <a:pPr marL="0" lvl="0" indent="0" algn="ctr" defTabSz="533400">
            <a:lnSpc>
              <a:spcPct val="90000"/>
            </a:lnSpc>
            <a:spcBef>
              <a:spcPct val="0"/>
            </a:spcBef>
            <a:spcAft>
              <a:spcPct val="35000"/>
            </a:spcAft>
            <a:buNone/>
          </a:pPr>
          <a:r>
            <a:rPr lang="en-AU" sz="1200" kern="1200" dirty="0">
              <a:solidFill>
                <a:schemeClr val="tx1"/>
              </a:solidFill>
            </a:rPr>
            <a:t>Parkinson’s disease</a:t>
          </a:r>
        </a:p>
        <a:p>
          <a:pPr marL="0" lvl="0" indent="0" algn="ctr" defTabSz="533400">
            <a:lnSpc>
              <a:spcPct val="90000"/>
            </a:lnSpc>
            <a:spcBef>
              <a:spcPct val="0"/>
            </a:spcBef>
            <a:spcAft>
              <a:spcPct val="35000"/>
            </a:spcAft>
            <a:buNone/>
          </a:pPr>
          <a:r>
            <a:rPr lang="en-AU" sz="1200" kern="1200" dirty="0">
              <a:solidFill>
                <a:schemeClr val="tx1"/>
              </a:solidFill>
            </a:rPr>
            <a:t>Dementia</a:t>
          </a:r>
          <a:endParaRPr lang="en-AU" sz="1200" kern="1200" dirty="0"/>
        </a:p>
      </dsp:txBody>
      <dsp:txXfrm>
        <a:off x="2721648" y="355148"/>
        <a:ext cx="6632636" cy="17204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0.84259</cdr:x>
      <cdr:y>0.46744</cdr:y>
    </cdr:from>
    <cdr:to>
      <cdr:x>1</cdr:x>
      <cdr:y>0.59484</cdr:y>
    </cdr:to>
    <cdr:sp macro="" textlink="">
      <cdr:nvSpPr>
        <cdr:cNvPr id="2" name="TextBox 1">
          <a:extLst xmlns:a="http://schemas.openxmlformats.org/drawingml/2006/main">
            <a:ext uri="{FF2B5EF4-FFF2-40B4-BE49-F238E27FC236}">
              <a16:creationId xmlns:a16="http://schemas.microsoft.com/office/drawing/2014/main" id="{C2D655C7-90A8-4D0E-86CA-E7B1F95F91E3}"/>
            </a:ext>
          </a:extLst>
        </cdr:cNvPr>
        <cdr:cNvSpPr txBox="1"/>
      </cdr:nvSpPr>
      <cdr:spPr>
        <a:xfrm xmlns:a="http://schemas.openxmlformats.org/drawingml/2006/main">
          <a:off x="3826224" y="1389122"/>
          <a:ext cx="714780" cy="3786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dirty="0"/>
            <a:t>p</a:t>
          </a:r>
          <a:r>
            <a:rPr lang="en-AU" sz="1100" dirty="0"/>
            <a:t>=0.022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5B7C3E9-49B3-6840-938A-754EDF1E5CC0}" type="datetimeFigureOut">
              <a:rPr lang="en-US" smtClean="0"/>
              <a:t>7/29/2021</a:t>
            </a:fld>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ECF71FFE-7B23-BF40-81D1-EC4CE6FD0486}" type="slidenum">
              <a:rPr lang="en-US" smtClean="0"/>
              <a:t>‹#›</a:t>
            </a:fld>
            <a:endParaRPr lang="en-US"/>
          </a:p>
        </p:txBody>
      </p:sp>
    </p:spTree>
    <p:extLst>
      <p:ext uri="{BB962C8B-B14F-4D97-AF65-F5344CB8AC3E}">
        <p14:creationId xmlns:p14="http://schemas.microsoft.com/office/powerpoint/2010/main" val="2431946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pubmed.ncbi.nlm.nih.gov/20643703/" TargetMode="External"/><Relationship Id="rId3" Type="http://schemas.openxmlformats.org/officeDocument/2006/relationships/hyperlink" Target="#_ENREF_44"/><Relationship Id="rId7" Type="http://schemas.openxmlformats.org/officeDocument/2006/relationships/hyperlink" Target="#_ENREF_41"/><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_ENREF_21"/><Relationship Id="rId5" Type="http://schemas.openxmlformats.org/officeDocument/2006/relationships/hyperlink" Target="#_ENREF_34"/><Relationship Id="rId4" Type="http://schemas.openxmlformats.org/officeDocument/2006/relationships/hyperlink" Target="#_ENREF_1"/></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71FFE-7B23-BF40-81D1-EC4CE6FD0486}" type="slidenum">
              <a:rPr lang="en-US" smtClean="0"/>
              <a:t>1</a:t>
            </a:fld>
            <a:endParaRPr lang="en-US"/>
          </a:p>
        </p:txBody>
      </p:sp>
    </p:spTree>
    <p:extLst>
      <p:ext uri="{BB962C8B-B14F-4D97-AF65-F5344CB8AC3E}">
        <p14:creationId xmlns:p14="http://schemas.microsoft.com/office/powerpoint/2010/main" val="95513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Compare to understand relative contributions from brain and balance training</a:t>
            </a:r>
          </a:p>
          <a:p>
            <a:endParaRPr lang="en-AU" dirty="0"/>
          </a:p>
          <a:p>
            <a:r>
              <a:rPr lang="en-AU" dirty="0"/>
              <a:t>Large trial, underway for</a:t>
            </a:r>
            <a:r>
              <a:rPr lang="en-AU" baseline="0" dirty="0"/>
              <a:t> about 4 years. </a:t>
            </a:r>
          </a:p>
          <a:p>
            <a:endParaRPr lang="en-AU" baseline="0" dirty="0"/>
          </a:p>
          <a:p>
            <a:r>
              <a:rPr lang="en-AU" baseline="0" dirty="0"/>
              <a:t>No serious adverse events</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12</a:t>
            </a:fld>
            <a:endParaRPr lang="en-US"/>
          </a:p>
        </p:txBody>
      </p:sp>
    </p:spTree>
    <p:extLst>
      <p:ext uri="{BB962C8B-B14F-4D97-AF65-F5344CB8AC3E}">
        <p14:creationId xmlns:p14="http://schemas.microsoft.com/office/powerpoint/2010/main" val="311865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Compare to understand relative contributions from brain and balance training</a:t>
            </a:r>
          </a:p>
          <a:p>
            <a:endParaRPr lang="en-AU" dirty="0"/>
          </a:p>
          <a:p>
            <a:r>
              <a:rPr lang="en-AU" dirty="0"/>
              <a:t>Large trial, underway for</a:t>
            </a:r>
            <a:r>
              <a:rPr lang="en-AU" baseline="0" dirty="0"/>
              <a:t> about 4 years. </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13</a:t>
            </a:fld>
            <a:endParaRPr lang="en-US"/>
          </a:p>
        </p:txBody>
      </p:sp>
    </p:spTree>
    <p:extLst>
      <p:ext uri="{BB962C8B-B14F-4D97-AF65-F5344CB8AC3E}">
        <p14:creationId xmlns:p14="http://schemas.microsoft.com/office/powerpoint/2010/main" val="76355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45 aged care facilities across Australia.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Implement and surveys regarding </a:t>
            </a:r>
            <a:r>
              <a:rPr lang="en-AU" baseline="0" dirty="0" err="1"/>
              <a:t>fesability</a:t>
            </a: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COVID-19 affected homes where residents were confined to their rooms for weeks and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Staff feedback has been very positive, they report noticeable improvements in resident’s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118FD-684E-4976-ABC2-681AB7167A7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68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US" dirty="0"/>
              <a:t>5 years study</a:t>
            </a:r>
          </a:p>
          <a:p>
            <a:r>
              <a:rPr lang="en-US" dirty="0"/>
              <a:t>RAs</a:t>
            </a:r>
          </a:p>
          <a:p>
            <a:r>
              <a:rPr lang="en-US" dirty="0"/>
              <a:t>Co investigators and associate investigators, mentors</a:t>
            </a:r>
          </a:p>
          <a:p>
            <a:r>
              <a:rPr lang="en-AU" dirty="0"/>
              <a:t>Students</a:t>
            </a:r>
          </a:p>
          <a:p>
            <a:r>
              <a:rPr lang="en-AU" dirty="0"/>
              <a:t>IT staff</a:t>
            </a:r>
          </a:p>
          <a:p>
            <a:r>
              <a:rPr lang="en-AU" dirty="0"/>
              <a:t>Participants</a:t>
            </a:r>
          </a:p>
          <a:p>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19</a:t>
            </a:fld>
            <a:endParaRPr lang="en-US"/>
          </a:p>
        </p:txBody>
      </p:sp>
    </p:spTree>
    <p:extLst>
      <p:ext uri="{BB962C8B-B14F-4D97-AF65-F5344CB8AC3E}">
        <p14:creationId xmlns:p14="http://schemas.microsoft.com/office/powerpoint/2010/main" val="192999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Compare to understand relative contributions from brain and balance training</a:t>
            </a:r>
          </a:p>
          <a:p>
            <a:endParaRPr lang="en-AU" dirty="0"/>
          </a:p>
          <a:p>
            <a:r>
              <a:rPr lang="en-AU" dirty="0"/>
              <a:t>Large trial, underway for</a:t>
            </a:r>
            <a:r>
              <a:rPr lang="en-AU" baseline="0" dirty="0"/>
              <a:t> about 4 years. </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21</a:t>
            </a:fld>
            <a:endParaRPr lang="en-US"/>
          </a:p>
        </p:txBody>
      </p:sp>
    </p:spTree>
    <p:extLst>
      <p:ext uri="{BB962C8B-B14F-4D97-AF65-F5344CB8AC3E}">
        <p14:creationId xmlns:p14="http://schemas.microsoft.com/office/powerpoint/2010/main" val="181933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F71FFE-7B23-BF40-81D1-EC4CE6FD0486}" type="slidenum">
              <a:rPr lang="en-US" smtClean="0"/>
              <a:t>22</a:t>
            </a:fld>
            <a:endParaRPr lang="en-US"/>
          </a:p>
        </p:txBody>
      </p:sp>
    </p:spTree>
    <p:extLst>
      <p:ext uri="{BB962C8B-B14F-4D97-AF65-F5344CB8AC3E}">
        <p14:creationId xmlns:p14="http://schemas.microsoft.com/office/powerpoint/2010/main" val="108323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Good evidence that exercise can prevent falls, particularly in community dwelling older people</a:t>
            </a:r>
          </a:p>
          <a:p>
            <a:r>
              <a:rPr lang="en-AU"/>
              <a:t>Cochrane review average effect 23%</a:t>
            </a:r>
          </a:p>
          <a:p>
            <a:r>
              <a:rPr lang="en-AU"/>
              <a:t>We know we can get greater benefit with exercise that challenges balance and is of sufficient dose. </a:t>
            </a:r>
          </a:p>
          <a:p>
            <a:endParaRPr lang="en-AU"/>
          </a:p>
          <a:p>
            <a:r>
              <a:rPr lang="en-AU"/>
              <a:t>However, adherence is a real problem. </a:t>
            </a:r>
          </a:p>
          <a:p>
            <a:endParaRPr lang="en-AU"/>
          </a:p>
          <a:p>
            <a:r>
              <a:rPr lang="en-AU"/>
              <a:t>We really need novel interventions to get people interested and keep people motivated</a:t>
            </a:r>
            <a:endParaRPr lang="en-AU" dirty="0"/>
          </a:p>
        </p:txBody>
      </p:sp>
      <p:sp>
        <p:nvSpPr>
          <p:cNvPr id="4" name="Slide Number Placeholder 3"/>
          <p:cNvSpPr>
            <a:spLocks noGrp="1"/>
          </p:cNvSpPr>
          <p:nvPr>
            <p:ph type="sldNum" sz="quarter" idx="5"/>
          </p:nvPr>
        </p:nvSpPr>
        <p:spPr/>
        <p:txBody>
          <a:bodyPr/>
          <a:lstStyle/>
          <a:p>
            <a:fld id="{ECF71FFE-7B23-BF40-81D1-EC4CE6FD0486}" type="slidenum">
              <a:rPr lang="en-US" smtClean="0"/>
              <a:t>2</a:t>
            </a:fld>
            <a:endParaRPr lang="en-US"/>
          </a:p>
        </p:txBody>
      </p:sp>
    </p:spTree>
    <p:extLst>
      <p:ext uri="{BB962C8B-B14F-4D97-AF65-F5344CB8AC3E}">
        <p14:creationId xmlns:p14="http://schemas.microsoft.com/office/powerpoint/2010/main" val="373888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It started with studies of risk factors for falls in older people and this test , designed by Stephen Lord and Richard Fitzpatrick. It is a test of </a:t>
            </a:r>
            <a:r>
              <a:rPr lang="en-AU" baseline="0" dirty="0"/>
              <a:t>choice stepping reaction time. </a:t>
            </a:r>
            <a:r>
              <a:rPr lang="en-AU" dirty="0"/>
              <a:t>Participants stand on the dark base plates,</a:t>
            </a:r>
            <a:r>
              <a:rPr lang="en-AU" baseline="0" dirty="0"/>
              <a:t> with 4 stimulus plates positioned to the side and front. After a random delay, one of the stimulus plates lights up and the task is to step as quickly and accurately as possible.</a:t>
            </a:r>
          </a:p>
          <a:p>
            <a:endParaRPr lang="en-AU" baseline="0" dirty="0"/>
          </a:p>
          <a:p>
            <a:r>
              <a:rPr lang="en-AU" dirty="0"/>
              <a:t>The speed of accurate stepping was</a:t>
            </a:r>
            <a:r>
              <a:rPr lang="en-AU" baseline="0" dirty="0"/>
              <a:t> found to discriminate young from old and people with high and low fall risk.</a:t>
            </a:r>
          </a:p>
          <a:p>
            <a:r>
              <a:rPr lang="en-AU" baseline="0" dirty="0"/>
              <a:t> </a:t>
            </a:r>
          </a:p>
          <a:p>
            <a:r>
              <a:rPr lang="en-US" dirty="0"/>
              <a:t>In fact, performance on this test was found to be an independent risk factor for future falls in 477 retirement village residents.</a:t>
            </a:r>
          </a:p>
          <a:p>
            <a:r>
              <a:rPr lang="en-US" dirty="0"/>
              <a:t>Together with vision and proprioception, it correctly classified 2/3 fallers.</a:t>
            </a:r>
          </a:p>
          <a:p>
            <a:endParaRPr lang="en-US" dirty="0"/>
          </a:p>
          <a:p>
            <a:r>
              <a:rPr lang="en-US" dirty="0"/>
              <a:t>Looking</a:t>
            </a:r>
            <a:r>
              <a:rPr lang="en-US" baseline="0" dirty="0"/>
              <a:t> how performance relates to other measures of SM function, </a:t>
            </a:r>
            <a:r>
              <a:rPr lang="en-US" dirty="0"/>
              <a:t>This</a:t>
            </a:r>
            <a:r>
              <a:rPr lang="en-US" baseline="0" dirty="0"/>
              <a:t> test was found to be a composite measure of executive functioning (cognitive control), strength, speed and balance.</a:t>
            </a:r>
          </a:p>
          <a:p>
            <a:endParaRPr lang="en-AU" dirty="0"/>
          </a:p>
          <a:p>
            <a:r>
              <a:rPr lang="en-US" baseline="0" dirty="0">
                <a:solidFill>
                  <a:srgbClr val="231F20"/>
                </a:solidFill>
                <a:latin typeface="AdvP641C"/>
              </a:rPr>
              <a:t>These studies have shown that c</a:t>
            </a:r>
            <a:r>
              <a:rPr lang="en-US" dirty="0">
                <a:solidFill>
                  <a:srgbClr val="231F20"/>
                </a:solidFill>
                <a:latin typeface="AdvP641C"/>
              </a:rPr>
              <a:t>ompared with young people, older people, and more so those at risk of falling, have an impaired ability to initiate and execute quick, accurate voluntary steps, particularly in situations where attention is divided. </a:t>
            </a:r>
            <a:endParaRPr lang="en-AU" dirty="0"/>
          </a:p>
          <a:p>
            <a:endParaRPr lang="en-US" dirty="0">
              <a:solidFill>
                <a:srgbClr val="231F20"/>
              </a:solidFill>
              <a:latin typeface="AdvP641C"/>
            </a:endParaRPr>
          </a:p>
        </p:txBody>
      </p:sp>
      <p:sp>
        <p:nvSpPr>
          <p:cNvPr id="4" name="Slide Number Placeholder 3"/>
          <p:cNvSpPr>
            <a:spLocks noGrp="1"/>
          </p:cNvSpPr>
          <p:nvPr>
            <p:ph type="sldNum" sz="quarter" idx="10"/>
          </p:nvPr>
        </p:nvSpPr>
        <p:spPr/>
        <p:txBody>
          <a:bodyPr/>
          <a:lstStyle/>
          <a:p>
            <a:fld id="{ECF71FFE-7B23-BF40-81D1-EC4CE6FD0486}" type="slidenum">
              <a:rPr lang="en-US" smtClean="0"/>
              <a:t>3</a:t>
            </a:fld>
            <a:endParaRPr lang="en-US"/>
          </a:p>
        </p:txBody>
      </p:sp>
    </p:spTree>
    <p:extLst>
      <p:ext uri="{BB962C8B-B14F-4D97-AF65-F5344CB8AC3E}">
        <p14:creationId xmlns:p14="http://schemas.microsoft.com/office/powerpoint/2010/main" val="392450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there is good evidence that cognitive training can improve cognitive function in older people. </a:t>
            </a:r>
          </a:p>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Studies have reported preliminary evidence for physical benefits from </a:t>
            </a:r>
            <a:r>
              <a:rPr lang="en-AU" sz="1800" i="1" dirty="0">
                <a:effectLst/>
                <a:latin typeface="Times New Roman" panose="02020603050405020304" pitchFamily="18" charset="0"/>
                <a:ea typeface="Calibri" panose="020F0502020204030204" pitchFamily="34" charset="0"/>
                <a:cs typeface="Times New Roman" panose="02020603050405020304" pitchFamily="18" charset="0"/>
              </a:rPr>
              <a:t>seated</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attention and executive function training. </a:t>
            </a:r>
          </a:p>
          <a:p>
            <a:pPr>
              <a:lnSpc>
                <a:spcPct val="115000"/>
              </a:lnSpc>
              <a:spcAft>
                <a:spcPts val="1000"/>
              </a:spcAft>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lang="en-AU" sz="1800" dirty="0"/>
              <a:t>Cognitive training is easily integrated into exergames. </a:t>
            </a: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A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In an RCT of almost 3000 older adults, Willis et al.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tooltip="Willis, 2006 #135"/>
              </a:rPr>
              <a:t>44</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found cognitive training significantly improved cognitive ability and produced a modest positive effect on self-reported functional decline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ction="ppaction://hlinkfile" tooltip="Willis, 2006 #135"/>
              </a:rPr>
              <a:t>44</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Direct cognitive training effects were retained for 5 years, but any transfer to untrained cognitive functions was not assessed. </a:t>
            </a:r>
          </a:p>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A RCT published in Nature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ction="ppaction://hlinkfile" tooltip="Anguera, 2013 #136"/>
              </a:rPr>
              <a:t>1</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which specifically evaluated the role of dual task training using a seated video game, found such training completely remediated age-related deficits in cognitive control that also transferred to untrained cognitive processes in older people.</a:t>
            </a:r>
          </a:p>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Smith-Ray et al.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ction="ppaction://hlinkfile" tooltip="Smith-Ray, 2013 #139"/>
              </a:rPr>
              <a:t>34</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found 10 weeks of seated computerised cognitive training significantly improved performance in the Timed Up and Go clinical test of mobility in 51 older adults. </a:t>
            </a:r>
          </a:p>
          <a:p>
            <a:pPr>
              <a:lnSpc>
                <a:spcPct val="115000"/>
              </a:lnSpc>
              <a:spcAft>
                <a:spcPts val="10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Cognitive remediation training (involving computer games) has also been reported to improve global cognitive scores and Timed Up and Go performance in people with Parkinson’s Disease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ction="ppaction://hlinkfile" tooltip="Milman, 2014 #137"/>
              </a:rPr>
              <a:t>21</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AU" sz="1800" dirty="0" err="1">
                <a:effectLst/>
                <a:latin typeface="Times New Roman" panose="02020603050405020304" pitchFamily="18" charset="0"/>
                <a:ea typeface="Calibri" panose="020F0502020204030204" pitchFamily="34" charset="0"/>
                <a:cs typeface="Times New Roman" panose="02020603050405020304" pitchFamily="18" charset="0"/>
              </a:rPr>
              <a:t>Verghese</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et al. [</a:t>
            </a:r>
            <a:r>
              <a:rPr lang="en-AU"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ction="ppaction://hlinkfile" tooltip="Verghese, 2010 #138"/>
              </a:rPr>
              <a:t>41</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showed that seated computerised cognitive training produced significant improvements in gait velocity under both single and dual-task conditions.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r>
              <a:rPr lang="en-US" dirty="0">
                <a:hlinkClick r:id="rId8"/>
              </a:rPr>
              <a:t>Effect of cognitive remediation on gait in sedentary seniors - PubMed (nih.gov)</a:t>
            </a:r>
            <a:endParaRPr lang="en-US" dirty="0"/>
          </a:p>
          <a:p>
            <a:endParaRPr lang="en-AU" dirty="0"/>
          </a:p>
        </p:txBody>
      </p:sp>
      <p:sp>
        <p:nvSpPr>
          <p:cNvPr id="4" name="Slide Number Placeholder 3"/>
          <p:cNvSpPr>
            <a:spLocks noGrp="1"/>
          </p:cNvSpPr>
          <p:nvPr>
            <p:ph type="sldNum" sz="quarter" idx="5"/>
          </p:nvPr>
        </p:nvSpPr>
        <p:spPr/>
        <p:txBody>
          <a:bodyPr/>
          <a:lstStyle/>
          <a:p>
            <a:fld id="{ECF71FFE-7B23-BF40-81D1-EC4CE6FD0486}" type="slidenum">
              <a:rPr lang="en-US" smtClean="0"/>
              <a:t>4</a:t>
            </a:fld>
            <a:endParaRPr lang="en-US"/>
          </a:p>
        </p:txBody>
      </p:sp>
    </p:spTree>
    <p:extLst>
      <p:ext uri="{BB962C8B-B14F-4D97-AF65-F5344CB8AC3E}">
        <p14:creationId xmlns:p14="http://schemas.microsoft.com/office/powerpoint/2010/main" val="178122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US" b="0" i="0" dirty="0">
                <a:solidFill>
                  <a:srgbClr val="505050"/>
                </a:solidFill>
                <a:effectLst/>
                <a:latin typeface="Source Sans Pro" panose="020B0503030403020204" pitchFamily="34" charset="0"/>
              </a:rPr>
              <a:t>One study examining interactive video game training showed a significantly beneficial effect on falls. </a:t>
            </a:r>
          </a:p>
          <a:p>
            <a:endParaRPr lang="en-US" b="0" i="0" dirty="0">
              <a:solidFill>
                <a:srgbClr val="505050"/>
              </a:solidFill>
              <a:effectLst/>
              <a:latin typeface="Source Sans Pro" panose="020B0503030403020204" pitchFamily="34" charset="0"/>
            </a:endParaRPr>
          </a:p>
          <a:p>
            <a:r>
              <a:rPr lang="en-US" b="0" i="0" dirty="0">
                <a:solidFill>
                  <a:srgbClr val="505050"/>
                </a:solidFill>
                <a:effectLst/>
                <a:latin typeface="Source Sans Pro" panose="020B0503030403020204" pitchFamily="34" charset="0"/>
              </a:rPr>
              <a:t>VR with motion capture of the participants' feet, which was then projected onto a screen, with challenges in the form of obstacles, pathways, and distractors that required continual adjustment of steps.</a:t>
            </a:r>
          </a:p>
          <a:p>
            <a:endParaRPr lang="en-US" b="0" i="0" dirty="0">
              <a:solidFill>
                <a:srgbClr val="505050"/>
              </a:solidFill>
              <a:effectLst/>
              <a:latin typeface="Source Sans Pro" panose="020B0503030403020204" pitchFamily="34" charset="0"/>
            </a:endParaRPr>
          </a:p>
          <a:p>
            <a:r>
              <a:rPr lang="en-US" b="0" i="0" dirty="0">
                <a:solidFill>
                  <a:srgbClr val="505050"/>
                </a:solidFill>
                <a:effectLst/>
                <a:latin typeface="Source Sans Pro" panose="020B0503030403020204" pitchFamily="34" charset="0"/>
              </a:rPr>
              <a:t>6 week training program – </a:t>
            </a:r>
            <a:r>
              <a:rPr lang="en-US" b="1" i="0" dirty="0">
                <a:solidFill>
                  <a:srgbClr val="505050"/>
                </a:solidFill>
                <a:effectLst/>
                <a:latin typeface="Source Sans Pro" panose="020B0503030403020204" pitchFamily="34" charset="0"/>
              </a:rPr>
              <a:t>clinic based</a:t>
            </a:r>
          </a:p>
          <a:p>
            <a:r>
              <a:rPr lang="en-US" b="0" i="0" dirty="0">
                <a:solidFill>
                  <a:srgbClr val="505050"/>
                </a:solidFill>
                <a:effectLst/>
                <a:latin typeface="Source Sans Pro" panose="020B0503030403020204" pitchFamily="34" charset="0"/>
              </a:rPr>
              <a:t>Participants included 302 people aged 60–90 years at high risk of falls, including </a:t>
            </a:r>
          </a:p>
          <a:p>
            <a:endParaRPr lang="en-US" b="0" i="0" dirty="0">
              <a:solidFill>
                <a:srgbClr val="505050"/>
              </a:solidFill>
              <a:effectLst/>
              <a:latin typeface="Source Sans Pro" panose="020B0503030403020204" pitchFamily="34" charset="0"/>
            </a:endParaRPr>
          </a:p>
          <a:p>
            <a:r>
              <a:rPr lang="en-US" b="0" i="0" dirty="0">
                <a:solidFill>
                  <a:srgbClr val="505050"/>
                </a:solidFill>
                <a:effectLst/>
                <a:latin typeface="Source Sans Pro" panose="020B0503030403020204" pitchFamily="34" charset="0"/>
              </a:rPr>
              <a:t>Compared to a treadmill only training group, falls were reduced by 42% in the treadmill training plus VR group in the 6 month period following the end of training</a:t>
            </a:r>
          </a:p>
          <a:p>
            <a:endParaRPr lang="en-US" b="0" i="0" dirty="0">
              <a:solidFill>
                <a:srgbClr val="505050"/>
              </a:solidFill>
              <a:effectLst/>
              <a:latin typeface="Source Sans Pro" panose="020B0503030403020204" pitchFamily="34" charset="0"/>
            </a:endParaRPr>
          </a:p>
          <a:p>
            <a:r>
              <a:rPr lang="en-US" b="0" i="0" dirty="0">
                <a:solidFill>
                  <a:srgbClr val="505050"/>
                </a:solidFill>
                <a:effectLst/>
                <a:latin typeface="Source Sans Pro" panose="020B0503030403020204" pitchFamily="34" charset="0"/>
              </a:rPr>
              <a:t>Participants with Parkinson's disease (who represented more than 40% of the study population) benefited the most </a:t>
            </a:r>
            <a:endParaRPr lang="en-US" dirty="0"/>
          </a:p>
          <a:p>
            <a:endParaRPr lang="en-US" dirty="0"/>
          </a:p>
          <a:p>
            <a:r>
              <a:rPr lang="en-US" dirty="0"/>
              <a:t>secondary outcomes, including gait variability during obstacle negotiation, functional balance and quality of life were significantly improved in the treadmill training plus VR group after training compared with the treadmill training group, with some gains retained at the 6 month follow-up</a:t>
            </a:r>
          </a:p>
          <a:p>
            <a:endParaRPr lang="en-US" dirty="0"/>
          </a:p>
          <a:p>
            <a:r>
              <a:rPr lang="en-US" dirty="0"/>
              <a:t>no differential improvement in executive function was detected in participants assigned to this group (p=0·40 for executive function index, p=0·61 for attention index score). It could be that pen-and-paper cognitive tests are not sensitive enough to detect differences, but might also suggest that the intervention effects were quite specific and restricted to improved gait adaptability in situations requiring focused attention and planning</a:t>
            </a:r>
            <a:endParaRPr lang="en-AU" dirty="0"/>
          </a:p>
        </p:txBody>
      </p:sp>
      <p:sp>
        <p:nvSpPr>
          <p:cNvPr id="4" name="Slide Number Placeholder 3"/>
          <p:cNvSpPr>
            <a:spLocks noGrp="1"/>
          </p:cNvSpPr>
          <p:nvPr>
            <p:ph type="sldNum" sz="quarter" idx="5"/>
          </p:nvPr>
        </p:nvSpPr>
        <p:spPr/>
        <p:txBody>
          <a:bodyPr/>
          <a:lstStyle/>
          <a:p>
            <a:fld id="{ECF71FFE-7B23-BF40-81D1-EC4CE6FD0486}" type="slidenum">
              <a:rPr lang="en-US" smtClean="0"/>
              <a:t>5</a:t>
            </a:fld>
            <a:endParaRPr lang="en-US"/>
          </a:p>
        </p:txBody>
      </p:sp>
    </p:spTree>
    <p:extLst>
      <p:ext uri="{BB962C8B-B14F-4D97-AF65-F5344CB8AC3E}">
        <p14:creationId xmlns:p14="http://schemas.microsoft.com/office/powerpoint/2010/main" val="129044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While that study was still underway, we had developed a stepping mat that can be installed</a:t>
            </a:r>
            <a:r>
              <a:rPr lang="en-US" sz="1200" baseline="0" dirty="0">
                <a:latin typeface="Times New Roman" panose="02020603050405020304" pitchFamily="18" charset="0"/>
                <a:ea typeface="Calibri" panose="020F0502020204030204" pitchFamily="34" charset="0"/>
                <a:cs typeface="Times New Roman" panose="02020603050405020304" pitchFamily="18" charset="0"/>
              </a:rPr>
              <a:t> into a persons home, wireless and interfaced with the TV for step training. A few games training stepping and some cognitive functions.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We undertook pilot trials in a retirement village for 8 weeks and showed…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A follow up pilot study in the community for 16 weeks found the </a:t>
            </a:r>
            <a:r>
              <a:rPr lang="en-AU" sz="1200" dirty="0">
                <a:latin typeface="Times New Roman" panose="02020603050405020304" pitchFamily="18" charset="0"/>
                <a:ea typeface="Calibri" panose="020F0502020204030204" pitchFamily="34" charset="0"/>
                <a:cs typeface="Times New Roman" panose="02020603050405020304" pitchFamily="18" charset="0"/>
              </a:rPr>
              <a:t>intervention group not only improved in tests of balance and stepping, but also in  assessments of processing speed attention visuo-spatial skills and executive functioning.</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latin typeface="Times New Roman" panose="02020603050405020304" pitchFamily="18" charset="0"/>
                <a:cs typeface="Times New Roman" panose="02020603050405020304" pitchFamily="18" charset="0"/>
              </a:rPr>
              <a:t>Armed with this pilot evidence, we were successful in obtaining grant funding for a large RCT with falls as the primary outcome. </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6</a:t>
            </a:fld>
            <a:endParaRPr lang="en-US"/>
          </a:p>
        </p:txBody>
      </p:sp>
    </p:spTree>
    <p:extLst>
      <p:ext uri="{BB962C8B-B14F-4D97-AF65-F5344CB8AC3E}">
        <p14:creationId xmlns:p14="http://schemas.microsoft.com/office/powerpoint/2010/main" val="130939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We asked people to spend 120 minutes per week using the system.</a:t>
            </a:r>
          </a:p>
          <a:p>
            <a:endParaRPr lang="en-AU" dirty="0"/>
          </a:p>
          <a:p>
            <a:r>
              <a:rPr lang="en-AU" dirty="0"/>
              <a:t>Able to track compliance since game play data was sent via </a:t>
            </a:r>
            <a:r>
              <a:rPr lang="en-AU" dirty="0" err="1"/>
              <a:t>wifi</a:t>
            </a:r>
            <a:r>
              <a:rPr lang="en-AU" dirty="0"/>
              <a:t> connection to our server</a:t>
            </a:r>
          </a:p>
          <a:p>
            <a:endParaRPr lang="en-AU" dirty="0"/>
          </a:p>
          <a:p>
            <a:r>
              <a:rPr lang="en-AU" dirty="0"/>
              <a:t>Compliance – need to call &lt;10%</a:t>
            </a:r>
          </a:p>
          <a:p>
            <a:r>
              <a:rPr lang="en-AU" dirty="0"/>
              <a:t>Dropouts also &lt;10%</a:t>
            </a:r>
          </a:p>
          <a:p>
            <a:r>
              <a:rPr lang="en-AU" baseline="0" dirty="0"/>
              <a:t>Data collection completed in June 2020.</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7</a:t>
            </a:fld>
            <a:endParaRPr lang="en-US"/>
          </a:p>
        </p:txBody>
      </p:sp>
    </p:spTree>
    <p:extLst>
      <p:ext uri="{BB962C8B-B14F-4D97-AF65-F5344CB8AC3E}">
        <p14:creationId xmlns:p14="http://schemas.microsoft.com/office/powerpoint/2010/main" val="284823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Compare to understand relative contributions from brain and balance training</a:t>
            </a:r>
          </a:p>
          <a:p>
            <a:endParaRPr lang="en-AU" dirty="0"/>
          </a:p>
          <a:p>
            <a:r>
              <a:rPr lang="en-AU" dirty="0"/>
              <a:t>Large trial, underway for</a:t>
            </a:r>
            <a:r>
              <a:rPr lang="en-AU" baseline="0" dirty="0"/>
              <a:t> about 4 years. </a:t>
            </a:r>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8</a:t>
            </a:fld>
            <a:endParaRPr lang="en-US"/>
          </a:p>
        </p:txBody>
      </p:sp>
    </p:spTree>
    <p:extLst>
      <p:ext uri="{BB962C8B-B14F-4D97-AF65-F5344CB8AC3E}">
        <p14:creationId xmlns:p14="http://schemas.microsoft.com/office/powerpoint/2010/main" val="395038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a:lnSpc>
                <a:spcPct val="150000"/>
              </a:lnSpc>
            </a:pPr>
            <a:r>
              <a:rPr lang="en-AU" dirty="0"/>
              <a:t>750 participants </a:t>
            </a:r>
          </a:p>
          <a:p>
            <a:pPr marL="342900" indent="-342900">
              <a:lnSpc>
                <a:spcPct val="150000"/>
              </a:lnSpc>
              <a:buFontTx/>
              <a:buChar char="-"/>
            </a:pPr>
            <a:r>
              <a:rPr lang="en-AU" dirty="0">
                <a:solidFill>
                  <a:schemeClr val="tx1">
                    <a:lumMod val="65000"/>
                    <a:lumOff val="35000"/>
                  </a:schemeClr>
                </a:solidFill>
              </a:rPr>
              <a:t>aged 65+ years </a:t>
            </a:r>
          </a:p>
          <a:p>
            <a:pPr marL="342900" indent="-342900">
              <a:lnSpc>
                <a:spcPct val="150000"/>
              </a:lnSpc>
              <a:buFontTx/>
              <a:buChar char="-"/>
            </a:pPr>
            <a:r>
              <a:rPr lang="en-AU" dirty="0">
                <a:solidFill>
                  <a:schemeClr val="tx1">
                    <a:lumMod val="65000"/>
                    <a:lumOff val="35000"/>
                  </a:schemeClr>
                </a:solidFill>
              </a:rPr>
              <a:t>living independently in the community </a:t>
            </a:r>
          </a:p>
          <a:p>
            <a:pPr marL="342900" indent="-342900">
              <a:lnSpc>
                <a:spcPct val="150000"/>
              </a:lnSpc>
              <a:buFontTx/>
              <a:buChar char="-"/>
            </a:pPr>
            <a:r>
              <a:rPr lang="en-AU" sz="1000" kern="1200" dirty="0">
                <a:solidFill>
                  <a:schemeClr val="tx1">
                    <a:lumMod val="65000"/>
                    <a:lumOff val="35000"/>
                  </a:schemeClr>
                </a:solidFill>
                <a:latin typeface="+mn-lt"/>
                <a:ea typeface="+mn-ea"/>
                <a:cs typeface="Arial" pitchFamily="34" charset="0"/>
              </a:rPr>
              <a:t>no cognitive impairment</a:t>
            </a:r>
          </a:p>
          <a:p>
            <a:pPr marL="342900" indent="-342900">
              <a:lnSpc>
                <a:spcPct val="150000"/>
              </a:lnSpc>
              <a:buFontTx/>
              <a:buChar char="-"/>
            </a:pPr>
            <a:endParaRPr lang="en-AU" sz="1000" kern="1200" dirty="0">
              <a:solidFill>
                <a:schemeClr val="tx1">
                  <a:lumMod val="65000"/>
                  <a:lumOff val="35000"/>
                </a:schemeClr>
              </a:solidFill>
              <a:latin typeface="+mn-lt"/>
              <a:ea typeface="+mn-ea"/>
              <a:cs typeface="Arial" pitchFamily="34" charset="0"/>
            </a:endParaRPr>
          </a:p>
          <a:p>
            <a:pPr marL="342900" indent="-342900">
              <a:lnSpc>
                <a:spcPct val="150000"/>
              </a:lnSpc>
              <a:buFontTx/>
              <a:buChar char="-"/>
            </a:pPr>
            <a:r>
              <a:rPr lang="en-AU" sz="1000" kern="1200" dirty="0">
                <a:solidFill>
                  <a:schemeClr val="tx1">
                    <a:lumMod val="65000"/>
                    <a:lumOff val="35000"/>
                  </a:schemeClr>
                </a:solidFill>
                <a:latin typeface="+mn-lt"/>
                <a:ea typeface="+mn-ea"/>
                <a:cs typeface="Arial" pitchFamily="34" charset="0"/>
              </a:rPr>
              <a:t>Randomised</a:t>
            </a:r>
          </a:p>
          <a:p>
            <a:pPr marL="342900" indent="-342900">
              <a:lnSpc>
                <a:spcPct val="150000"/>
              </a:lnSpc>
              <a:buFontTx/>
              <a:buChar char="-"/>
            </a:pPr>
            <a:r>
              <a:rPr lang="en-AU" sz="1000" kern="1200" dirty="0">
                <a:solidFill>
                  <a:schemeClr val="tx1">
                    <a:lumMod val="65000"/>
                    <a:lumOff val="35000"/>
                  </a:schemeClr>
                </a:solidFill>
                <a:latin typeface="+mn-lt"/>
                <a:ea typeface="+mn-ea"/>
                <a:cs typeface="Arial" pitchFamily="34" charset="0"/>
              </a:rPr>
              <a:t>Intervention HV </a:t>
            </a:r>
          </a:p>
          <a:p>
            <a:pPr marL="342900" indent="-342900">
              <a:lnSpc>
                <a:spcPct val="150000"/>
              </a:lnSpc>
              <a:buFontTx/>
              <a:buChar char="-"/>
            </a:pPr>
            <a:r>
              <a:rPr lang="en-AU" sz="1000" kern="1200" dirty="0">
                <a:solidFill>
                  <a:schemeClr val="tx1">
                    <a:lumMod val="65000"/>
                    <a:lumOff val="35000"/>
                  </a:schemeClr>
                </a:solidFill>
                <a:latin typeface="+mn-lt"/>
                <a:ea typeface="+mn-ea"/>
                <a:cs typeface="Arial" pitchFamily="34" charset="0"/>
              </a:rPr>
              <a:t>Asked to play 2 hours per week</a:t>
            </a:r>
          </a:p>
          <a:p>
            <a:pPr marL="342900" indent="-342900">
              <a:lnSpc>
                <a:spcPct val="150000"/>
              </a:lnSpc>
              <a:buFontTx/>
              <a:buChar char="-"/>
            </a:pPr>
            <a:r>
              <a:rPr lang="en-AU" sz="1000" kern="1200" dirty="0" err="1">
                <a:solidFill>
                  <a:schemeClr val="tx1">
                    <a:lumMod val="65000"/>
                    <a:lumOff val="35000"/>
                  </a:schemeClr>
                </a:solidFill>
                <a:latin typeface="+mn-lt"/>
                <a:ea typeface="+mn-ea"/>
                <a:cs typeface="Arial" pitchFamily="34" charset="0"/>
              </a:rPr>
              <a:t>Hv</a:t>
            </a:r>
            <a:r>
              <a:rPr lang="en-AU" sz="1000" kern="1200" dirty="0">
                <a:solidFill>
                  <a:schemeClr val="tx1">
                    <a:lumMod val="65000"/>
                    <a:lumOff val="35000"/>
                  </a:schemeClr>
                </a:solidFill>
                <a:latin typeface="+mn-lt"/>
                <a:ea typeface="+mn-ea"/>
                <a:cs typeface="Arial" pitchFamily="34" charset="0"/>
              </a:rPr>
              <a:t> – safety, progression</a:t>
            </a:r>
          </a:p>
          <a:p>
            <a:pPr>
              <a:lnSpc>
                <a:spcPct val="150000"/>
              </a:lnSpc>
            </a:pPr>
            <a:endParaRPr lang="en-AU" sz="1000" kern="1200" dirty="0">
              <a:solidFill>
                <a:schemeClr val="tx1"/>
              </a:solidFill>
              <a:latin typeface="+mn-lt"/>
              <a:ea typeface="+mn-ea"/>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ECF71FFE-7B23-BF40-81D1-EC4CE6FD0486}" type="slidenum">
              <a:rPr lang="en-US" smtClean="0"/>
              <a:t>9</a:t>
            </a:fld>
            <a:endParaRPr lang="en-US"/>
          </a:p>
        </p:txBody>
      </p:sp>
    </p:spTree>
    <p:extLst>
      <p:ext uri="{BB962C8B-B14F-4D97-AF65-F5344CB8AC3E}">
        <p14:creationId xmlns:p14="http://schemas.microsoft.com/office/powerpoint/2010/main" val="254148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B7E0BEB6-32FA-8140-BD34-3E9B4A249FD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59299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7E0BEB6-32FA-8140-BD34-3E9B4A249FD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50627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7E0BEB6-32FA-8140-BD34-3E9B4A249FD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90621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2977C-4365-4659-AFE8-2E2F363E0B28}" type="datetimeFigureOut">
              <a:rPr lang="en-AU" smtClean="0"/>
              <a:t>29/07/2021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251C29-78AB-4281-BEAE-968E1DEC3091}" type="slidenum">
              <a:rPr lang="en-AU" smtClean="0"/>
              <a:t>‹#›</a:t>
            </a:fld>
            <a:endParaRPr lang="en-AU"/>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8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2977C-4365-4659-AFE8-2E2F363E0B28}" type="datetimeFigureOut">
              <a:rPr lang="en-AU" smtClean="0"/>
              <a:t>29/07/2021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130349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2977C-4365-4659-AFE8-2E2F363E0B28}" type="datetimeFigureOut">
              <a:rPr lang="en-AU" smtClean="0"/>
              <a:t>29/07/2021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251C29-78AB-4281-BEAE-968E1DEC3091}" type="slidenum">
              <a:rPr lang="en-AU" smtClean="0"/>
              <a:t>‹#›</a:t>
            </a:fld>
            <a:endParaRPr lang="en-AU"/>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6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2977C-4365-4659-AFE8-2E2F363E0B28}" type="datetimeFigureOut">
              <a:rPr lang="en-AU" smtClean="0"/>
              <a:t>29/07/2021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45201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2977C-4365-4659-AFE8-2E2F363E0B28}" type="datetimeFigureOut">
              <a:rPr lang="en-AU" smtClean="0"/>
              <a:t>29/07/2021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198256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2977C-4365-4659-AFE8-2E2F363E0B28}" type="datetimeFigureOut">
              <a:rPr lang="en-AU" smtClean="0"/>
              <a:t>29/07/2021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3947557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C2977C-4365-4659-AFE8-2E2F363E0B28}" type="datetimeFigureOut">
              <a:rPr lang="en-AU" smtClean="0"/>
              <a:t>29/07/2021</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289816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6BC2977C-4365-4659-AFE8-2E2F363E0B28}" type="datetimeFigureOut">
              <a:rPr lang="en-AU" smtClean="0"/>
              <a:t>29/07/2021</a:t>
            </a:fld>
            <a:endParaRPr lang="en-AU"/>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251C29-78AB-4281-BEAE-968E1DEC3091}" type="slidenum">
              <a:rPr lang="en-AU" smtClean="0"/>
              <a:t>‹#›</a:t>
            </a:fld>
            <a:endParaRPr lang="en-AU"/>
          </a:p>
        </p:txBody>
      </p:sp>
    </p:spTree>
    <p:extLst>
      <p:ext uri="{BB962C8B-B14F-4D97-AF65-F5344CB8AC3E}">
        <p14:creationId xmlns:p14="http://schemas.microsoft.com/office/powerpoint/2010/main" val="423864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7E0BEB6-32FA-8140-BD34-3E9B4A249FD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714205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2977C-4365-4659-AFE8-2E2F363E0B28}" type="datetimeFigureOut">
              <a:rPr lang="en-AU" smtClean="0"/>
              <a:t>29/07/2021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413206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2977C-4365-4659-AFE8-2E2F363E0B28}" type="datetimeFigureOut">
              <a:rPr lang="en-AU" smtClean="0"/>
              <a:t>29/07/2021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2160821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2977C-4365-4659-AFE8-2E2F363E0B28}" type="datetimeFigureOut">
              <a:rPr lang="en-AU" smtClean="0"/>
              <a:t>29/07/2021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251C29-78AB-4281-BEAE-968E1DEC3091}" type="slidenum">
              <a:rPr lang="en-AU" smtClean="0"/>
              <a:t>‹#›</a:t>
            </a:fld>
            <a:endParaRPr lang="en-AU"/>
          </a:p>
        </p:txBody>
      </p:sp>
    </p:spTree>
    <p:extLst>
      <p:ext uri="{BB962C8B-B14F-4D97-AF65-F5344CB8AC3E}">
        <p14:creationId xmlns:p14="http://schemas.microsoft.com/office/powerpoint/2010/main" val="2762015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4060" y="-100013"/>
            <a:ext cx="10972800" cy="589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3112B34E-EF6C-4C56-8409-B7B5BA44C979}" type="slidenum">
              <a:rPr lang="en-US" altLang="en-US"/>
              <a:pPr>
                <a:defRPr/>
              </a:pPr>
              <a:t>‹#›</a:t>
            </a:fld>
            <a:endParaRPr lang="en-US" altLang="en-US"/>
          </a:p>
        </p:txBody>
      </p:sp>
    </p:spTree>
    <p:extLst>
      <p:ext uri="{BB962C8B-B14F-4D97-AF65-F5344CB8AC3E}">
        <p14:creationId xmlns:p14="http://schemas.microsoft.com/office/powerpoint/2010/main" val="412808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B7E0BEB6-32FA-8140-BD34-3E9B4A249FD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26114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B7E0BEB6-32FA-8140-BD34-3E9B4A249FD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70189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7E0BEB6-32FA-8140-BD34-3E9B4A249FD1}"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267867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B7E0BEB6-32FA-8140-BD34-3E9B4A249FD1}"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81697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0BEB6-32FA-8140-BD34-3E9B4A249FD1}"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353078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B7E0BEB6-32FA-8140-BD34-3E9B4A249FD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152846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B7E0BEB6-32FA-8140-BD34-3E9B4A249FD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7A311-8B57-C246-982B-D98CDC13DDF1}" type="slidenum">
              <a:rPr lang="en-US" smtClean="0"/>
              <a:t>‹#›</a:t>
            </a:fld>
            <a:endParaRPr lang="en-US"/>
          </a:p>
        </p:txBody>
      </p:sp>
    </p:spTree>
    <p:extLst>
      <p:ext uri="{BB962C8B-B14F-4D97-AF65-F5344CB8AC3E}">
        <p14:creationId xmlns:p14="http://schemas.microsoft.com/office/powerpoint/2010/main" val="36750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0BEB6-32FA-8140-BD34-3E9B4A249FD1}" type="datetimeFigureOut">
              <a:rPr lang="en-US" smtClean="0"/>
              <a:t>7/29/2021</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7A311-8B57-C246-982B-D98CDC13DDF1}" type="slidenum">
              <a:rPr lang="en-US" smtClean="0"/>
              <a:t>‹#›</a:t>
            </a:fld>
            <a:endParaRPr lang="en-US"/>
          </a:p>
        </p:txBody>
      </p:sp>
    </p:spTree>
    <p:extLst>
      <p:ext uri="{BB962C8B-B14F-4D97-AF65-F5344CB8AC3E}">
        <p14:creationId xmlns:p14="http://schemas.microsoft.com/office/powerpoint/2010/main" val="361869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216358"/>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6BC2977C-4365-4659-AFE8-2E2F363E0B28}" type="datetimeFigureOut">
              <a:rPr lang="en-AU" smtClean="0"/>
              <a:t>29/07/2021</a:t>
            </a:fld>
            <a:endParaRPr lang="en-AU"/>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6C251C29-78AB-4281-BEAE-968E1DEC3091}" type="slidenum">
              <a:rPr lang="en-AU" smtClean="0"/>
              <a:t>‹#›</a:t>
            </a:fld>
            <a:endParaRPr lang="en-AU"/>
          </a:p>
        </p:txBody>
      </p:sp>
      <p:sp>
        <p:nvSpPr>
          <p:cNvPr id="11" name="Rectangle 10"/>
          <p:cNvSpPr/>
          <p:nvPr userDrawn="1"/>
        </p:nvSpPr>
        <p:spPr>
          <a:xfrm>
            <a:off x="0" y="3817"/>
            <a:ext cx="12192000" cy="2496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4781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14/relationships/chartEx" Target="../charts/chartEx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821913" y="1773625"/>
            <a:ext cx="10548183" cy="33107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cs typeface="Arial" charset="0"/>
              </a:rPr>
              <a:t>A 3-arm </a:t>
            </a:r>
            <a:r>
              <a:rPr lang="en-US" sz="2400" dirty="0" err="1">
                <a:cs typeface="Arial" charset="0"/>
              </a:rPr>
              <a:t>randomised</a:t>
            </a:r>
            <a:r>
              <a:rPr lang="en-US" sz="2400" dirty="0">
                <a:cs typeface="Arial" charset="0"/>
              </a:rPr>
              <a:t> controlled trial of </a:t>
            </a:r>
          </a:p>
          <a:p>
            <a:r>
              <a:rPr lang="en-US" sz="2400" dirty="0">
                <a:cs typeface="Arial" charset="0"/>
              </a:rPr>
              <a:t>cognitive-only and cognitive-motor training </a:t>
            </a:r>
          </a:p>
          <a:p>
            <a:r>
              <a:rPr lang="en-US" sz="2400" dirty="0">
                <a:cs typeface="Arial" charset="0"/>
              </a:rPr>
              <a:t>to prevent falls in older people</a:t>
            </a:r>
          </a:p>
          <a:p>
            <a:endParaRPr lang="en-AU" sz="2400" dirty="0">
              <a:cs typeface="Arial" charset="0"/>
            </a:endParaRPr>
          </a:p>
          <a:p>
            <a:r>
              <a:rPr lang="en-AU" sz="2400" dirty="0">
                <a:solidFill>
                  <a:schemeClr val="tx1">
                    <a:lumMod val="50000"/>
                    <a:lumOff val="50000"/>
                  </a:schemeClr>
                </a:solidFill>
                <a:cs typeface="Arial" charset="0"/>
              </a:rPr>
              <a:t>Daina Sturnieks</a:t>
            </a:r>
          </a:p>
        </p:txBody>
      </p:sp>
      <p:pic>
        <p:nvPicPr>
          <p:cNvPr id="6" name="Picture 5"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4322" y="4664294"/>
            <a:ext cx="4881425" cy="1534951"/>
          </a:xfrm>
          <a:prstGeom prst="rect">
            <a:avLst/>
          </a:prstGeom>
        </p:spPr>
      </p:pic>
      <p:pic>
        <p:nvPicPr>
          <p:cNvPr id="2" name="Picture 1">
            <a:extLst>
              <a:ext uri="{FF2B5EF4-FFF2-40B4-BE49-F238E27FC236}">
                <a16:creationId xmlns:a16="http://schemas.microsoft.com/office/drawing/2014/main" id="{A82EDA33-E434-4878-8C11-202B745DC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222" y="5"/>
            <a:ext cx="6075557" cy="2572711"/>
          </a:xfrm>
          <a:prstGeom prst="rect">
            <a:avLst/>
          </a:prstGeom>
        </p:spPr>
      </p:pic>
    </p:spTree>
    <p:extLst>
      <p:ext uri="{BB962C8B-B14F-4D97-AF65-F5344CB8AC3E}">
        <p14:creationId xmlns:p14="http://schemas.microsoft.com/office/powerpoint/2010/main" val="140681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419AE5C-2697-4665-91C9-1258B75CAE0D}"/>
              </a:ext>
            </a:extLst>
          </p:cNvPr>
          <p:cNvGraphicFramePr>
            <a:graphicFrameLocks noGrp="1"/>
          </p:cNvGraphicFramePr>
          <p:nvPr>
            <p:extLst>
              <p:ext uri="{D42A27DB-BD31-4B8C-83A1-F6EECF244321}">
                <p14:modId xmlns:p14="http://schemas.microsoft.com/office/powerpoint/2010/main" val="2603652061"/>
              </p:ext>
            </p:extLst>
          </p:nvPr>
        </p:nvGraphicFramePr>
        <p:xfrm>
          <a:off x="1698297" y="1541993"/>
          <a:ext cx="7197345" cy="4705334"/>
        </p:xfrm>
        <a:graphic>
          <a:graphicData uri="http://schemas.openxmlformats.org/drawingml/2006/table">
            <a:tbl>
              <a:tblPr firstRow="1" firstCol="1" bandRow="1">
                <a:noFill/>
                <a:tableStyleId>{5C22544A-7EE6-4342-B048-85BDC9FD1C3A}</a:tableStyleId>
              </a:tblPr>
              <a:tblGrid>
                <a:gridCol w="2226864">
                  <a:extLst>
                    <a:ext uri="{9D8B030D-6E8A-4147-A177-3AD203B41FA5}">
                      <a16:colId xmlns:a16="http://schemas.microsoft.com/office/drawing/2014/main" val="318885519"/>
                    </a:ext>
                  </a:extLst>
                </a:gridCol>
                <a:gridCol w="1296497">
                  <a:extLst>
                    <a:ext uri="{9D8B030D-6E8A-4147-A177-3AD203B41FA5}">
                      <a16:colId xmlns:a16="http://schemas.microsoft.com/office/drawing/2014/main" val="2674546780"/>
                    </a:ext>
                  </a:extLst>
                </a:gridCol>
                <a:gridCol w="1296497">
                  <a:extLst>
                    <a:ext uri="{9D8B030D-6E8A-4147-A177-3AD203B41FA5}">
                      <a16:colId xmlns:a16="http://schemas.microsoft.com/office/drawing/2014/main" val="3703490824"/>
                    </a:ext>
                  </a:extLst>
                </a:gridCol>
                <a:gridCol w="1288460">
                  <a:extLst>
                    <a:ext uri="{9D8B030D-6E8A-4147-A177-3AD203B41FA5}">
                      <a16:colId xmlns:a16="http://schemas.microsoft.com/office/drawing/2014/main" val="905840573"/>
                    </a:ext>
                  </a:extLst>
                </a:gridCol>
                <a:gridCol w="1089027">
                  <a:extLst>
                    <a:ext uri="{9D8B030D-6E8A-4147-A177-3AD203B41FA5}">
                      <a16:colId xmlns:a16="http://schemas.microsoft.com/office/drawing/2014/main" val="23421580"/>
                    </a:ext>
                  </a:extLst>
                </a:gridCol>
              </a:tblGrid>
              <a:tr h="621839">
                <a:tc>
                  <a:txBody>
                    <a:bodyPr/>
                    <a:lstStyle/>
                    <a:p>
                      <a:pPr>
                        <a:lnSpc>
                          <a:spcPct val="107000"/>
                        </a:lnSpc>
                        <a:spcAft>
                          <a:spcPts val="800"/>
                        </a:spcAft>
                      </a:pPr>
                      <a:r>
                        <a:rPr lang="en-SG" sz="1100" b="1" dirty="0">
                          <a:solidFill>
                            <a:schemeClr val="tx1">
                              <a:lumMod val="75000"/>
                              <a:lumOff val="25000"/>
                            </a:schemeClr>
                          </a:solidFill>
                          <a:effectLst/>
                        </a:rPr>
                        <a:t> </a:t>
                      </a:r>
                      <a:endParaRPr lang="en-AU" sz="11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73091" marT="73091" marB="7309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07000"/>
                        </a:lnSpc>
                        <a:spcAft>
                          <a:spcPts val="800"/>
                        </a:spcAft>
                      </a:pPr>
                      <a:r>
                        <a:rPr lang="en-SG" sz="1100">
                          <a:solidFill>
                            <a:schemeClr val="tx1">
                              <a:lumMod val="75000"/>
                              <a:lumOff val="25000"/>
                            </a:schemeClr>
                          </a:solidFill>
                          <a:effectLst/>
                        </a:rPr>
                        <a:t>Control</a:t>
                      </a:r>
                      <a:endParaRPr lang="en-AU" sz="1100">
                        <a:solidFill>
                          <a:schemeClr val="tx1">
                            <a:lumMod val="75000"/>
                            <a:lumOff val="25000"/>
                          </a:schemeClr>
                        </a:solidFill>
                        <a:effectLst/>
                      </a:endParaRPr>
                    </a:p>
                    <a:p>
                      <a:pPr>
                        <a:lnSpc>
                          <a:spcPct val="107000"/>
                        </a:lnSpc>
                        <a:spcAft>
                          <a:spcPts val="800"/>
                        </a:spcAft>
                      </a:pPr>
                      <a:r>
                        <a:rPr lang="en-SG" sz="1100">
                          <a:solidFill>
                            <a:schemeClr val="tx1">
                              <a:lumMod val="75000"/>
                              <a:lumOff val="25000"/>
                            </a:schemeClr>
                          </a:solidFill>
                          <a:effectLst/>
                        </a:rPr>
                        <a:t>(n=255)</a:t>
                      </a:r>
                      <a:endParaRPr lang="en-AU"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73091" marT="73091" marB="7309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07000"/>
                        </a:lnSpc>
                        <a:spcAft>
                          <a:spcPts val="800"/>
                        </a:spcAft>
                      </a:pPr>
                      <a:r>
                        <a:rPr lang="en-SG" sz="1100">
                          <a:solidFill>
                            <a:schemeClr val="tx1">
                              <a:lumMod val="75000"/>
                              <a:lumOff val="25000"/>
                            </a:schemeClr>
                          </a:solidFill>
                          <a:effectLst/>
                        </a:rPr>
                        <a:t>Step training</a:t>
                      </a:r>
                      <a:endParaRPr lang="en-AU" sz="1100">
                        <a:solidFill>
                          <a:schemeClr val="tx1">
                            <a:lumMod val="75000"/>
                            <a:lumOff val="25000"/>
                          </a:schemeClr>
                        </a:solidFill>
                        <a:effectLst/>
                      </a:endParaRPr>
                    </a:p>
                    <a:p>
                      <a:pPr>
                        <a:lnSpc>
                          <a:spcPct val="107000"/>
                        </a:lnSpc>
                        <a:spcAft>
                          <a:spcPts val="800"/>
                        </a:spcAft>
                      </a:pPr>
                      <a:r>
                        <a:rPr lang="en-SG" sz="1100">
                          <a:solidFill>
                            <a:schemeClr val="tx1">
                              <a:lumMod val="75000"/>
                              <a:lumOff val="25000"/>
                            </a:schemeClr>
                          </a:solidFill>
                          <a:effectLst/>
                        </a:rPr>
                        <a:t>(n=252)</a:t>
                      </a:r>
                      <a:endParaRPr lang="en-AU"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73091" marT="73091" marB="7309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07000"/>
                        </a:lnSpc>
                        <a:spcAft>
                          <a:spcPts val="800"/>
                        </a:spcAft>
                      </a:pPr>
                      <a:r>
                        <a:rPr lang="en-SG" sz="1100">
                          <a:solidFill>
                            <a:schemeClr val="tx1">
                              <a:lumMod val="75000"/>
                              <a:lumOff val="25000"/>
                            </a:schemeClr>
                          </a:solidFill>
                          <a:effectLst/>
                        </a:rPr>
                        <a:t>Brain training</a:t>
                      </a:r>
                      <a:endParaRPr lang="en-AU" sz="1100">
                        <a:solidFill>
                          <a:schemeClr val="tx1">
                            <a:lumMod val="75000"/>
                            <a:lumOff val="25000"/>
                          </a:schemeClr>
                        </a:solidFill>
                        <a:effectLst/>
                      </a:endParaRPr>
                    </a:p>
                    <a:p>
                      <a:pPr>
                        <a:lnSpc>
                          <a:spcPct val="107000"/>
                        </a:lnSpc>
                        <a:spcAft>
                          <a:spcPts val="800"/>
                        </a:spcAft>
                      </a:pPr>
                      <a:r>
                        <a:rPr lang="en-SG" sz="1100">
                          <a:solidFill>
                            <a:schemeClr val="tx1">
                              <a:lumMod val="75000"/>
                              <a:lumOff val="25000"/>
                            </a:schemeClr>
                          </a:solidFill>
                          <a:effectLst/>
                        </a:rPr>
                        <a:t>(n=262)</a:t>
                      </a:r>
                      <a:endParaRPr lang="en-AU"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73091" marT="73091" marB="7309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07000"/>
                        </a:lnSpc>
                        <a:spcAft>
                          <a:spcPts val="800"/>
                        </a:spcAft>
                      </a:pPr>
                      <a:r>
                        <a:rPr lang="en-SG" sz="1100">
                          <a:solidFill>
                            <a:schemeClr val="tx1">
                              <a:lumMod val="75000"/>
                              <a:lumOff val="25000"/>
                            </a:schemeClr>
                          </a:solidFill>
                          <a:effectLst/>
                        </a:rPr>
                        <a:t>p value</a:t>
                      </a:r>
                      <a:endParaRPr lang="en-AU"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73091" marT="73091" marB="7309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45086385"/>
                  </a:ext>
                </a:extLst>
              </a:tr>
              <a:tr h="272233">
                <a:tc>
                  <a:txBody>
                    <a:bodyPr/>
                    <a:lstStyle/>
                    <a:p>
                      <a:pPr>
                        <a:lnSpc>
                          <a:spcPct val="107000"/>
                        </a:lnSpc>
                        <a:spcAft>
                          <a:spcPts val="800"/>
                        </a:spcAft>
                      </a:pPr>
                      <a:r>
                        <a:rPr lang="en-SG" sz="900" b="1" dirty="0">
                          <a:solidFill>
                            <a:schemeClr val="tx1">
                              <a:lumMod val="75000"/>
                              <a:lumOff val="25000"/>
                            </a:schemeClr>
                          </a:solidFill>
                          <a:effectLst/>
                        </a:rPr>
                        <a:t>Age (years)</a:t>
                      </a:r>
                      <a:endParaRPr lang="en-AU" sz="9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73 ±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2700" cmpd="sng">
                      <a:noFill/>
                      <a:prstDash val="soli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73 ±6</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73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0.955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59379602"/>
                  </a:ext>
                </a:extLst>
              </a:tr>
              <a:tr h="272233">
                <a:tc>
                  <a:txBody>
                    <a:bodyPr/>
                    <a:lstStyle/>
                    <a:p>
                      <a:pPr>
                        <a:lnSpc>
                          <a:spcPct val="107000"/>
                        </a:lnSpc>
                        <a:spcAft>
                          <a:spcPts val="800"/>
                        </a:spcAft>
                      </a:pPr>
                      <a:r>
                        <a:rPr lang="en-SG" sz="900" b="1">
                          <a:solidFill>
                            <a:schemeClr val="tx1">
                              <a:lumMod val="75000"/>
                              <a:lumOff val="25000"/>
                            </a:schemeClr>
                          </a:solidFill>
                          <a:effectLst/>
                        </a:rPr>
                        <a:t>Gender (Female)</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182 (71.4%)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176 (69.8%)</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189 (72.1%)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0.910</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234047944"/>
                  </a:ext>
                </a:extLst>
              </a:tr>
              <a:tr h="272233">
                <a:tc>
                  <a:txBody>
                    <a:bodyPr/>
                    <a:lstStyle/>
                    <a:p>
                      <a:pPr>
                        <a:lnSpc>
                          <a:spcPct val="107000"/>
                        </a:lnSpc>
                        <a:spcAft>
                          <a:spcPts val="800"/>
                        </a:spcAft>
                      </a:pPr>
                      <a:r>
                        <a:rPr lang="en-SG" sz="900" b="1">
                          <a:solidFill>
                            <a:schemeClr val="tx1">
                              <a:lumMod val="75000"/>
                              <a:lumOff val="25000"/>
                            </a:schemeClr>
                          </a:solidFill>
                          <a:effectLst/>
                        </a:rPr>
                        <a:t>BMI (kg/m2)</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26.9 ± 4.9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27.0 ± 5.2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27.1 ± 4.9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0.901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454189866"/>
                  </a:ext>
                </a:extLst>
              </a:tr>
              <a:tr h="272233">
                <a:tc>
                  <a:txBody>
                    <a:bodyPr/>
                    <a:lstStyle/>
                    <a:p>
                      <a:pPr>
                        <a:lnSpc>
                          <a:spcPct val="107000"/>
                        </a:lnSpc>
                        <a:spcAft>
                          <a:spcPts val="800"/>
                        </a:spcAft>
                      </a:pPr>
                      <a:r>
                        <a:rPr lang="en-SG" sz="900" b="1">
                          <a:solidFill>
                            <a:schemeClr val="tx1">
                              <a:lumMod val="75000"/>
                              <a:lumOff val="25000"/>
                            </a:schemeClr>
                          </a:solidFill>
                          <a:effectLst/>
                        </a:rPr>
                        <a:t>Years of Education (years)</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16±4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16± 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16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0.882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387607845"/>
                  </a:ext>
                </a:extLst>
              </a:tr>
              <a:tr h="272233">
                <a:tc>
                  <a:txBody>
                    <a:bodyPr/>
                    <a:lstStyle/>
                    <a:p>
                      <a:pPr>
                        <a:lnSpc>
                          <a:spcPct val="107000"/>
                        </a:lnSpc>
                        <a:spcAft>
                          <a:spcPts val="800"/>
                        </a:spcAft>
                      </a:pPr>
                      <a:r>
                        <a:rPr lang="en-SG" sz="900" b="1">
                          <a:solidFill>
                            <a:schemeClr val="tx1">
                              <a:lumMod val="75000"/>
                              <a:lumOff val="25000"/>
                            </a:schemeClr>
                          </a:solidFill>
                          <a:effectLst/>
                        </a:rPr>
                        <a:t>Presence of computer at home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248 (97.3%)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242 (96.0%)</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252 (96.2%)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0.789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84568847"/>
                  </a:ext>
                </a:extLst>
              </a:tr>
              <a:tr h="272233">
                <a:tc>
                  <a:txBody>
                    <a:bodyPr/>
                    <a:lstStyle/>
                    <a:p>
                      <a:pPr>
                        <a:lnSpc>
                          <a:spcPct val="107000"/>
                        </a:lnSpc>
                        <a:spcAft>
                          <a:spcPts val="800"/>
                        </a:spcAft>
                      </a:pPr>
                      <a:r>
                        <a:rPr lang="en-SG" sz="900" b="1">
                          <a:solidFill>
                            <a:schemeClr val="tx1">
                              <a:lumMod val="75000"/>
                              <a:lumOff val="25000"/>
                            </a:schemeClr>
                          </a:solidFill>
                          <a:effectLst/>
                        </a:rPr>
                        <a:t>Previous internet usage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251 (98.4%)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244 (96.8%)</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253 (96.6%)</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0.392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14062614"/>
                  </a:ext>
                </a:extLst>
              </a:tr>
              <a:tr h="272233">
                <a:tc>
                  <a:txBody>
                    <a:bodyPr/>
                    <a:lstStyle/>
                    <a:p>
                      <a:pPr>
                        <a:lnSpc>
                          <a:spcPct val="107000"/>
                        </a:lnSpc>
                        <a:spcAft>
                          <a:spcPts val="800"/>
                        </a:spcAft>
                      </a:pPr>
                      <a:r>
                        <a:rPr lang="en-SG" sz="900" b="1">
                          <a:solidFill>
                            <a:schemeClr val="tx1">
                              <a:lumMod val="75000"/>
                              <a:lumOff val="25000"/>
                            </a:schemeClr>
                          </a:solidFill>
                          <a:effectLst/>
                        </a:rPr>
                        <a:t>Fell once in last 12 months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94 (36.9%)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99 (39.3%)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90 (34.4%)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0.469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01357885"/>
                  </a:ext>
                </a:extLst>
              </a:tr>
              <a:tr h="272233">
                <a:tc>
                  <a:txBody>
                    <a:bodyPr/>
                    <a:lstStyle/>
                    <a:p>
                      <a:pPr>
                        <a:lnSpc>
                          <a:spcPct val="107000"/>
                        </a:lnSpc>
                        <a:spcAft>
                          <a:spcPts val="800"/>
                        </a:spcAft>
                      </a:pPr>
                      <a:r>
                        <a:rPr lang="en-SG" sz="900" b="1">
                          <a:solidFill>
                            <a:schemeClr val="tx1">
                              <a:lumMod val="75000"/>
                              <a:lumOff val="25000"/>
                            </a:schemeClr>
                          </a:solidFill>
                          <a:effectLst/>
                        </a:rPr>
                        <a:t>Had multiple falls in last 12 months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33 (12.9%)</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41 (16.3%)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35 (13.4%)</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0.478</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10682053"/>
                  </a:ext>
                </a:extLst>
              </a:tr>
              <a:tr h="272233">
                <a:tc>
                  <a:txBody>
                    <a:bodyPr/>
                    <a:lstStyle/>
                    <a:p>
                      <a:pPr>
                        <a:lnSpc>
                          <a:spcPct val="107000"/>
                        </a:lnSpc>
                        <a:spcAft>
                          <a:spcPts val="800"/>
                        </a:spcAft>
                      </a:pPr>
                      <a:r>
                        <a:rPr lang="en-SG" sz="900" b="1">
                          <a:solidFill>
                            <a:schemeClr val="tx1">
                              <a:lumMod val="75000"/>
                              <a:lumOff val="25000"/>
                            </a:schemeClr>
                          </a:solidFill>
                          <a:effectLst/>
                        </a:rPr>
                        <a:t>Level of disability (WHODAS 2.0)</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7 ±7</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7±8</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7 ±7</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0.703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5303753"/>
                  </a:ext>
                </a:extLst>
              </a:tr>
              <a:tr h="272233">
                <a:tc>
                  <a:txBody>
                    <a:bodyPr/>
                    <a:lstStyle/>
                    <a:p>
                      <a:pPr>
                        <a:lnSpc>
                          <a:spcPct val="107000"/>
                        </a:lnSpc>
                        <a:spcAft>
                          <a:spcPts val="800"/>
                        </a:spcAft>
                      </a:pPr>
                      <a:r>
                        <a:rPr lang="en-SG" sz="900" b="1">
                          <a:solidFill>
                            <a:schemeClr val="tx1">
                              <a:lumMod val="75000"/>
                              <a:lumOff val="25000"/>
                            </a:schemeClr>
                          </a:solidFill>
                          <a:effectLst/>
                        </a:rPr>
                        <a:t>No. of comorbidities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1.9 ± 1.5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2.1 ±1.5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2.1 ±1.6</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0.261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06583001"/>
                  </a:ext>
                </a:extLst>
              </a:tr>
              <a:tr h="272233">
                <a:tc>
                  <a:txBody>
                    <a:bodyPr/>
                    <a:lstStyle/>
                    <a:p>
                      <a:pPr>
                        <a:lnSpc>
                          <a:spcPct val="107000"/>
                        </a:lnSpc>
                        <a:spcAft>
                          <a:spcPts val="800"/>
                        </a:spcAft>
                      </a:pPr>
                      <a:r>
                        <a:rPr lang="en-SG" sz="900" b="1">
                          <a:solidFill>
                            <a:schemeClr val="tx1">
                              <a:lumMod val="75000"/>
                              <a:lumOff val="25000"/>
                            </a:schemeClr>
                          </a:solidFill>
                          <a:effectLst/>
                        </a:rPr>
                        <a:t>No. of medications (n)</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2.66 ±2.10</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3.21 ±2.70</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3.01 ±2.61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dirty="0">
                          <a:solidFill>
                            <a:schemeClr val="tx1">
                              <a:lumMod val="75000"/>
                              <a:lumOff val="25000"/>
                            </a:schemeClr>
                          </a:solidFill>
                          <a:effectLst/>
                        </a:rPr>
                        <a:t>0.201</a:t>
                      </a:r>
                      <a:endParaRPr lang="en-AU" sz="9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08826624"/>
                  </a:ext>
                </a:extLst>
              </a:tr>
              <a:tr h="272233">
                <a:tc>
                  <a:txBody>
                    <a:bodyPr/>
                    <a:lstStyle/>
                    <a:p>
                      <a:pPr>
                        <a:lnSpc>
                          <a:spcPct val="107000"/>
                        </a:lnSpc>
                        <a:spcAft>
                          <a:spcPts val="800"/>
                        </a:spcAft>
                      </a:pPr>
                      <a:r>
                        <a:rPr lang="en-SG" sz="900" b="1">
                          <a:solidFill>
                            <a:schemeClr val="tx1">
                              <a:lumMod val="75000"/>
                              <a:lumOff val="25000"/>
                            </a:schemeClr>
                          </a:solidFill>
                          <a:effectLst/>
                        </a:rPr>
                        <a:t>Falls risk score </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0.32 ±1.12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0.30 ±1.02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0.31 ±0.93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0.181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614827674"/>
                  </a:ext>
                </a:extLst>
              </a:tr>
              <a:tr h="272233">
                <a:tc>
                  <a:txBody>
                    <a:bodyPr/>
                    <a:lstStyle/>
                    <a:p>
                      <a:pPr>
                        <a:lnSpc>
                          <a:spcPct val="107000"/>
                        </a:lnSpc>
                        <a:spcAft>
                          <a:spcPts val="800"/>
                        </a:spcAft>
                      </a:pPr>
                      <a:r>
                        <a:rPr lang="en-SG" sz="900" b="1">
                          <a:solidFill>
                            <a:schemeClr val="tx1">
                              <a:lumMod val="75000"/>
                              <a:lumOff val="25000"/>
                            </a:schemeClr>
                          </a:solidFill>
                          <a:effectLst/>
                        </a:rPr>
                        <a:t>Cognition (ACE-R)</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94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94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94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0.702</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53627587"/>
                  </a:ext>
                </a:extLst>
              </a:tr>
              <a:tr h="272233">
                <a:tc>
                  <a:txBody>
                    <a:bodyPr/>
                    <a:lstStyle/>
                    <a:p>
                      <a:pPr>
                        <a:lnSpc>
                          <a:spcPct val="107000"/>
                        </a:lnSpc>
                        <a:spcAft>
                          <a:spcPts val="800"/>
                        </a:spcAft>
                      </a:pPr>
                      <a:r>
                        <a:rPr lang="en-SG" sz="900" b="1">
                          <a:solidFill>
                            <a:schemeClr val="tx1">
                              <a:lumMod val="75000"/>
                              <a:lumOff val="25000"/>
                            </a:schemeClr>
                          </a:solidFill>
                          <a:effectLst/>
                        </a:rPr>
                        <a:t>Fear of falling (Icon- FES)</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a:solidFill>
                            <a:schemeClr val="tx1">
                              <a:lumMod val="75000"/>
                              <a:lumOff val="25000"/>
                            </a:schemeClr>
                          </a:solidFill>
                          <a:effectLst/>
                        </a:rPr>
                        <a:t>17±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17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16± 5</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0.481</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121299603"/>
                  </a:ext>
                </a:extLst>
              </a:tr>
              <a:tr h="272233">
                <a:tc>
                  <a:txBody>
                    <a:bodyPr/>
                    <a:lstStyle/>
                    <a:p>
                      <a:pPr>
                        <a:lnSpc>
                          <a:spcPct val="107000"/>
                        </a:lnSpc>
                        <a:spcAft>
                          <a:spcPts val="800"/>
                        </a:spcAft>
                      </a:pPr>
                      <a:r>
                        <a:rPr lang="en-SG" sz="900" b="1">
                          <a:solidFill>
                            <a:schemeClr val="tx1">
                              <a:lumMod val="75000"/>
                              <a:lumOff val="25000"/>
                            </a:schemeClr>
                          </a:solidFill>
                          <a:effectLst/>
                        </a:rPr>
                        <a:t>Depression (PHQ-9)</a:t>
                      </a:r>
                      <a:endParaRPr lang="en-AU" sz="9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SG" sz="900" dirty="0">
                          <a:solidFill>
                            <a:schemeClr val="tx1">
                              <a:lumMod val="75000"/>
                              <a:lumOff val="25000"/>
                            </a:schemeClr>
                          </a:solidFill>
                          <a:effectLst/>
                        </a:rPr>
                        <a:t>2 ±3</a:t>
                      </a:r>
                      <a:endParaRPr lang="en-AU" sz="9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nSpc>
                          <a:spcPct val="107000"/>
                        </a:lnSpc>
                        <a:spcAft>
                          <a:spcPts val="800"/>
                        </a:spcAft>
                      </a:pPr>
                      <a:r>
                        <a:rPr lang="en-SG" sz="900">
                          <a:solidFill>
                            <a:schemeClr val="tx1">
                              <a:lumMod val="75000"/>
                              <a:lumOff val="25000"/>
                            </a:schemeClr>
                          </a:solidFill>
                          <a:effectLst/>
                        </a:rPr>
                        <a:t>2±3</a:t>
                      </a:r>
                      <a:endParaRPr lang="en-AU" sz="9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nSpc>
                          <a:spcPct val="107000"/>
                        </a:lnSpc>
                        <a:spcAft>
                          <a:spcPts val="800"/>
                        </a:spcAft>
                      </a:pPr>
                      <a:r>
                        <a:rPr lang="en-SG" sz="900" dirty="0">
                          <a:solidFill>
                            <a:schemeClr val="tx1">
                              <a:lumMod val="75000"/>
                              <a:lumOff val="25000"/>
                            </a:schemeClr>
                          </a:solidFill>
                          <a:effectLst/>
                        </a:rPr>
                        <a:t>0.405</a:t>
                      </a:r>
                      <a:endParaRPr lang="en-AU" sz="9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819" marR="63345" marT="63345" marB="63345" anchor="ctr">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756071105"/>
                  </a:ext>
                </a:extLst>
              </a:tr>
            </a:tbl>
          </a:graphicData>
        </a:graphic>
      </p:graphicFrame>
      <p:pic>
        <p:nvPicPr>
          <p:cNvPr id="3" name="Picture 2" descr="NeuRA Logo.jpg">
            <a:extLst>
              <a:ext uri="{FF2B5EF4-FFF2-40B4-BE49-F238E27FC236}">
                <a16:creationId xmlns:a16="http://schemas.microsoft.com/office/drawing/2014/main" id="{1C593768-EFBF-45C7-9C87-A7D168821A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5" name="Title 1">
            <a:extLst>
              <a:ext uri="{FF2B5EF4-FFF2-40B4-BE49-F238E27FC236}">
                <a16:creationId xmlns:a16="http://schemas.microsoft.com/office/drawing/2014/main" id="{A2A903C1-374A-483E-B4C3-652F20F04509}"/>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7" name="Title 1">
            <a:extLst>
              <a:ext uri="{FF2B5EF4-FFF2-40B4-BE49-F238E27FC236}">
                <a16:creationId xmlns:a16="http://schemas.microsoft.com/office/drawing/2014/main" id="{E1E11712-2A1B-41E7-92DA-30207EF42C56}"/>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sample</a:t>
            </a:r>
          </a:p>
        </p:txBody>
      </p:sp>
      <p:pic>
        <p:nvPicPr>
          <p:cNvPr id="8" name="Picture 7">
            <a:extLst>
              <a:ext uri="{FF2B5EF4-FFF2-40B4-BE49-F238E27FC236}">
                <a16:creationId xmlns:a16="http://schemas.microsoft.com/office/drawing/2014/main" id="{DC122F71-9B72-4B77-941D-341038F1D8F8}"/>
              </a:ext>
            </a:extLst>
          </p:cNvPr>
          <p:cNvPicPr>
            <a:picLocks noChangeAspect="1"/>
          </p:cNvPicPr>
          <p:nvPr/>
        </p:nvPicPr>
        <p:blipFill rotWithShape="1">
          <a:blip r:embed="rId3"/>
          <a:srcRect l="14616" r="5249" b="1"/>
          <a:stretch/>
        </p:blipFill>
        <p:spPr>
          <a:xfrm>
            <a:off x="8086148" y="4613397"/>
            <a:ext cx="4105852" cy="2344057"/>
          </a:xfrm>
          <a:custGeom>
            <a:avLst/>
            <a:gdLst/>
            <a:ahLst/>
            <a:cxnLst/>
            <a:rect l="l" t="t" r="r" b="b"/>
            <a:pathLst>
              <a:path w="6569769" h="3750734">
                <a:moveTo>
                  <a:pt x="1738471" y="0"/>
                </a:moveTo>
                <a:lnTo>
                  <a:pt x="6569769" y="0"/>
                </a:lnTo>
                <a:lnTo>
                  <a:pt x="6569769" y="3750734"/>
                </a:lnTo>
                <a:lnTo>
                  <a:pt x="0" y="3750734"/>
                </a:lnTo>
                <a:close/>
              </a:path>
            </a:pathLst>
          </a:custGeom>
        </p:spPr>
      </p:pic>
      <p:cxnSp>
        <p:nvCxnSpPr>
          <p:cNvPr id="9" name="Straight Connector 8">
            <a:extLst>
              <a:ext uri="{FF2B5EF4-FFF2-40B4-BE49-F238E27FC236}">
                <a16:creationId xmlns:a16="http://schemas.microsoft.com/office/drawing/2014/main" id="{4E256C30-914E-47CC-B8AC-72BCCD6F6657}"/>
              </a:ext>
            </a:extLst>
          </p:cNvPr>
          <p:cNvCxnSpPr>
            <a:cxnSpLocks/>
          </p:cNvCxnSpPr>
          <p:nvPr/>
        </p:nvCxnSpPr>
        <p:spPr>
          <a:xfrm flipV="1">
            <a:off x="79829" y="1400629"/>
            <a:ext cx="11763828" cy="76550"/>
          </a:xfrm>
          <a:prstGeom prst="line">
            <a:avLst/>
          </a:prstGeom>
          <a:ln w="2540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58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uRA Logo.jpg">
            <a:extLst>
              <a:ext uri="{FF2B5EF4-FFF2-40B4-BE49-F238E27FC236}">
                <a16:creationId xmlns:a16="http://schemas.microsoft.com/office/drawing/2014/main" id="{B919C04D-CC55-45AA-A535-7E2910A92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1" name="Title 1">
            <a:extLst>
              <a:ext uri="{FF2B5EF4-FFF2-40B4-BE49-F238E27FC236}">
                <a16:creationId xmlns:a16="http://schemas.microsoft.com/office/drawing/2014/main" id="{73F18444-786F-478E-8108-BE442DC02712}"/>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2" name="Title 1">
            <a:extLst>
              <a:ext uri="{FF2B5EF4-FFF2-40B4-BE49-F238E27FC236}">
                <a16:creationId xmlns:a16="http://schemas.microsoft.com/office/drawing/2014/main" id="{8465E3A2-6242-455A-B63F-A2737C508832}"/>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adherence</a:t>
            </a:r>
          </a:p>
        </p:txBody>
      </p:sp>
      <mc:AlternateContent xmlns:mc="http://schemas.openxmlformats.org/markup-compatibility/2006" xmlns:cx1="http://schemas.microsoft.com/office/drawing/2015/9/8/chartex">
        <mc:Choice Requires="cx1">
          <p:graphicFrame>
            <p:nvGraphicFramePr>
              <p:cNvPr id="35" name="Chart 34">
                <a:extLst>
                  <a:ext uri="{FF2B5EF4-FFF2-40B4-BE49-F238E27FC236}">
                    <a16:creationId xmlns:a16="http://schemas.microsoft.com/office/drawing/2014/main" id="{F5808B3F-AE39-4B58-AD85-90786199E68E}"/>
                  </a:ext>
                </a:extLst>
              </p:cNvPr>
              <p:cNvGraphicFramePr/>
              <p:nvPr>
                <p:extLst>
                  <p:ext uri="{D42A27DB-BD31-4B8C-83A1-F6EECF244321}">
                    <p14:modId xmlns:p14="http://schemas.microsoft.com/office/powerpoint/2010/main" val="3266451484"/>
                  </p:ext>
                </p:extLst>
              </p:nvPr>
            </p:nvGraphicFramePr>
            <p:xfrm>
              <a:off x="646488" y="1800863"/>
              <a:ext cx="5576571" cy="29032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5" name="Chart 34">
                <a:extLst>
                  <a:ext uri="{FF2B5EF4-FFF2-40B4-BE49-F238E27FC236}">
                    <a16:creationId xmlns:a16="http://schemas.microsoft.com/office/drawing/2014/main" id="{F5808B3F-AE39-4B58-AD85-90786199E68E}"/>
                  </a:ext>
                </a:extLst>
              </p:cNvPr>
              <p:cNvPicPr>
                <a:picLocks noGrp="1" noRot="1" noChangeAspect="1" noMove="1" noResize="1" noEditPoints="1" noAdjustHandles="1" noChangeArrowheads="1" noChangeShapeType="1"/>
              </p:cNvPicPr>
              <p:nvPr/>
            </p:nvPicPr>
            <p:blipFill>
              <a:blip r:embed="rId4"/>
              <a:stretch>
                <a:fillRect/>
              </a:stretch>
            </p:blipFill>
            <p:spPr>
              <a:xfrm>
                <a:off x="646488" y="1800863"/>
                <a:ext cx="5576571" cy="29032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36" name="Chart 35">
                <a:extLst>
                  <a:ext uri="{FF2B5EF4-FFF2-40B4-BE49-F238E27FC236}">
                    <a16:creationId xmlns:a16="http://schemas.microsoft.com/office/drawing/2014/main" id="{1F1A7691-7A1F-4346-9007-0AE30FF3A62C}"/>
                  </a:ext>
                </a:extLst>
              </p:cNvPr>
              <p:cNvGraphicFramePr/>
              <p:nvPr>
                <p:extLst>
                  <p:ext uri="{D42A27DB-BD31-4B8C-83A1-F6EECF244321}">
                    <p14:modId xmlns:p14="http://schemas.microsoft.com/office/powerpoint/2010/main" val="4073153161"/>
                  </p:ext>
                </p:extLst>
              </p:nvPr>
            </p:nvGraphicFramePr>
            <p:xfrm>
              <a:off x="6412832" y="4003888"/>
              <a:ext cx="5612765" cy="264668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36" name="Chart 35">
                <a:extLst>
                  <a:ext uri="{FF2B5EF4-FFF2-40B4-BE49-F238E27FC236}">
                    <a16:creationId xmlns:a16="http://schemas.microsoft.com/office/drawing/2014/main" id="{1F1A7691-7A1F-4346-9007-0AE30FF3A62C}"/>
                  </a:ext>
                </a:extLst>
              </p:cNvPr>
              <p:cNvPicPr>
                <a:picLocks noGrp="1" noRot="1" noChangeAspect="1" noMove="1" noResize="1" noEditPoints="1" noAdjustHandles="1" noChangeArrowheads="1" noChangeShapeType="1"/>
              </p:cNvPicPr>
              <p:nvPr/>
            </p:nvPicPr>
            <p:blipFill>
              <a:blip r:embed="rId6"/>
              <a:stretch>
                <a:fillRect/>
              </a:stretch>
            </p:blipFill>
            <p:spPr>
              <a:xfrm>
                <a:off x="6412832" y="4003888"/>
                <a:ext cx="5612765" cy="2646680"/>
              </a:xfrm>
              <a:prstGeom prst="rect">
                <a:avLst/>
              </a:prstGeom>
            </p:spPr>
          </p:pic>
        </mc:Fallback>
      </mc:AlternateContent>
      <p:graphicFrame>
        <p:nvGraphicFramePr>
          <p:cNvPr id="3" name="Table 2">
            <a:extLst>
              <a:ext uri="{FF2B5EF4-FFF2-40B4-BE49-F238E27FC236}">
                <a16:creationId xmlns:a16="http://schemas.microsoft.com/office/drawing/2014/main" id="{1333CA4D-FF72-490D-BD12-22D3EAB91CF0}"/>
              </a:ext>
            </a:extLst>
          </p:cNvPr>
          <p:cNvGraphicFramePr>
            <a:graphicFrameLocks noGrp="1"/>
          </p:cNvGraphicFramePr>
          <p:nvPr>
            <p:extLst>
              <p:ext uri="{D42A27DB-BD31-4B8C-83A1-F6EECF244321}">
                <p14:modId xmlns:p14="http://schemas.microsoft.com/office/powerpoint/2010/main" val="255874575"/>
              </p:ext>
            </p:extLst>
          </p:nvPr>
        </p:nvGraphicFramePr>
        <p:xfrm>
          <a:off x="859849" y="5333399"/>
          <a:ext cx="4800155" cy="1170433"/>
        </p:xfrm>
        <a:graphic>
          <a:graphicData uri="http://schemas.openxmlformats.org/drawingml/2006/table">
            <a:tbl>
              <a:tblPr firstRow="1" firstCol="1" bandRow="1">
                <a:tableStyleId>{5C22544A-7EE6-4342-B048-85BDC9FD1C3A}</a:tableStyleId>
              </a:tblPr>
              <a:tblGrid>
                <a:gridCol w="1045917">
                  <a:extLst>
                    <a:ext uri="{9D8B030D-6E8A-4147-A177-3AD203B41FA5}">
                      <a16:colId xmlns:a16="http://schemas.microsoft.com/office/drawing/2014/main" val="1823261957"/>
                    </a:ext>
                  </a:extLst>
                </a:gridCol>
                <a:gridCol w="789576">
                  <a:extLst>
                    <a:ext uri="{9D8B030D-6E8A-4147-A177-3AD203B41FA5}">
                      <a16:colId xmlns:a16="http://schemas.microsoft.com/office/drawing/2014/main" val="931463295"/>
                    </a:ext>
                  </a:extLst>
                </a:gridCol>
                <a:gridCol w="1058061">
                  <a:extLst>
                    <a:ext uri="{9D8B030D-6E8A-4147-A177-3AD203B41FA5}">
                      <a16:colId xmlns:a16="http://schemas.microsoft.com/office/drawing/2014/main" val="595662436"/>
                    </a:ext>
                  </a:extLst>
                </a:gridCol>
                <a:gridCol w="899057">
                  <a:extLst>
                    <a:ext uri="{9D8B030D-6E8A-4147-A177-3AD203B41FA5}">
                      <a16:colId xmlns:a16="http://schemas.microsoft.com/office/drawing/2014/main" val="419609102"/>
                    </a:ext>
                  </a:extLst>
                </a:gridCol>
                <a:gridCol w="1007544">
                  <a:extLst>
                    <a:ext uri="{9D8B030D-6E8A-4147-A177-3AD203B41FA5}">
                      <a16:colId xmlns:a16="http://schemas.microsoft.com/office/drawing/2014/main" val="3654919711"/>
                    </a:ext>
                  </a:extLst>
                </a:gridCol>
              </a:tblGrid>
              <a:tr h="502023">
                <a:tc>
                  <a:txBody>
                    <a:bodyPr/>
                    <a:lstStyle/>
                    <a:p>
                      <a:pPr algn="l">
                        <a:lnSpc>
                          <a:spcPct val="150000"/>
                        </a:lnSpc>
                        <a:spcAft>
                          <a:spcPts val="800"/>
                        </a:spcAft>
                      </a:pPr>
                      <a:r>
                        <a:rPr lang="en-SG"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50000"/>
                        </a:lnSpc>
                        <a:spcAft>
                          <a:spcPts val="800"/>
                        </a:spcAft>
                      </a:pPr>
                      <a:r>
                        <a:rPr lang="en-SG" sz="1100" dirty="0">
                          <a:effectLst/>
                        </a:rPr>
                        <a:t>N</a:t>
                      </a:r>
                    </a:p>
                  </a:txBody>
                  <a:tcPr marL="68580" marR="68580" marT="0" marB="0" anchor="ctr">
                    <a:solidFill>
                      <a:schemeClr val="bg1">
                        <a:lumMod val="65000"/>
                      </a:schemeClr>
                    </a:solidFill>
                  </a:tcPr>
                </a:tc>
                <a:tc>
                  <a:txBody>
                    <a:bodyPr/>
                    <a:lstStyle/>
                    <a:p>
                      <a:pPr algn="ctr">
                        <a:lnSpc>
                          <a:spcPct val="150000"/>
                        </a:lnSpc>
                        <a:spcAft>
                          <a:spcPts val="800"/>
                        </a:spcAft>
                      </a:pPr>
                      <a:r>
                        <a:rPr lang="en-SG" sz="1100" dirty="0">
                          <a:effectLst/>
                        </a:rPr>
                        <a:t>Average mins/week</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marL="0" algn="ctr" defTabSz="457200" rtl="0" eaLnBrk="1" latinLnBrk="0" hangingPunct="1">
                        <a:lnSpc>
                          <a:spcPct val="150000"/>
                        </a:lnSpc>
                        <a:spcAft>
                          <a:spcPts val="800"/>
                        </a:spcAft>
                      </a:pPr>
                      <a:r>
                        <a:rPr lang="en-SG" sz="1100" b="1" kern="1200" dirty="0">
                          <a:solidFill>
                            <a:schemeClr val="lt1"/>
                          </a:solidFill>
                          <a:effectLst/>
                          <a:latin typeface="+mn-lt"/>
                          <a:ea typeface="+mn-ea"/>
                          <a:cs typeface="+mn-cs"/>
                        </a:rPr>
                        <a:t>Range </a:t>
                      </a:r>
                      <a:endParaRPr lang="en-AU" sz="1100" b="1" kern="1200" dirty="0">
                        <a:solidFill>
                          <a:schemeClr val="lt1"/>
                        </a:solidFill>
                        <a:effectLst/>
                        <a:latin typeface="+mn-lt"/>
                        <a:ea typeface="+mn-ea"/>
                        <a:cs typeface="+mn-cs"/>
                      </a:endParaRPr>
                    </a:p>
                  </a:txBody>
                  <a:tcPr marL="68580" marR="68580" marT="0" marB="0">
                    <a:solidFill>
                      <a:schemeClr val="bg1">
                        <a:lumMod val="65000"/>
                      </a:schemeClr>
                    </a:solidFill>
                  </a:tcPr>
                </a:tc>
                <a:tc>
                  <a:txBody>
                    <a:bodyPr/>
                    <a:lstStyle/>
                    <a:p>
                      <a:pPr marL="0" algn="ctr" defTabSz="457200" rtl="0" eaLnBrk="1" latinLnBrk="0" hangingPunct="1">
                        <a:lnSpc>
                          <a:spcPct val="150000"/>
                        </a:lnSpc>
                        <a:spcAft>
                          <a:spcPts val="800"/>
                        </a:spcAft>
                      </a:pPr>
                      <a:r>
                        <a:rPr lang="en-SG" sz="1100" b="1" kern="1200" dirty="0">
                          <a:solidFill>
                            <a:schemeClr val="lt1"/>
                          </a:solidFill>
                          <a:effectLst/>
                          <a:latin typeface="+mn-lt"/>
                          <a:ea typeface="+mn-ea"/>
                          <a:cs typeface="+mn-cs"/>
                        </a:rPr>
                        <a:t>N = 80+ mins/week</a:t>
                      </a:r>
                    </a:p>
                  </a:txBody>
                  <a:tcPr marL="68580" marR="68580" marT="0" marB="0">
                    <a:solidFill>
                      <a:schemeClr val="bg1">
                        <a:lumMod val="65000"/>
                      </a:schemeClr>
                    </a:solidFill>
                  </a:tcPr>
                </a:tc>
                <a:extLst>
                  <a:ext uri="{0D108BD9-81ED-4DB2-BD59-A6C34878D82A}">
                    <a16:rowId xmlns:a16="http://schemas.microsoft.com/office/drawing/2014/main" val="468713640"/>
                  </a:ext>
                </a:extLst>
              </a:tr>
              <a:tr h="334205">
                <a:tc>
                  <a:txBody>
                    <a:bodyPr/>
                    <a:lstStyle/>
                    <a:p>
                      <a:pPr algn="l">
                        <a:lnSpc>
                          <a:spcPct val="150000"/>
                        </a:lnSpc>
                        <a:spcAft>
                          <a:spcPts val="800"/>
                        </a:spcAft>
                      </a:pPr>
                      <a:r>
                        <a:rPr lang="en-SG" sz="1100" dirty="0">
                          <a:effectLst/>
                        </a:rPr>
                        <a:t>Step training</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50000"/>
                        </a:lnSpc>
                        <a:spcAft>
                          <a:spcPts val="800"/>
                        </a:spcAft>
                      </a:pPr>
                      <a:r>
                        <a:rPr lang="en-SG" sz="1100" dirty="0">
                          <a:effectLst/>
                        </a:rPr>
                        <a:t>237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50000"/>
                        </a:lnSpc>
                        <a:spcAft>
                          <a:spcPts val="800"/>
                        </a:spcAft>
                      </a:pPr>
                      <a:r>
                        <a:rPr lang="en-SG" sz="1100" dirty="0">
                          <a:effectLst/>
                        </a:rPr>
                        <a:t>80 ±47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50000"/>
                        </a:lnSpc>
                        <a:spcAft>
                          <a:spcPts val="800"/>
                        </a:spcAft>
                      </a:pPr>
                      <a:r>
                        <a:rPr lang="en-SG" sz="1100" dirty="0">
                          <a:effectLst/>
                        </a:rPr>
                        <a:t>1—231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50000"/>
                        </a:lnSpc>
                        <a:spcAft>
                          <a:spcPts val="800"/>
                        </a:spcAft>
                      </a:pPr>
                      <a:r>
                        <a:rPr lang="en-SG" sz="1100" dirty="0">
                          <a:effectLst/>
                        </a:rPr>
                        <a:t>128</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44981679"/>
                  </a:ext>
                </a:extLst>
              </a:tr>
              <a:tr h="334205">
                <a:tc>
                  <a:txBody>
                    <a:bodyPr/>
                    <a:lstStyle/>
                    <a:p>
                      <a:pPr algn="l">
                        <a:lnSpc>
                          <a:spcPct val="150000"/>
                        </a:lnSpc>
                        <a:spcAft>
                          <a:spcPts val="800"/>
                        </a:spcAft>
                      </a:pPr>
                      <a:r>
                        <a:rPr lang="en-SG" sz="1100" dirty="0">
                          <a:effectLst/>
                        </a:rPr>
                        <a:t>Brain training</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lnSpc>
                          <a:spcPct val="150000"/>
                        </a:lnSpc>
                        <a:spcAft>
                          <a:spcPts val="800"/>
                        </a:spcAft>
                      </a:pPr>
                      <a:r>
                        <a:rPr lang="en-SG" sz="1100">
                          <a:effectLst/>
                        </a:rPr>
                        <a:t>244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50000"/>
                        </a:lnSpc>
                        <a:spcAft>
                          <a:spcPts val="800"/>
                        </a:spcAft>
                      </a:pPr>
                      <a:r>
                        <a:rPr lang="en-SG" sz="1100">
                          <a:effectLst/>
                        </a:rPr>
                        <a:t>95 ±i43</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50000"/>
                        </a:lnSpc>
                        <a:spcAft>
                          <a:spcPts val="800"/>
                        </a:spcAft>
                      </a:pPr>
                      <a:r>
                        <a:rPr lang="en-SG" sz="1100">
                          <a:effectLst/>
                        </a:rPr>
                        <a:t>1—230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50000"/>
                        </a:lnSpc>
                        <a:spcAft>
                          <a:spcPts val="800"/>
                        </a:spcAft>
                      </a:pPr>
                      <a:r>
                        <a:rPr lang="en-SG" sz="1100" dirty="0">
                          <a:effectLst/>
                        </a:rPr>
                        <a:t>171 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4484199"/>
                  </a:ext>
                </a:extLst>
              </a:tr>
            </a:tbl>
          </a:graphicData>
        </a:graphic>
      </p:graphicFrame>
      <p:sp>
        <p:nvSpPr>
          <p:cNvPr id="12" name="TextBox 11">
            <a:extLst>
              <a:ext uri="{FF2B5EF4-FFF2-40B4-BE49-F238E27FC236}">
                <a16:creationId xmlns:a16="http://schemas.microsoft.com/office/drawing/2014/main" id="{058E97A8-95F5-45BF-A9A3-EC6B814E732D}"/>
              </a:ext>
            </a:extLst>
          </p:cNvPr>
          <p:cNvSpPr txBox="1"/>
          <p:nvPr/>
        </p:nvSpPr>
        <p:spPr>
          <a:xfrm>
            <a:off x="266233" y="1556683"/>
            <a:ext cx="6095171" cy="369332"/>
          </a:xfrm>
          <a:prstGeom prst="rect">
            <a:avLst/>
          </a:prstGeom>
          <a:noFill/>
        </p:spPr>
        <p:txBody>
          <a:bodyPr wrap="square">
            <a:spAutoFit/>
          </a:bodyPr>
          <a:lstStyle/>
          <a:p>
            <a:pPr algn="ctr" rtl="0">
              <a:defRPr/>
            </a:pPr>
            <a:r>
              <a:rPr lang="en-US" dirty="0">
                <a:solidFill>
                  <a:srgbClr val="0070C0"/>
                </a:solidFill>
                <a:latin typeface="Calibri" panose="020F0502020204030204"/>
              </a:rPr>
              <a:t>Step Training</a:t>
            </a:r>
          </a:p>
        </p:txBody>
      </p:sp>
      <p:sp>
        <p:nvSpPr>
          <p:cNvPr id="13" name="TextBox 12">
            <a:extLst>
              <a:ext uri="{FF2B5EF4-FFF2-40B4-BE49-F238E27FC236}">
                <a16:creationId xmlns:a16="http://schemas.microsoft.com/office/drawing/2014/main" id="{19F2D249-1FFF-4B10-BCAC-70603CBC92E3}"/>
              </a:ext>
            </a:extLst>
          </p:cNvPr>
          <p:cNvSpPr txBox="1"/>
          <p:nvPr/>
        </p:nvSpPr>
        <p:spPr>
          <a:xfrm>
            <a:off x="6120201" y="3574327"/>
            <a:ext cx="6095171" cy="369332"/>
          </a:xfrm>
          <a:prstGeom prst="rect">
            <a:avLst/>
          </a:prstGeom>
          <a:noFill/>
        </p:spPr>
        <p:txBody>
          <a:bodyPr wrap="square">
            <a:spAutoFit/>
          </a:bodyPr>
          <a:lstStyle/>
          <a:p>
            <a:pPr algn="ctr" rtl="0">
              <a:defRPr/>
            </a:pPr>
            <a:r>
              <a:rPr lang="en-US" dirty="0">
                <a:solidFill>
                  <a:srgbClr val="006600"/>
                </a:solidFill>
                <a:latin typeface="Calibri" panose="020F0502020204030204"/>
              </a:rPr>
              <a:t>Brain Training</a:t>
            </a:r>
          </a:p>
        </p:txBody>
      </p:sp>
      <p:sp>
        <p:nvSpPr>
          <p:cNvPr id="5" name="Rectangle 4">
            <a:extLst>
              <a:ext uri="{FF2B5EF4-FFF2-40B4-BE49-F238E27FC236}">
                <a16:creationId xmlns:a16="http://schemas.microsoft.com/office/drawing/2014/main" id="{7992896E-C2AC-4BA0-8D2A-0BA3F8F04A87}"/>
              </a:ext>
            </a:extLst>
          </p:cNvPr>
          <p:cNvSpPr/>
          <p:nvPr/>
        </p:nvSpPr>
        <p:spPr>
          <a:xfrm>
            <a:off x="2365827" y="2224378"/>
            <a:ext cx="3841458" cy="1834002"/>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4BAD7B6-B9EE-4917-96CB-05754AD8EF16}"/>
              </a:ext>
            </a:extLst>
          </p:cNvPr>
          <p:cNvSpPr/>
          <p:nvPr/>
        </p:nvSpPr>
        <p:spPr>
          <a:xfrm>
            <a:off x="8273142" y="4172857"/>
            <a:ext cx="3841458" cy="1834002"/>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AE5ED8C2-1FB5-491B-A193-E49078F698EE}"/>
              </a:ext>
            </a:extLst>
          </p:cNvPr>
          <p:cNvSpPr txBox="1"/>
          <p:nvPr/>
        </p:nvSpPr>
        <p:spPr>
          <a:xfrm>
            <a:off x="5391406" y="2353873"/>
            <a:ext cx="732893" cy="523220"/>
          </a:xfrm>
          <a:prstGeom prst="rect">
            <a:avLst/>
          </a:prstGeom>
          <a:noFill/>
        </p:spPr>
        <p:txBody>
          <a:bodyPr wrap="none" rtlCol="0">
            <a:spAutoFit/>
          </a:bodyPr>
          <a:lstStyle/>
          <a:p>
            <a:r>
              <a:rPr lang="en-AU" sz="2800" dirty="0">
                <a:solidFill>
                  <a:schemeClr val="accent4"/>
                </a:solidFill>
              </a:rPr>
              <a:t>151</a:t>
            </a:r>
          </a:p>
        </p:txBody>
      </p:sp>
      <p:sp>
        <p:nvSpPr>
          <p:cNvPr id="15" name="TextBox 14">
            <a:extLst>
              <a:ext uri="{FF2B5EF4-FFF2-40B4-BE49-F238E27FC236}">
                <a16:creationId xmlns:a16="http://schemas.microsoft.com/office/drawing/2014/main" id="{08F78704-8848-49E1-B116-7A15D17AC2EB}"/>
              </a:ext>
            </a:extLst>
          </p:cNvPr>
          <p:cNvSpPr txBox="1"/>
          <p:nvPr/>
        </p:nvSpPr>
        <p:spPr>
          <a:xfrm>
            <a:off x="11304717" y="4302025"/>
            <a:ext cx="732893" cy="523220"/>
          </a:xfrm>
          <a:prstGeom prst="rect">
            <a:avLst/>
          </a:prstGeom>
          <a:noFill/>
        </p:spPr>
        <p:txBody>
          <a:bodyPr wrap="none" rtlCol="0">
            <a:spAutoFit/>
          </a:bodyPr>
          <a:lstStyle/>
          <a:p>
            <a:r>
              <a:rPr lang="en-AU" sz="2800" dirty="0">
                <a:solidFill>
                  <a:schemeClr val="accent4"/>
                </a:solidFill>
              </a:rPr>
              <a:t>193</a:t>
            </a:r>
          </a:p>
        </p:txBody>
      </p:sp>
    </p:spTree>
    <p:extLst>
      <p:ext uri="{BB962C8B-B14F-4D97-AF65-F5344CB8AC3E}">
        <p14:creationId xmlns:p14="http://schemas.microsoft.com/office/powerpoint/2010/main" val="106663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2" name="Title 1"/>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6" name="Title 1">
            <a:extLst>
              <a:ext uri="{FF2B5EF4-FFF2-40B4-BE49-F238E27FC236}">
                <a16:creationId xmlns:a16="http://schemas.microsoft.com/office/drawing/2014/main" id="{86DF63F8-9644-4ADB-9A73-E617F3CC4B7A}"/>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7" name="Title 1">
            <a:extLst>
              <a:ext uri="{FF2B5EF4-FFF2-40B4-BE49-F238E27FC236}">
                <a16:creationId xmlns:a16="http://schemas.microsoft.com/office/drawing/2014/main" id="{8AE55969-282D-4762-9405-877331B8B50B}"/>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system usability</a:t>
            </a:r>
          </a:p>
        </p:txBody>
      </p:sp>
      <p:sp>
        <p:nvSpPr>
          <p:cNvPr id="30" name="TextBox 29">
            <a:extLst>
              <a:ext uri="{FF2B5EF4-FFF2-40B4-BE49-F238E27FC236}">
                <a16:creationId xmlns:a16="http://schemas.microsoft.com/office/drawing/2014/main" id="{37847B77-1B3F-4656-B51D-8BA7BB9CAA3C}"/>
              </a:ext>
            </a:extLst>
          </p:cNvPr>
          <p:cNvSpPr txBox="1"/>
          <p:nvPr/>
        </p:nvSpPr>
        <p:spPr>
          <a:xfrm>
            <a:off x="634837" y="1605217"/>
            <a:ext cx="8093029" cy="4905317"/>
          </a:xfrm>
          <a:prstGeom prst="rect">
            <a:avLst/>
          </a:prstGeom>
          <a:noFill/>
        </p:spPr>
        <p:txBody>
          <a:bodyPr wrap="square">
            <a:spAutoFit/>
          </a:bodyPr>
          <a:lstStyle/>
          <a:p>
            <a:pPr marL="342900" indent="-342900">
              <a:lnSpc>
                <a:spcPct val="120000"/>
              </a:lnSpc>
              <a:spcAft>
                <a:spcPts val="600"/>
              </a:spcAft>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Tetris </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highest rated game </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improved significantly from 6 to 12 months</a:t>
            </a:r>
          </a:p>
          <a:p>
            <a:pPr marL="342900" lvl="0" indent="-342900">
              <a:lnSpc>
                <a:spcPct val="120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Greek Village, Space Invaders and Anaconda:</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least enjoyed games</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Ratings reduced with time</a:t>
            </a:r>
          </a:p>
          <a:p>
            <a:pPr marL="342900" lvl="0" indent="-342900">
              <a:lnSpc>
                <a:spcPct val="120000"/>
              </a:lnSpc>
              <a:spcAft>
                <a:spcPts val="6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Moderate agreement with </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medals encouraged me to do the training</a:t>
            </a:r>
          </a:p>
          <a:p>
            <a:pPr marL="742950" lvl="1" indent="-285750">
              <a:lnSpc>
                <a:spcPct val="120000"/>
              </a:lnSpc>
              <a:spcAft>
                <a:spcPts val="600"/>
              </a:spcAft>
              <a:buFont typeface="Arial" panose="020B0604020202020204" pitchFamily="34" charset="0"/>
              <a:buChar char="•"/>
            </a:pPr>
            <a:r>
              <a:rPr lang="en-AU" dirty="0">
                <a:latin typeface="Calibri" panose="020F0502020204030204" pitchFamily="34" charset="0"/>
                <a:cs typeface="Times New Roman" panose="02020603050405020304" pitchFamily="18" charset="0"/>
              </a:rPr>
              <a:t>the games were challenging</a:t>
            </a:r>
          </a:p>
          <a:p>
            <a:pPr marL="342900" lvl="0" indent="-342900">
              <a:lnSpc>
                <a:spcPct val="120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Strong positive agreement with </a:t>
            </a:r>
          </a:p>
          <a:p>
            <a:pPr marL="742950" lvl="1" indent="-285750">
              <a:lnSpc>
                <a:spcPct val="120000"/>
              </a:lnSpc>
              <a:spcAft>
                <a:spcPts val="600"/>
              </a:spcAft>
              <a:buFont typeface="Arial" panose="020B0604020202020204" pitchFamily="34" charset="0"/>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system usability</a:t>
            </a:r>
          </a:p>
          <a:p>
            <a:pPr marL="342900" lvl="0" indent="-342900">
              <a:lnSpc>
                <a:spcPct val="120000"/>
              </a:lnSpc>
              <a:spcAft>
                <a:spcPts val="6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People were not concerned about falling while using the equipment</a:t>
            </a:r>
          </a:p>
        </p:txBody>
      </p:sp>
      <p:pic>
        <p:nvPicPr>
          <p:cNvPr id="4" name="Picture 3">
            <a:extLst>
              <a:ext uri="{FF2B5EF4-FFF2-40B4-BE49-F238E27FC236}">
                <a16:creationId xmlns:a16="http://schemas.microsoft.com/office/drawing/2014/main" id="{F4B81107-B7E4-47E1-AEC9-11A72BFAB59F}"/>
              </a:ext>
            </a:extLst>
          </p:cNvPr>
          <p:cNvPicPr>
            <a:picLocks noChangeAspect="1"/>
          </p:cNvPicPr>
          <p:nvPr/>
        </p:nvPicPr>
        <p:blipFill rotWithShape="1">
          <a:blip r:embed="rId4"/>
          <a:srcRect t="6029"/>
          <a:stretch/>
        </p:blipFill>
        <p:spPr>
          <a:xfrm>
            <a:off x="8480699" y="1699896"/>
            <a:ext cx="2085405" cy="1338909"/>
          </a:xfrm>
          <a:prstGeom prst="rect">
            <a:avLst/>
          </a:prstGeom>
        </p:spPr>
      </p:pic>
      <p:pic>
        <p:nvPicPr>
          <p:cNvPr id="15" name="Picture 14">
            <a:extLst>
              <a:ext uri="{FF2B5EF4-FFF2-40B4-BE49-F238E27FC236}">
                <a16:creationId xmlns:a16="http://schemas.microsoft.com/office/drawing/2014/main" id="{4670F230-578B-4A37-9397-627F7AF84DD8}"/>
              </a:ext>
            </a:extLst>
          </p:cNvPr>
          <p:cNvPicPr>
            <a:picLocks noChangeAspect="1"/>
          </p:cNvPicPr>
          <p:nvPr/>
        </p:nvPicPr>
        <p:blipFill>
          <a:blip r:embed="rId5"/>
          <a:stretch>
            <a:fillRect/>
          </a:stretch>
        </p:blipFill>
        <p:spPr>
          <a:xfrm>
            <a:off x="7019325" y="3339255"/>
            <a:ext cx="1600200" cy="962025"/>
          </a:xfrm>
          <a:prstGeom prst="rect">
            <a:avLst/>
          </a:prstGeom>
        </p:spPr>
      </p:pic>
      <p:pic>
        <p:nvPicPr>
          <p:cNvPr id="18" name="Picture 17">
            <a:extLst>
              <a:ext uri="{FF2B5EF4-FFF2-40B4-BE49-F238E27FC236}">
                <a16:creationId xmlns:a16="http://schemas.microsoft.com/office/drawing/2014/main" id="{36CD0455-90FE-466A-A1A3-6378FF644B8C}"/>
              </a:ext>
            </a:extLst>
          </p:cNvPr>
          <p:cNvPicPr>
            <a:picLocks noChangeAspect="1"/>
          </p:cNvPicPr>
          <p:nvPr/>
        </p:nvPicPr>
        <p:blipFill>
          <a:blip r:embed="rId6"/>
          <a:stretch>
            <a:fillRect/>
          </a:stretch>
        </p:blipFill>
        <p:spPr>
          <a:xfrm>
            <a:off x="8619525" y="3358306"/>
            <a:ext cx="1581150" cy="923925"/>
          </a:xfrm>
          <a:prstGeom prst="rect">
            <a:avLst/>
          </a:prstGeom>
        </p:spPr>
      </p:pic>
      <p:pic>
        <p:nvPicPr>
          <p:cNvPr id="20" name="Picture 19">
            <a:extLst>
              <a:ext uri="{FF2B5EF4-FFF2-40B4-BE49-F238E27FC236}">
                <a16:creationId xmlns:a16="http://schemas.microsoft.com/office/drawing/2014/main" id="{C47D8D89-D98E-404D-8A30-5418B671D6C9}"/>
              </a:ext>
            </a:extLst>
          </p:cNvPr>
          <p:cNvPicPr>
            <a:picLocks noChangeAspect="1"/>
          </p:cNvPicPr>
          <p:nvPr/>
        </p:nvPicPr>
        <p:blipFill rotWithShape="1">
          <a:blip r:embed="rId7"/>
          <a:srcRect t="4387"/>
          <a:stretch/>
        </p:blipFill>
        <p:spPr>
          <a:xfrm>
            <a:off x="10393055" y="3332876"/>
            <a:ext cx="1543050" cy="928930"/>
          </a:xfrm>
          <a:prstGeom prst="rect">
            <a:avLst/>
          </a:prstGeom>
        </p:spPr>
      </p:pic>
      <p:pic>
        <p:nvPicPr>
          <p:cNvPr id="16" name="Content Placeholder 5">
            <a:extLst>
              <a:ext uri="{FF2B5EF4-FFF2-40B4-BE49-F238E27FC236}">
                <a16:creationId xmlns:a16="http://schemas.microsoft.com/office/drawing/2014/main" id="{5D084836-268B-4754-A3CE-A8B14C7D45DE}"/>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7819425" y="4568864"/>
            <a:ext cx="4154744" cy="2019872"/>
          </a:xfrm>
        </p:spPr>
      </p:pic>
      <p:pic>
        <p:nvPicPr>
          <p:cNvPr id="1026" name="Picture 2">
            <a:extLst>
              <a:ext uri="{FF2B5EF4-FFF2-40B4-BE49-F238E27FC236}">
                <a16:creationId xmlns:a16="http://schemas.microsoft.com/office/drawing/2014/main" id="{65600A4F-41BA-42D6-8729-5FD56D93BE9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208" t="61866" r="45372" b="31111"/>
          <a:stretch/>
        </p:blipFill>
        <p:spPr bwMode="auto">
          <a:xfrm>
            <a:off x="7192819" y="1841283"/>
            <a:ext cx="1169617" cy="1056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983D12CA-800F-4B2F-90EA-420C12F810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56" t="14862" r="90458" b="72686"/>
          <a:stretch/>
        </p:blipFill>
        <p:spPr bwMode="auto">
          <a:xfrm>
            <a:off x="6059651" y="3400012"/>
            <a:ext cx="827315" cy="79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3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2" name="Title 1"/>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6" name="Title 1">
            <a:extLst>
              <a:ext uri="{FF2B5EF4-FFF2-40B4-BE49-F238E27FC236}">
                <a16:creationId xmlns:a16="http://schemas.microsoft.com/office/drawing/2014/main" id="{86DF63F8-9644-4ADB-9A73-E617F3CC4B7A}"/>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7" name="Title 1">
            <a:extLst>
              <a:ext uri="{FF2B5EF4-FFF2-40B4-BE49-F238E27FC236}">
                <a16:creationId xmlns:a16="http://schemas.microsoft.com/office/drawing/2014/main" id="{8AE55969-282D-4762-9405-877331B8B50B}"/>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a:solidFill>
                  <a:schemeClr val="bg1"/>
                </a:solidFill>
                <a:latin typeface="Arial"/>
                <a:cs typeface="Arial"/>
              </a:rPr>
              <a:t>Results – primary outcome</a:t>
            </a:r>
            <a:endParaRPr lang="en-AU" sz="3200" dirty="0">
              <a:solidFill>
                <a:schemeClr val="bg1"/>
              </a:solidFill>
              <a:latin typeface="Arial"/>
              <a:cs typeface="Arial"/>
            </a:endParaRPr>
          </a:p>
        </p:txBody>
      </p:sp>
      <p:sp>
        <p:nvSpPr>
          <p:cNvPr id="8" name="TextBox 7">
            <a:extLst>
              <a:ext uri="{FF2B5EF4-FFF2-40B4-BE49-F238E27FC236}">
                <a16:creationId xmlns:a16="http://schemas.microsoft.com/office/drawing/2014/main" id="{8DBC9C4A-A6A5-4CFA-A3F1-921EAF0C8A6A}"/>
              </a:ext>
            </a:extLst>
          </p:cNvPr>
          <p:cNvSpPr txBox="1"/>
          <p:nvPr/>
        </p:nvSpPr>
        <p:spPr>
          <a:xfrm>
            <a:off x="6172531" y="4793144"/>
            <a:ext cx="5576783" cy="1477328"/>
          </a:xfrm>
          <a:prstGeom prst="rect">
            <a:avLst/>
          </a:prstGeom>
          <a:noFill/>
        </p:spPr>
        <p:txBody>
          <a:bodyPr wrap="none" rtlCol="0">
            <a:spAutoFit/>
          </a:bodyPr>
          <a:lstStyle/>
          <a:p>
            <a:r>
              <a:rPr lang="en-AU" dirty="0"/>
              <a:t>compared to controls, </a:t>
            </a:r>
          </a:p>
          <a:p>
            <a:endParaRPr lang="en-AU" dirty="0"/>
          </a:p>
          <a:p>
            <a:r>
              <a:rPr lang="en-AU" dirty="0"/>
              <a:t>	step training group had IRR=0.74 (95%CI=0.56-0.98)</a:t>
            </a:r>
          </a:p>
          <a:p>
            <a:endParaRPr lang="en-AU" dirty="0"/>
          </a:p>
          <a:p>
            <a:r>
              <a:rPr lang="en-AU" dirty="0"/>
              <a:t>	brain training group had IRR=0.86 (95%CI=0.65-1.12)</a:t>
            </a:r>
          </a:p>
        </p:txBody>
      </p:sp>
      <p:graphicFrame>
        <p:nvGraphicFramePr>
          <p:cNvPr id="9" name="Table 8">
            <a:extLst>
              <a:ext uri="{FF2B5EF4-FFF2-40B4-BE49-F238E27FC236}">
                <a16:creationId xmlns:a16="http://schemas.microsoft.com/office/drawing/2014/main" id="{E0DDD4D5-C037-44D6-9680-05E9DF6E4E62}"/>
              </a:ext>
            </a:extLst>
          </p:cNvPr>
          <p:cNvGraphicFramePr>
            <a:graphicFrameLocks noGrp="1"/>
          </p:cNvGraphicFramePr>
          <p:nvPr>
            <p:extLst>
              <p:ext uri="{D42A27DB-BD31-4B8C-83A1-F6EECF244321}">
                <p14:modId xmlns:p14="http://schemas.microsoft.com/office/powerpoint/2010/main" val="3187582144"/>
              </p:ext>
            </p:extLst>
          </p:nvPr>
        </p:nvGraphicFramePr>
        <p:xfrm>
          <a:off x="3694113" y="1754348"/>
          <a:ext cx="8157009" cy="2007552"/>
        </p:xfrm>
        <a:graphic>
          <a:graphicData uri="http://schemas.openxmlformats.org/drawingml/2006/table">
            <a:tbl>
              <a:tblPr>
                <a:tableStyleId>{5C22544A-7EE6-4342-B048-85BDC9FD1C3A}</a:tableStyleId>
              </a:tblPr>
              <a:tblGrid>
                <a:gridCol w="1165287">
                  <a:extLst>
                    <a:ext uri="{9D8B030D-6E8A-4147-A177-3AD203B41FA5}">
                      <a16:colId xmlns:a16="http://schemas.microsoft.com/office/drawing/2014/main" val="191082385"/>
                    </a:ext>
                  </a:extLst>
                </a:gridCol>
                <a:gridCol w="1165287">
                  <a:extLst>
                    <a:ext uri="{9D8B030D-6E8A-4147-A177-3AD203B41FA5}">
                      <a16:colId xmlns:a16="http://schemas.microsoft.com/office/drawing/2014/main" val="2814836809"/>
                    </a:ext>
                  </a:extLst>
                </a:gridCol>
                <a:gridCol w="1165287">
                  <a:extLst>
                    <a:ext uri="{9D8B030D-6E8A-4147-A177-3AD203B41FA5}">
                      <a16:colId xmlns:a16="http://schemas.microsoft.com/office/drawing/2014/main" val="3159248377"/>
                    </a:ext>
                  </a:extLst>
                </a:gridCol>
                <a:gridCol w="1165287">
                  <a:extLst>
                    <a:ext uri="{9D8B030D-6E8A-4147-A177-3AD203B41FA5}">
                      <a16:colId xmlns:a16="http://schemas.microsoft.com/office/drawing/2014/main" val="1336501275"/>
                    </a:ext>
                  </a:extLst>
                </a:gridCol>
                <a:gridCol w="1165287">
                  <a:extLst>
                    <a:ext uri="{9D8B030D-6E8A-4147-A177-3AD203B41FA5}">
                      <a16:colId xmlns:a16="http://schemas.microsoft.com/office/drawing/2014/main" val="2947036339"/>
                    </a:ext>
                  </a:extLst>
                </a:gridCol>
                <a:gridCol w="1165287">
                  <a:extLst>
                    <a:ext uri="{9D8B030D-6E8A-4147-A177-3AD203B41FA5}">
                      <a16:colId xmlns:a16="http://schemas.microsoft.com/office/drawing/2014/main" val="1778737710"/>
                    </a:ext>
                  </a:extLst>
                </a:gridCol>
                <a:gridCol w="1165287">
                  <a:extLst>
                    <a:ext uri="{9D8B030D-6E8A-4147-A177-3AD203B41FA5}">
                      <a16:colId xmlns:a16="http://schemas.microsoft.com/office/drawing/2014/main" val="3437495444"/>
                    </a:ext>
                  </a:extLst>
                </a:gridCol>
              </a:tblGrid>
              <a:tr h="404813">
                <a:tc>
                  <a:txBody>
                    <a:bodyPr/>
                    <a:lstStyle/>
                    <a:p>
                      <a:pPr algn="l"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Fallers</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non-fallers</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 fallers</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n falls</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mean falls</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solidFill>
                            <a:schemeClr val="bg1"/>
                          </a:solidFill>
                          <a:effectLst/>
                        </a:rPr>
                        <a:t>Range</a:t>
                      </a:r>
                    </a:p>
                    <a:p>
                      <a:pPr algn="ctr" fontAlgn="b"/>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extLst>
                  <a:ext uri="{0D108BD9-81ED-4DB2-BD59-A6C34878D82A}">
                    <a16:rowId xmlns:a16="http://schemas.microsoft.com/office/drawing/2014/main" val="1087588658"/>
                  </a:ext>
                </a:extLst>
              </a:tr>
              <a:tr h="590867">
                <a:tc>
                  <a:txBody>
                    <a:bodyPr/>
                    <a:lstStyle/>
                    <a:p>
                      <a:pPr algn="l" fontAlgn="b"/>
                      <a:r>
                        <a:rPr lang="en-AU" sz="1600" u="none" strike="noStrike" dirty="0">
                          <a:solidFill>
                            <a:schemeClr val="bg1"/>
                          </a:solidFill>
                          <a:effectLst/>
                        </a:rPr>
                        <a:t>control</a:t>
                      </a:r>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dirty="0">
                          <a:effectLst/>
                        </a:rPr>
                        <a:t>123</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132</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48</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201</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0.91</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0-13</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4036973577"/>
                  </a:ext>
                </a:extLst>
              </a:tr>
              <a:tr h="457200">
                <a:tc>
                  <a:txBody>
                    <a:bodyPr/>
                    <a:lstStyle/>
                    <a:p>
                      <a:pPr algn="l" fontAlgn="b"/>
                      <a:r>
                        <a:rPr lang="en-AU" sz="1600" u="none" strike="noStrike" dirty="0">
                          <a:solidFill>
                            <a:schemeClr val="bg1"/>
                          </a:solidFill>
                          <a:effectLst/>
                        </a:rPr>
                        <a:t>step training</a:t>
                      </a:r>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a:effectLst/>
                        </a:rPr>
                        <a:t>91</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a:effectLst/>
                        </a:rPr>
                        <a:t>161</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36</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146</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0.65</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0-11</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103931362"/>
                  </a:ext>
                </a:extLst>
              </a:tr>
              <a:tr h="462280">
                <a:tc>
                  <a:txBody>
                    <a:bodyPr/>
                    <a:lstStyle/>
                    <a:p>
                      <a:pPr algn="l" fontAlgn="b"/>
                      <a:r>
                        <a:rPr lang="en-AU" sz="1600" u="none" strike="noStrike" dirty="0">
                          <a:solidFill>
                            <a:schemeClr val="bg1"/>
                          </a:solidFill>
                          <a:effectLst/>
                        </a:rPr>
                        <a:t>brain training</a:t>
                      </a:r>
                      <a:endParaRPr lang="en-AU" sz="1600" b="0" i="0" u="none" strike="noStrike" dirty="0">
                        <a:solidFill>
                          <a:schemeClr val="bg1"/>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ctr" fontAlgn="b"/>
                      <a:r>
                        <a:rPr lang="en-AU" sz="1600" u="none" strike="noStrike">
                          <a:effectLst/>
                        </a:rPr>
                        <a:t>110</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a:effectLst/>
                        </a:rPr>
                        <a:t>152</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a:effectLst/>
                        </a:rPr>
                        <a:t>42</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a:effectLst/>
                        </a:rPr>
                        <a:t>186</a:t>
                      </a:r>
                      <a:endParaRPr lang="en-AU" sz="16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0.75</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AU" sz="1600" u="none" strike="noStrike" dirty="0">
                          <a:effectLst/>
                        </a:rPr>
                        <a:t>0-12</a:t>
                      </a:r>
                      <a:endParaRPr lang="en-AU" sz="16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976435167"/>
                  </a:ext>
                </a:extLst>
              </a:tr>
            </a:tbl>
          </a:graphicData>
        </a:graphic>
      </p:graphicFrame>
      <p:sp>
        <p:nvSpPr>
          <p:cNvPr id="5" name="Freeform 5">
            <a:extLst>
              <a:ext uri="{FF2B5EF4-FFF2-40B4-BE49-F238E27FC236}">
                <a16:creationId xmlns:a16="http://schemas.microsoft.com/office/drawing/2014/main" id="{90181BA2-C85F-4B08-89EA-43F091CBFAE8}"/>
              </a:ext>
            </a:extLst>
          </p:cNvPr>
          <p:cNvSpPr>
            <a:spLocks noEditPoints="1"/>
          </p:cNvSpPr>
          <p:nvPr/>
        </p:nvSpPr>
        <p:spPr bwMode="auto">
          <a:xfrm>
            <a:off x="1766425" y="4501683"/>
            <a:ext cx="3207873" cy="1647825"/>
          </a:xfrm>
          <a:custGeom>
            <a:avLst/>
            <a:gdLst>
              <a:gd name="T0" fmla="*/ 0 w 2537"/>
              <a:gd name="T1" fmla="*/ 1038 h 1038"/>
              <a:gd name="T2" fmla="*/ 2537 w 2537"/>
              <a:gd name="T3" fmla="*/ 1038 h 1038"/>
              <a:gd name="T4" fmla="*/ 0 w 2537"/>
              <a:gd name="T5" fmla="*/ 831 h 1038"/>
              <a:gd name="T6" fmla="*/ 2537 w 2537"/>
              <a:gd name="T7" fmla="*/ 831 h 1038"/>
              <a:gd name="T8" fmla="*/ 0 w 2537"/>
              <a:gd name="T9" fmla="*/ 622 h 1038"/>
              <a:gd name="T10" fmla="*/ 2537 w 2537"/>
              <a:gd name="T11" fmla="*/ 622 h 1038"/>
              <a:gd name="T12" fmla="*/ 0 w 2537"/>
              <a:gd name="T13" fmla="*/ 415 h 1038"/>
              <a:gd name="T14" fmla="*/ 2537 w 2537"/>
              <a:gd name="T15" fmla="*/ 415 h 1038"/>
              <a:gd name="T16" fmla="*/ 0 w 2537"/>
              <a:gd name="T17" fmla="*/ 207 h 1038"/>
              <a:gd name="T18" fmla="*/ 2537 w 2537"/>
              <a:gd name="T19" fmla="*/ 207 h 1038"/>
              <a:gd name="T20" fmla="*/ 0 w 2537"/>
              <a:gd name="T21" fmla="*/ 0 h 1038"/>
              <a:gd name="T22" fmla="*/ 2537 w 2537"/>
              <a:gd name="T2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7" h="1038">
                <a:moveTo>
                  <a:pt x="0" y="1038"/>
                </a:moveTo>
                <a:lnTo>
                  <a:pt x="2537" y="1038"/>
                </a:lnTo>
                <a:moveTo>
                  <a:pt x="0" y="831"/>
                </a:moveTo>
                <a:lnTo>
                  <a:pt x="2537" y="831"/>
                </a:lnTo>
                <a:moveTo>
                  <a:pt x="0" y="622"/>
                </a:moveTo>
                <a:lnTo>
                  <a:pt x="2537" y="622"/>
                </a:lnTo>
                <a:moveTo>
                  <a:pt x="0" y="415"/>
                </a:moveTo>
                <a:lnTo>
                  <a:pt x="2537" y="415"/>
                </a:lnTo>
                <a:moveTo>
                  <a:pt x="0" y="207"/>
                </a:moveTo>
                <a:lnTo>
                  <a:pt x="2537" y="207"/>
                </a:lnTo>
                <a:moveTo>
                  <a:pt x="0" y="0"/>
                </a:moveTo>
                <a:lnTo>
                  <a:pt x="2537"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Line 7">
            <a:extLst>
              <a:ext uri="{FF2B5EF4-FFF2-40B4-BE49-F238E27FC236}">
                <a16:creationId xmlns:a16="http://schemas.microsoft.com/office/drawing/2014/main" id="{05B89A2C-0A20-40AD-95A0-0CA29CE30ABB}"/>
              </a:ext>
            </a:extLst>
          </p:cNvPr>
          <p:cNvSpPr>
            <a:spLocks noChangeShapeType="1"/>
          </p:cNvSpPr>
          <p:nvPr/>
        </p:nvSpPr>
        <p:spPr bwMode="auto">
          <a:xfrm flipV="1">
            <a:off x="1784217" y="4501682"/>
            <a:ext cx="0" cy="1647825"/>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Rectangle 19">
            <a:extLst>
              <a:ext uri="{FF2B5EF4-FFF2-40B4-BE49-F238E27FC236}">
                <a16:creationId xmlns:a16="http://schemas.microsoft.com/office/drawing/2014/main" id="{541C9E4A-F73F-4CF5-BEE7-96ACF74BD5C3}"/>
              </a:ext>
            </a:extLst>
          </p:cNvPr>
          <p:cNvSpPr>
            <a:spLocks noChangeArrowheads="1"/>
          </p:cNvSpPr>
          <p:nvPr/>
        </p:nvSpPr>
        <p:spPr bwMode="auto">
          <a:xfrm>
            <a:off x="1533392" y="5743108"/>
            <a:ext cx="2063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AA65053A-9566-4682-8BA3-D2DB30276923}"/>
              </a:ext>
            </a:extLst>
          </p:cNvPr>
          <p:cNvSpPr>
            <a:spLocks noChangeArrowheads="1"/>
          </p:cNvSpPr>
          <p:nvPr/>
        </p:nvSpPr>
        <p:spPr bwMode="auto">
          <a:xfrm>
            <a:off x="1533392" y="5411321"/>
            <a:ext cx="2270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595959"/>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06CFEABA-FEE2-4FB8-963E-95F045DC5D12}"/>
              </a:ext>
            </a:extLst>
          </p:cNvPr>
          <p:cNvSpPr>
            <a:spLocks noChangeArrowheads="1"/>
          </p:cNvSpPr>
          <p:nvPr/>
        </p:nvSpPr>
        <p:spPr bwMode="auto">
          <a:xfrm>
            <a:off x="1533392" y="5084296"/>
            <a:ext cx="2063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595959"/>
                </a:solidFill>
                <a:effectLst/>
                <a:latin typeface="Calibri" panose="020F0502020204030204" pitchFamily="34" charset="0"/>
              </a:rPr>
              <a:t>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3EA23C26-3338-49CA-9E0A-C7683CFE08C4}"/>
              </a:ext>
            </a:extLst>
          </p:cNvPr>
          <p:cNvSpPr>
            <a:spLocks noChangeArrowheads="1"/>
          </p:cNvSpPr>
          <p:nvPr/>
        </p:nvSpPr>
        <p:spPr bwMode="auto">
          <a:xfrm>
            <a:off x="1620704" y="4754096"/>
            <a:ext cx="119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0085D054-4665-4679-8AB0-33A94AE0B3EF}"/>
              </a:ext>
            </a:extLst>
          </p:cNvPr>
          <p:cNvSpPr>
            <a:spLocks noChangeArrowheads="1"/>
          </p:cNvSpPr>
          <p:nvPr/>
        </p:nvSpPr>
        <p:spPr bwMode="auto">
          <a:xfrm>
            <a:off x="2101329" y="6180354"/>
            <a:ext cx="914071" cy="43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1"/>
                </a:solidFill>
                <a:effectLst/>
                <a:latin typeface="Arial" panose="020B0604020202020204" pitchFamily="34" charset="0"/>
              </a:rPr>
              <a:t>Step training</a:t>
            </a:r>
          </a:p>
        </p:txBody>
      </p:sp>
      <p:sp>
        <p:nvSpPr>
          <p:cNvPr id="40" name="Rectangle 26">
            <a:extLst>
              <a:ext uri="{FF2B5EF4-FFF2-40B4-BE49-F238E27FC236}">
                <a16:creationId xmlns:a16="http://schemas.microsoft.com/office/drawing/2014/main" id="{FBBB31D0-79E4-4684-83FA-0D56334E57B1}"/>
              </a:ext>
            </a:extLst>
          </p:cNvPr>
          <p:cNvSpPr>
            <a:spLocks noChangeArrowheads="1"/>
          </p:cNvSpPr>
          <p:nvPr/>
        </p:nvSpPr>
        <p:spPr bwMode="auto">
          <a:xfrm>
            <a:off x="3721554" y="6180354"/>
            <a:ext cx="959264" cy="43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3">
                    <a:lumMod val="75000"/>
                  </a:schemeClr>
                </a:solidFill>
                <a:effectLst/>
                <a:latin typeface="Arial" panose="020B0604020202020204" pitchFamily="34" charset="0"/>
              </a:rPr>
              <a:t>Brain training</a:t>
            </a:r>
          </a:p>
        </p:txBody>
      </p:sp>
      <p:sp>
        <p:nvSpPr>
          <p:cNvPr id="41" name="Rectangle 26">
            <a:extLst>
              <a:ext uri="{FF2B5EF4-FFF2-40B4-BE49-F238E27FC236}">
                <a16:creationId xmlns:a16="http://schemas.microsoft.com/office/drawing/2014/main" id="{1D276E1D-ECCA-4745-B6F5-2F13FEB2A71F}"/>
              </a:ext>
            </a:extLst>
          </p:cNvPr>
          <p:cNvSpPr>
            <a:spLocks noChangeArrowheads="1"/>
          </p:cNvSpPr>
          <p:nvPr/>
        </p:nvSpPr>
        <p:spPr bwMode="auto">
          <a:xfrm>
            <a:off x="597856" y="4701321"/>
            <a:ext cx="934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6">
                    <a:lumMod val="75000"/>
                  </a:schemeClr>
                </a:solidFill>
              </a:rPr>
              <a:t>Control rate</a:t>
            </a:r>
            <a:endParaRPr kumimoji="0" lang="en-US" altLang="en-US" sz="1400" b="0" i="0" u="none" strike="noStrike" cap="none" normalizeH="0" baseline="0" dirty="0">
              <a:ln>
                <a:noFill/>
              </a:ln>
              <a:solidFill>
                <a:schemeClr val="accent6">
                  <a:lumMod val="75000"/>
                </a:schemeClr>
              </a:solidFill>
              <a:effectLst/>
            </a:endParaRPr>
          </a:p>
        </p:txBody>
      </p:sp>
      <p:cxnSp>
        <p:nvCxnSpPr>
          <p:cNvPr id="43" name="Straight Connector 42">
            <a:extLst>
              <a:ext uri="{FF2B5EF4-FFF2-40B4-BE49-F238E27FC236}">
                <a16:creationId xmlns:a16="http://schemas.microsoft.com/office/drawing/2014/main" id="{6279947A-DD41-433D-A839-7CB8258776F8}"/>
              </a:ext>
            </a:extLst>
          </p:cNvPr>
          <p:cNvCxnSpPr>
            <a:cxnSpLocks/>
          </p:cNvCxnSpPr>
          <p:nvPr/>
        </p:nvCxnSpPr>
        <p:spPr>
          <a:xfrm>
            <a:off x="1784217" y="4839420"/>
            <a:ext cx="3190081" cy="0"/>
          </a:xfrm>
          <a:prstGeom prst="line">
            <a:avLst/>
          </a:prstGeom>
          <a:ln>
            <a:solidFill>
              <a:schemeClr val="accent6">
                <a:lumMod val="75000"/>
              </a:schemeClr>
            </a:solidFill>
          </a:ln>
          <a:effectLst/>
          <a:scene3d>
            <a:camera prst="orthographicFront"/>
            <a:lightRig rig="threePt" dir="t"/>
          </a:scene3d>
          <a:sp3d>
            <a:bevelT w="95250" h="95250"/>
            <a:bevelB w="95250" h="95250"/>
          </a:sp3d>
        </p:spPr>
        <p:style>
          <a:lnRef idx="2">
            <a:schemeClr val="accent1"/>
          </a:lnRef>
          <a:fillRef idx="0">
            <a:schemeClr val="accent1"/>
          </a:fillRef>
          <a:effectRef idx="1">
            <a:schemeClr val="accent1"/>
          </a:effectRef>
          <a:fontRef idx="minor">
            <a:schemeClr val="tx1"/>
          </a:fontRef>
        </p:style>
      </p:cxnSp>
      <p:sp>
        <p:nvSpPr>
          <p:cNvPr id="44" name="Freeform 10">
            <a:extLst>
              <a:ext uri="{FF2B5EF4-FFF2-40B4-BE49-F238E27FC236}">
                <a16:creationId xmlns:a16="http://schemas.microsoft.com/office/drawing/2014/main" id="{5DA91B7F-547E-43B7-A48F-B6F1F0F77570}"/>
              </a:ext>
            </a:extLst>
          </p:cNvPr>
          <p:cNvSpPr>
            <a:spLocks noEditPoints="1"/>
          </p:cNvSpPr>
          <p:nvPr/>
        </p:nvSpPr>
        <p:spPr bwMode="auto">
          <a:xfrm>
            <a:off x="2572734" y="4908084"/>
            <a:ext cx="58737" cy="692150"/>
          </a:xfrm>
          <a:custGeom>
            <a:avLst/>
            <a:gdLst>
              <a:gd name="T0" fmla="*/ 19 w 37"/>
              <a:gd name="T1" fmla="*/ 248 h 436"/>
              <a:gd name="T2" fmla="*/ 19 w 37"/>
              <a:gd name="T3" fmla="*/ 436 h 436"/>
              <a:gd name="T4" fmla="*/ 19 w 37"/>
              <a:gd name="T5" fmla="*/ 248 h 436"/>
              <a:gd name="T6" fmla="*/ 19 w 37"/>
              <a:gd name="T7" fmla="*/ 0 h 436"/>
              <a:gd name="T8" fmla="*/ 0 w 37"/>
              <a:gd name="T9" fmla="*/ 436 h 436"/>
              <a:gd name="T10" fmla="*/ 37 w 37"/>
              <a:gd name="T11" fmla="*/ 436 h 436"/>
              <a:gd name="T12" fmla="*/ 0 w 37"/>
              <a:gd name="T13" fmla="*/ 0 h 436"/>
              <a:gd name="T14" fmla="*/ 37 w 37"/>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36">
                <a:moveTo>
                  <a:pt x="19" y="248"/>
                </a:moveTo>
                <a:lnTo>
                  <a:pt x="19" y="436"/>
                </a:lnTo>
                <a:moveTo>
                  <a:pt x="19" y="248"/>
                </a:moveTo>
                <a:lnTo>
                  <a:pt x="19" y="0"/>
                </a:lnTo>
                <a:moveTo>
                  <a:pt x="0" y="436"/>
                </a:moveTo>
                <a:lnTo>
                  <a:pt x="37" y="436"/>
                </a:lnTo>
                <a:moveTo>
                  <a:pt x="0" y="0"/>
                </a:moveTo>
                <a:lnTo>
                  <a:pt x="37" y="0"/>
                </a:lnTo>
              </a:path>
            </a:pathLst>
          </a:custGeom>
          <a:noFill/>
          <a:ln w="9525" cap="flat">
            <a:solidFill>
              <a:srgbClr val="5959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5" name="Freeform 11">
            <a:extLst>
              <a:ext uri="{FF2B5EF4-FFF2-40B4-BE49-F238E27FC236}">
                <a16:creationId xmlns:a16="http://schemas.microsoft.com/office/drawing/2014/main" id="{6FF309AA-168C-4605-AEE4-BC2EC7BEFCDB}"/>
              </a:ext>
            </a:extLst>
          </p:cNvPr>
          <p:cNvSpPr>
            <a:spLocks noEditPoints="1"/>
          </p:cNvSpPr>
          <p:nvPr/>
        </p:nvSpPr>
        <p:spPr bwMode="auto">
          <a:xfrm>
            <a:off x="4184046" y="4757271"/>
            <a:ext cx="58737" cy="776288"/>
          </a:xfrm>
          <a:custGeom>
            <a:avLst/>
            <a:gdLst>
              <a:gd name="T0" fmla="*/ 19 w 37"/>
              <a:gd name="T1" fmla="*/ 219 h 489"/>
              <a:gd name="T2" fmla="*/ 19 w 37"/>
              <a:gd name="T3" fmla="*/ 489 h 489"/>
              <a:gd name="T4" fmla="*/ 19 w 37"/>
              <a:gd name="T5" fmla="*/ 219 h 489"/>
              <a:gd name="T6" fmla="*/ 19 w 37"/>
              <a:gd name="T7" fmla="*/ 0 h 489"/>
              <a:gd name="T8" fmla="*/ 0 w 37"/>
              <a:gd name="T9" fmla="*/ 489 h 489"/>
              <a:gd name="T10" fmla="*/ 37 w 37"/>
              <a:gd name="T11" fmla="*/ 489 h 489"/>
              <a:gd name="T12" fmla="*/ 0 w 37"/>
              <a:gd name="T13" fmla="*/ 0 h 489"/>
              <a:gd name="T14" fmla="*/ 37 w 37"/>
              <a:gd name="T15" fmla="*/ 0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89">
                <a:moveTo>
                  <a:pt x="19" y="219"/>
                </a:moveTo>
                <a:lnTo>
                  <a:pt x="19" y="489"/>
                </a:lnTo>
                <a:moveTo>
                  <a:pt x="19" y="219"/>
                </a:moveTo>
                <a:lnTo>
                  <a:pt x="19" y="0"/>
                </a:lnTo>
                <a:moveTo>
                  <a:pt x="0" y="489"/>
                </a:moveTo>
                <a:lnTo>
                  <a:pt x="37" y="489"/>
                </a:lnTo>
                <a:moveTo>
                  <a:pt x="0" y="0"/>
                </a:moveTo>
                <a:lnTo>
                  <a:pt x="37" y="0"/>
                </a:lnTo>
              </a:path>
            </a:pathLst>
          </a:custGeom>
          <a:noFill/>
          <a:ln w="9525" cap="flat">
            <a:solidFill>
              <a:srgbClr val="5959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Oval 12">
            <a:extLst>
              <a:ext uri="{FF2B5EF4-FFF2-40B4-BE49-F238E27FC236}">
                <a16:creationId xmlns:a16="http://schemas.microsoft.com/office/drawing/2014/main" id="{ECD2B043-286B-4D8F-9FA5-4C2AB91615D2}"/>
              </a:ext>
            </a:extLst>
          </p:cNvPr>
          <p:cNvSpPr>
            <a:spLocks noChangeArrowheads="1"/>
          </p:cNvSpPr>
          <p:nvPr/>
        </p:nvSpPr>
        <p:spPr bwMode="auto">
          <a:xfrm>
            <a:off x="2571146" y="5270034"/>
            <a:ext cx="63500" cy="63500"/>
          </a:xfrm>
          <a:prstGeom prst="ellipse">
            <a:avLst/>
          </a:pr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Oval 13">
            <a:extLst>
              <a:ext uri="{FF2B5EF4-FFF2-40B4-BE49-F238E27FC236}">
                <a16:creationId xmlns:a16="http://schemas.microsoft.com/office/drawing/2014/main" id="{3549F3C6-B726-4C7A-ACCE-89064BAB028E}"/>
              </a:ext>
            </a:extLst>
          </p:cNvPr>
          <p:cNvSpPr>
            <a:spLocks noChangeArrowheads="1"/>
          </p:cNvSpPr>
          <p:nvPr/>
        </p:nvSpPr>
        <p:spPr bwMode="auto">
          <a:xfrm>
            <a:off x="2571146" y="5270034"/>
            <a:ext cx="63500" cy="63500"/>
          </a:xfrm>
          <a:prstGeom prst="ellipse">
            <a:avLst/>
          </a:prstGeom>
          <a:noFill/>
          <a:ln w="9525" cap="flat">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Oval 14">
            <a:extLst>
              <a:ext uri="{FF2B5EF4-FFF2-40B4-BE49-F238E27FC236}">
                <a16:creationId xmlns:a16="http://schemas.microsoft.com/office/drawing/2014/main" id="{EA482739-8DB4-440A-89E7-9AC944119B83}"/>
              </a:ext>
            </a:extLst>
          </p:cNvPr>
          <p:cNvSpPr>
            <a:spLocks noChangeArrowheads="1"/>
          </p:cNvSpPr>
          <p:nvPr/>
        </p:nvSpPr>
        <p:spPr bwMode="auto">
          <a:xfrm>
            <a:off x="4182459" y="5073184"/>
            <a:ext cx="63500" cy="65088"/>
          </a:xfrm>
          <a:prstGeom prst="ellipse">
            <a:avLst/>
          </a:prstGeom>
          <a:solidFill>
            <a:schemeClr val="accent3">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Oval 15">
            <a:extLst>
              <a:ext uri="{FF2B5EF4-FFF2-40B4-BE49-F238E27FC236}">
                <a16:creationId xmlns:a16="http://schemas.microsoft.com/office/drawing/2014/main" id="{D86BB889-1ED4-4EEB-A0CD-513E972BD75E}"/>
              </a:ext>
            </a:extLst>
          </p:cNvPr>
          <p:cNvSpPr>
            <a:spLocks noChangeArrowheads="1"/>
          </p:cNvSpPr>
          <p:nvPr/>
        </p:nvSpPr>
        <p:spPr bwMode="auto">
          <a:xfrm>
            <a:off x="4182459" y="5073184"/>
            <a:ext cx="63500" cy="65088"/>
          </a:xfrm>
          <a:prstGeom prst="ellipse">
            <a:avLst/>
          </a:prstGeom>
          <a:noFill/>
          <a:ln w="9525" cap="flat">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Rectangle 16">
            <a:extLst>
              <a:ext uri="{FF2B5EF4-FFF2-40B4-BE49-F238E27FC236}">
                <a16:creationId xmlns:a16="http://schemas.microsoft.com/office/drawing/2014/main" id="{E8FAD5B0-3553-437B-AE5D-80D09A71377E}"/>
              </a:ext>
            </a:extLst>
          </p:cNvPr>
          <p:cNvSpPr>
            <a:spLocks noChangeArrowheads="1"/>
          </p:cNvSpPr>
          <p:nvPr/>
        </p:nvSpPr>
        <p:spPr bwMode="auto">
          <a:xfrm>
            <a:off x="2710846" y="5230346"/>
            <a:ext cx="2635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Calibri" panose="020F0502020204030204" pitchFamily="34" charset="0"/>
              </a:rPr>
              <a:t>0.74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7">
            <a:extLst>
              <a:ext uri="{FF2B5EF4-FFF2-40B4-BE49-F238E27FC236}">
                <a16:creationId xmlns:a16="http://schemas.microsoft.com/office/drawing/2014/main" id="{A35B8762-CA42-4402-9408-50121CF05909}"/>
              </a:ext>
            </a:extLst>
          </p:cNvPr>
          <p:cNvSpPr>
            <a:spLocks noChangeArrowheads="1"/>
          </p:cNvSpPr>
          <p:nvPr/>
        </p:nvSpPr>
        <p:spPr bwMode="auto">
          <a:xfrm>
            <a:off x="4320571" y="5035084"/>
            <a:ext cx="26511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Calibri" panose="020F0502020204030204" pitchFamily="34" charset="0"/>
              </a:rPr>
              <a:t>0.86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10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3" grpId="0" animBg="1"/>
      <p:bldP spid="26" grpId="0"/>
      <p:bldP spid="27" grpId="0"/>
      <p:bldP spid="28" grpId="0"/>
      <p:bldP spid="29" grpId="0"/>
      <p:bldP spid="33" grpId="0"/>
      <p:bldP spid="40" grpId="0"/>
      <p:bldP spid="41" grpId="0"/>
      <p:bldP spid="44" grpId="0" animBg="1"/>
      <p:bldP spid="45" grpId="0" animBg="1"/>
      <p:bldP spid="46" grpId="0" animBg="1"/>
      <p:bldP spid="47" grpId="0" animBg="1"/>
      <p:bldP spid="48" grpId="0" animBg="1"/>
      <p:bldP spid="49" grpId="0" animBg="1"/>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uRA Logo.jpg">
            <a:extLst>
              <a:ext uri="{FF2B5EF4-FFF2-40B4-BE49-F238E27FC236}">
                <a16:creationId xmlns:a16="http://schemas.microsoft.com/office/drawing/2014/main" id="{B919C04D-CC55-45AA-A535-7E2910A92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1" name="Title 1">
            <a:extLst>
              <a:ext uri="{FF2B5EF4-FFF2-40B4-BE49-F238E27FC236}">
                <a16:creationId xmlns:a16="http://schemas.microsoft.com/office/drawing/2014/main" id="{73F18444-786F-478E-8108-BE442DC02712}"/>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2" name="Title 1">
            <a:extLst>
              <a:ext uri="{FF2B5EF4-FFF2-40B4-BE49-F238E27FC236}">
                <a16:creationId xmlns:a16="http://schemas.microsoft.com/office/drawing/2014/main" id="{8465E3A2-6242-455A-B63F-A2737C508832}"/>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secondary outcomes</a:t>
            </a:r>
          </a:p>
        </p:txBody>
      </p:sp>
      <p:graphicFrame>
        <p:nvGraphicFramePr>
          <p:cNvPr id="5" name="Chart 4">
            <a:extLst>
              <a:ext uri="{FF2B5EF4-FFF2-40B4-BE49-F238E27FC236}">
                <a16:creationId xmlns:a16="http://schemas.microsoft.com/office/drawing/2014/main" id="{5E93588E-9350-4C1B-99FD-FE0D6E234E29}"/>
              </a:ext>
            </a:extLst>
          </p:cNvPr>
          <p:cNvGraphicFramePr>
            <a:graphicFrameLocks/>
          </p:cNvGraphicFramePr>
          <p:nvPr>
            <p:extLst>
              <p:ext uri="{D42A27DB-BD31-4B8C-83A1-F6EECF244321}">
                <p14:modId xmlns:p14="http://schemas.microsoft.com/office/powerpoint/2010/main" val="2988115250"/>
              </p:ext>
            </p:extLst>
          </p:nvPr>
        </p:nvGraphicFramePr>
        <p:xfrm>
          <a:off x="6704593" y="1482841"/>
          <a:ext cx="4684147" cy="2538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D79DA28-EF40-4369-AA57-0C48D8EE0F5C}"/>
              </a:ext>
            </a:extLst>
          </p:cNvPr>
          <p:cNvGraphicFramePr>
            <a:graphicFrameLocks/>
          </p:cNvGraphicFramePr>
          <p:nvPr>
            <p:extLst>
              <p:ext uri="{D42A27DB-BD31-4B8C-83A1-F6EECF244321}">
                <p14:modId xmlns:p14="http://schemas.microsoft.com/office/powerpoint/2010/main" val="1727280551"/>
              </p:ext>
            </p:extLst>
          </p:nvPr>
        </p:nvGraphicFramePr>
        <p:xfrm>
          <a:off x="1340009" y="1478505"/>
          <a:ext cx="4684147" cy="25400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0703B9F-35FB-44CA-932A-6B406E013311}"/>
              </a:ext>
            </a:extLst>
          </p:cNvPr>
          <p:cNvGraphicFramePr>
            <a:graphicFrameLocks/>
          </p:cNvGraphicFramePr>
          <p:nvPr>
            <p:extLst>
              <p:ext uri="{D42A27DB-BD31-4B8C-83A1-F6EECF244321}">
                <p14:modId xmlns:p14="http://schemas.microsoft.com/office/powerpoint/2010/main" val="2770135801"/>
              </p:ext>
            </p:extLst>
          </p:nvPr>
        </p:nvGraphicFramePr>
        <p:xfrm>
          <a:off x="6716245" y="4259068"/>
          <a:ext cx="4684147" cy="2536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269169F-60DC-4B79-9A2D-5C792E204D81}"/>
              </a:ext>
            </a:extLst>
          </p:cNvPr>
          <p:cNvGraphicFramePr>
            <a:graphicFrameLocks/>
          </p:cNvGraphicFramePr>
          <p:nvPr>
            <p:extLst>
              <p:ext uri="{D42A27DB-BD31-4B8C-83A1-F6EECF244321}">
                <p14:modId xmlns:p14="http://schemas.microsoft.com/office/powerpoint/2010/main" val="2107251032"/>
              </p:ext>
            </p:extLst>
          </p:nvPr>
        </p:nvGraphicFramePr>
        <p:xfrm>
          <a:off x="1351661" y="4257804"/>
          <a:ext cx="4684147" cy="25331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369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uRA Logo.jpg">
            <a:extLst>
              <a:ext uri="{FF2B5EF4-FFF2-40B4-BE49-F238E27FC236}">
                <a16:creationId xmlns:a16="http://schemas.microsoft.com/office/drawing/2014/main" id="{B919C04D-CC55-45AA-A535-7E2910A92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1" name="Title 1">
            <a:extLst>
              <a:ext uri="{FF2B5EF4-FFF2-40B4-BE49-F238E27FC236}">
                <a16:creationId xmlns:a16="http://schemas.microsoft.com/office/drawing/2014/main" id="{73F18444-786F-478E-8108-BE442DC02712}"/>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2" name="Title 1">
            <a:extLst>
              <a:ext uri="{FF2B5EF4-FFF2-40B4-BE49-F238E27FC236}">
                <a16:creationId xmlns:a16="http://schemas.microsoft.com/office/drawing/2014/main" id="{8465E3A2-6242-455A-B63F-A2737C508832}"/>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secondary outcomes</a:t>
            </a:r>
          </a:p>
        </p:txBody>
      </p:sp>
      <p:graphicFrame>
        <p:nvGraphicFramePr>
          <p:cNvPr id="3" name="Chart 2">
            <a:extLst>
              <a:ext uri="{FF2B5EF4-FFF2-40B4-BE49-F238E27FC236}">
                <a16:creationId xmlns:a16="http://schemas.microsoft.com/office/drawing/2014/main" id="{BAEE6A5E-0F38-4CF2-8BE3-436330DF4CB7}"/>
              </a:ext>
            </a:extLst>
          </p:cNvPr>
          <p:cNvGraphicFramePr>
            <a:graphicFrameLocks/>
          </p:cNvGraphicFramePr>
          <p:nvPr>
            <p:extLst>
              <p:ext uri="{D42A27DB-BD31-4B8C-83A1-F6EECF244321}">
                <p14:modId xmlns:p14="http://schemas.microsoft.com/office/powerpoint/2010/main" val="3895952824"/>
              </p:ext>
            </p:extLst>
          </p:nvPr>
        </p:nvGraphicFramePr>
        <p:xfrm>
          <a:off x="844995" y="2289913"/>
          <a:ext cx="5168347" cy="2971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5F190C7-4583-4054-BB7D-846ECC1DC3F1}"/>
              </a:ext>
            </a:extLst>
          </p:cNvPr>
          <p:cNvGraphicFramePr>
            <a:graphicFrameLocks/>
          </p:cNvGraphicFramePr>
          <p:nvPr>
            <p:extLst>
              <p:ext uri="{D42A27DB-BD31-4B8C-83A1-F6EECF244321}">
                <p14:modId xmlns:p14="http://schemas.microsoft.com/office/powerpoint/2010/main" val="1847356162"/>
              </p:ext>
            </p:extLst>
          </p:nvPr>
        </p:nvGraphicFramePr>
        <p:xfrm>
          <a:off x="6741766" y="2289913"/>
          <a:ext cx="4541004" cy="297176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a:extLst>
              <a:ext uri="{FF2B5EF4-FFF2-40B4-BE49-F238E27FC236}">
                <a16:creationId xmlns:a16="http://schemas.microsoft.com/office/drawing/2014/main" id="{F627B9CD-4BBE-4CFE-AFD2-FF4D5EEF45EC}"/>
              </a:ext>
            </a:extLst>
          </p:cNvPr>
          <p:cNvGrpSpPr/>
          <p:nvPr/>
        </p:nvGrpSpPr>
        <p:grpSpPr>
          <a:xfrm>
            <a:off x="10241759" y="3409951"/>
            <a:ext cx="640300" cy="526256"/>
            <a:chOff x="10287000" y="3429000"/>
            <a:chExt cx="640300" cy="466725"/>
          </a:xfrm>
        </p:grpSpPr>
        <p:cxnSp>
          <p:nvCxnSpPr>
            <p:cNvPr id="6" name="Connector: Elbow 5">
              <a:extLst>
                <a:ext uri="{FF2B5EF4-FFF2-40B4-BE49-F238E27FC236}">
                  <a16:creationId xmlns:a16="http://schemas.microsoft.com/office/drawing/2014/main" id="{268F55E7-9F1A-44A5-9F9E-171C9485967C}"/>
                </a:ext>
              </a:extLst>
            </p:cNvPr>
            <p:cNvCxnSpPr/>
            <p:nvPr/>
          </p:nvCxnSpPr>
          <p:spPr>
            <a:xfrm>
              <a:off x="10287000" y="3429000"/>
              <a:ext cx="640300" cy="466725"/>
            </a:xfrm>
            <a:prstGeom prst="bentConnector3">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466087D-91C5-4A5D-87CE-C26AB595D866}"/>
                </a:ext>
              </a:extLst>
            </p:cNvPr>
            <p:cNvCxnSpPr/>
            <p:nvPr/>
          </p:nvCxnSpPr>
          <p:spPr>
            <a:xfrm flipH="1">
              <a:off x="10287000" y="3895725"/>
              <a:ext cx="32623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20FBDFBD-C341-4CDB-A303-D152AE5CD511}"/>
              </a:ext>
            </a:extLst>
          </p:cNvPr>
          <p:cNvSpPr txBox="1"/>
          <p:nvPr/>
        </p:nvSpPr>
        <p:spPr>
          <a:xfrm>
            <a:off x="4694945" y="5877995"/>
            <a:ext cx="2763705" cy="369332"/>
          </a:xfrm>
          <a:prstGeom prst="rect">
            <a:avLst/>
          </a:prstGeom>
          <a:noFill/>
        </p:spPr>
        <p:txBody>
          <a:bodyPr wrap="none" rtlCol="0">
            <a:spAutoFit/>
          </a:bodyPr>
          <a:lstStyle/>
          <a:p>
            <a:r>
              <a:rPr lang="en-AU" dirty="0"/>
              <a:t>*Intention to treat analyses</a:t>
            </a:r>
          </a:p>
        </p:txBody>
      </p:sp>
    </p:spTree>
    <p:extLst>
      <p:ext uri="{BB962C8B-B14F-4D97-AF65-F5344CB8AC3E}">
        <p14:creationId xmlns:p14="http://schemas.microsoft.com/office/powerpoint/2010/main" val="280098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E39258E-95B5-4FE1-A36D-4BFBFA597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89" y="776536"/>
            <a:ext cx="5393547" cy="171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42E77E11-780D-4992-AA2A-0FC475071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820" y="4370938"/>
            <a:ext cx="2298629" cy="22986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99DC6B7-E4F8-43A5-9688-03E503485DA4}"/>
              </a:ext>
            </a:extLst>
          </p:cNvPr>
          <p:cNvPicPr>
            <a:picLocks noChangeAspect="1"/>
          </p:cNvPicPr>
          <p:nvPr/>
        </p:nvPicPr>
        <p:blipFill rotWithShape="1">
          <a:blip r:embed="rId4"/>
          <a:srcRect l="2855" r="2855"/>
          <a:stretch/>
        </p:blipFill>
        <p:spPr>
          <a:xfrm>
            <a:off x="6001661" y="9"/>
            <a:ext cx="6190343" cy="3438907"/>
          </a:xfrm>
          <a:custGeom>
            <a:avLst/>
            <a:gdLst/>
            <a:ahLst/>
            <a:cxnLst/>
            <a:rect l="l" t="t" r="r" b="b"/>
            <a:pathLst>
              <a:path w="6023811" h="3346404">
                <a:moveTo>
                  <a:pt x="0" y="0"/>
                </a:moveTo>
                <a:lnTo>
                  <a:pt x="6023811" y="0"/>
                </a:lnTo>
                <a:lnTo>
                  <a:pt x="6023811" y="3346404"/>
                </a:lnTo>
                <a:lnTo>
                  <a:pt x="1549824" y="3346404"/>
                </a:lnTo>
                <a:close/>
              </a:path>
            </a:pathLst>
          </a:custGeom>
        </p:spPr>
      </p:pic>
      <p:cxnSp>
        <p:nvCxnSpPr>
          <p:cNvPr id="8" name="Straight Connector 7">
            <a:extLst>
              <a:ext uri="{FF2B5EF4-FFF2-40B4-BE49-F238E27FC236}">
                <a16:creationId xmlns:a16="http://schemas.microsoft.com/office/drawing/2014/main" id="{66220205-8A56-494D-BE8B-1DC3F947F2EE}"/>
              </a:ext>
            </a:extLst>
          </p:cNvPr>
          <p:cNvCxnSpPr>
            <a:cxnSpLocks/>
          </p:cNvCxnSpPr>
          <p:nvPr/>
        </p:nvCxnSpPr>
        <p:spPr>
          <a:xfrm>
            <a:off x="7416806" y="3603522"/>
            <a:ext cx="4884055" cy="0"/>
          </a:xfrm>
          <a:prstGeom prst="line">
            <a:avLst/>
          </a:prstGeom>
          <a:ln w="1270000">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DE52E6E-8722-413A-AD03-7215DD77C81D}"/>
              </a:ext>
            </a:extLst>
          </p:cNvPr>
          <p:cNvCxnSpPr>
            <a:cxnSpLocks/>
          </p:cNvCxnSpPr>
          <p:nvPr/>
        </p:nvCxnSpPr>
        <p:spPr>
          <a:xfrm>
            <a:off x="6020764" y="-330718"/>
            <a:ext cx="3418115" cy="7300685"/>
          </a:xfrm>
          <a:prstGeom prst="line">
            <a:avLst/>
          </a:prstGeom>
          <a:ln w="1270000">
            <a:solidFill>
              <a:schemeClr val="bg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8561222-AD86-4C3F-A920-76FF36B37738}"/>
              </a:ext>
            </a:extLst>
          </p:cNvPr>
          <p:cNvSpPr txBox="1"/>
          <p:nvPr/>
        </p:nvSpPr>
        <p:spPr>
          <a:xfrm>
            <a:off x="2721509" y="3429000"/>
            <a:ext cx="7143355" cy="671915"/>
          </a:xfrm>
          <a:prstGeom prst="rect">
            <a:avLst/>
          </a:prstGeom>
          <a:noFill/>
        </p:spPr>
        <p:txBody>
          <a:bodyPr wrap="square">
            <a:spAutoFit/>
          </a:bodyPr>
          <a:lstStyle/>
          <a:p>
            <a:pPr algn="ctr">
              <a:lnSpc>
                <a:spcPct val="107000"/>
              </a:lnSpc>
              <a:spcAft>
                <a:spcPts val="800"/>
              </a:spcAft>
            </a:pPr>
            <a:r>
              <a:rPr lang="en-AU" b="1" dirty="0">
                <a:latin typeface="Calibri" panose="020F0502020204030204" pitchFamily="34" charset="0"/>
                <a:ea typeface="Calibri" panose="020F0502020204030204" pitchFamily="34" charset="0"/>
                <a:cs typeface="Arial" panose="020B0604020202020204" pitchFamily="34" charset="0"/>
              </a:rPr>
              <a:t>IMPLEMENTATION OF A NOVEL EXERGAMING SYSTEM FOR IMPROVING BALANCE AND MOBILITY IN AGED CARE REHABILITATION</a:t>
            </a: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a:extLst>
              <a:ext uri="{FF2B5EF4-FFF2-40B4-BE49-F238E27FC236}">
                <a16:creationId xmlns:a16="http://schemas.microsoft.com/office/drawing/2014/main" id="{95ABE487-F38C-4B22-9252-924BE8B5C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680" y="4370938"/>
            <a:ext cx="2298629" cy="22986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CC7CB86-114D-4164-8627-9EB4DF6B3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528" y="4370936"/>
            <a:ext cx="2298629" cy="229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3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5ECA2E8-DD18-438F-AD5E-1B16A70EE0BA}"/>
              </a:ext>
            </a:extLst>
          </p:cNvPr>
          <p:cNvSpPr txBox="1">
            <a:spLocks noChangeArrowheads="1"/>
          </p:cNvSpPr>
          <p:nvPr/>
        </p:nvSpPr>
        <p:spPr bwMode="auto">
          <a:xfrm>
            <a:off x="1571799" y="2565691"/>
            <a:ext cx="9425683" cy="906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ct val="114000"/>
              </a:lnSpc>
              <a:spcBef>
                <a:spcPct val="0"/>
              </a:spcBef>
              <a:spcAft>
                <a:spcPct val="0"/>
              </a:spcAft>
            </a:pPr>
            <a:r>
              <a:rPr lang="en-US" altLang="en-US" b="1">
                <a:latin typeface="Arial" panose="020B0604020202020204" pitchFamily="34" charset="0"/>
                <a:cs typeface="Arial" panose="020B0604020202020204" pitchFamily="34" charset="0"/>
              </a:rPr>
              <a:t>Implementation of a novel exergaming system for improving balance and mobility in Residential Aged Care Facilities: A feasibility study</a:t>
            </a:r>
            <a:endParaRPr lang="en-US" alt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545AA63-2140-48CF-983D-5C59A38EB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622" y="1349713"/>
            <a:ext cx="5111655" cy="11401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5">
            <a:extLst>
              <a:ext uri="{FF2B5EF4-FFF2-40B4-BE49-F238E27FC236}">
                <a16:creationId xmlns:a16="http://schemas.microsoft.com/office/drawing/2014/main" id="{5C5B3791-4E75-40E7-8958-13D7AEC4D2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863" y="629820"/>
            <a:ext cx="2167477" cy="6719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7" descr="allity logo">
            <a:extLst>
              <a:ext uri="{FF2B5EF4-FFF2-40B4-BE49-F238E27FC236}">
                <a16:creationId xmlns:a16="http://schemas.microsoft.com/office/drawing/2014/main" id="{AE20F20F-B19D-4DCC-A106-46BA6479F2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3184" y="4003029"/>
            <a:ext cx="3585641" cy="23177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8" descr="UNSW logo">
            <a:extLst>
              <a:ext uri="{FF2B5EF4-FFF2-40B4-BE49-F238E27FC236}">
                <a16:creationId xmlns:a16="http://schemas.microsoft.com/office/drawing/2014/main" id="{2ED72D63-B8EE-4E63-AE0C-BCCDA06A3E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6942" y="702180"/>
            <a:ext cx="1993209" cy="5271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5714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uRA Logo.jpg">
            <a:extLst>
              <a:ext uri="{FF2B5EF4-FFF2-40B4-BE49-F238E27FC236}">
                <a16:creationId xmlns:a16="http://schemas.microsoft.com/office/drawing/2014/main" id="{8302A2F8-5B2B-48C2-B3D2-5DCA34B968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5" name="Title 1">
            <a:extLst>
              <a:ext uri="{FF2B5EF4-FFF2-40B4-BE49-F238E27FC236}">
                <a16:creationId xmlns:a16="http://schemas.microsoft.com/office/drawing/2014/main" id="{C8475B53-0014-4881-B026-34C5037593F3}"/>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6" name="Title 1">
            <a:extLst>
              <a:ext uri="{FF2B5EF4-FFF2-40B4-BE49-F238E27FC236}">
                <a16:creationId xmlns:a16="http://schemas.microsoft.com/office/drawing/2014/main" id="{74AFDADE-5C6E-491E-BBE9-4B5040CF97FB}"/>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Implementation trial  –  aged care</a:t>
            </a:r>
          </a:p>
        </p:txBody>
      </p:sp>
    </p:spTree>
    <p:extLst>
      <p:ext uri="{BB962C8B-B14F-4D97-AF65-F5344CB8AC3E}">
        <p14:creationId xmlns:p14="http://schemas.microsoft.com/office/powerpoint/2010/main" val="414575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93CBF0-B7B4-1C4B-9169-99CDC90F5563}" type="slidenum">
              <a:rPr lang="en-US" smtClean="0"/>
              <a:t>19</a:t>
            </a:fld>
            <a:endParaRPr lang="en-US"/>
          </a:p>
        </p:txBody>
      </p:sp>
      <p:sp>
        <p:nvSpPr>
          <p:cNvPr id="3" name="Rectangle 2"/>
          <p:cNvSpPr/>
          <p:nvPr/>
        </p:nvSpPr>
        <p:spPr>
          <a:xfrm>
            <a:off x="1524000" y="1"/>
            <a:ext cx="9144000" cy="9867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euRA Logo_fullcolou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380087"/>
            <a:ext cx="4937745" cy="1929269"/>
          </a:xfrm>
          <a:prstGeom prst="rect">
            <a:avLst/>
          </a:prstGeom>
        </p:spPr>
      </p:pic>
      <p:pic>
        <p:nvPicPr>
          <p:cNvPr id="4" name="Picture 3" descr="Neuroscience Research Australia_Head_CMYK(square).)ai"/>
          <p:cNvPicPr>
            <a:picLocks noChangeAspect="1"/>
          </p:cNvPicPr>
          <p:nvPr/>
        </p:nvPicPr>
        <p:blipFill rotWithShape="1">
          <a:blip r:embed="rId4" cstate="email">
            <a:extLst>
              <a:ext uri="{28A0092B-C50C-407E-A947-70E740481C1C}">
                <a14:useLocalDpi xmlns:a14="http://schemas.microsoft.com/office/drawing/2010/main"/>
              </a:ext>
            </a:extLst>
          </a:blip>
          <a:srcRect r="25237" b="15283"/>
          <a:stretch/>
        </p:blipFill>
        <p:spPr>
          <a:xfrm>
            <a:off x="9733309" y="2971799"/>
            <a:ext cx="2458690" cy="3940839"/>
          </a:xfrm>
          <a:prstGeom prst="rect">
            <a:avLst/>
          </a:prstGeom>
        </p:spPr>
      </p:pic>
      <p:sp>
        <p:nvSpPr>
          <p:cNvPr id="2" name="Content Placeholder 2">
            <a:extLst>
              <a:ext uri="{FF2B5EF4-FFF2-40B4-BE49-F238E27FC236}">
                <a16:creationId xmlns:a16="http://schemas.microsoft.com/office/drawing/2014/main" id="{6864078F-4297-4711-92EF-F0516582724E}"/>
              </a:ext>
            </a:extLst>
          </p:cNvPr>
          <p:cNvSpPr>
            <a:spLocks/>
          </p:cNvSpPr>
          <p:nvPr/>
        </p:nvSpPr>
        <p:spPr bwMode="auto">
          <a:xfrm>
            <a:off x="1252237" y="2766181"/>
            <a:ext cx="2573772" cy="4592415"/>
          </a:xfrm>
          <a:prstGeom prst="rect">
            <a:avLst/>
          </a:prstGeom>
          <a:noFill/>
          <a:ln w="9525">
            <a:noFill/>
            <a:miter lim="800000"/>
            <a:headEnd/>
            <a:tailEnd/>
          </a:ln>
        </p:spPr>
        <p:txBody>
          <a:bodyPr/>
          <a:lstStyle/>
          <a:p>
            <a:pPr lvl="1">
              <a:lnSpc>
                <a:spcPts val="2400"/>
              </a:lnSpc>
              <a:spcBef>
                <a:spcPct val="20000"/>
              </a:spcBef>
            </a:pPr>
            <a:r>
              <a:rPr lang="en-AU" dirty="0">
                <a:solidFill>
                  <a:schemeClr val="tx1">
                    <a:lumMod val="65000"/>
                    <a:lumOff val="35000"/>
                  </a:schemeClr>
                </a:solidFill>
                <a:cs typeface="Arial" pitchFamily="34" charset="0"/>
              </a:rPr>
              <a:t>Ashley Woodbury</a:t>
            </a:r>
          </a:p>
          <a:p>
            <a:pPr lvl="1">
              <a:lnSpc>
                <a:spcPts val="2400"/>
              </a:lnSpc>
              <a:spcBef>
                <a:spcPct val="20000"/>
              </a:spcBef>
            </a:pPr>
            <a:r>
              <a:rPr lang="en-AU" dirty="0">
                <a:solidFill>
                  <a:schemeClr val="tx1">
                    <a:lumMod val="65000"/>
                    <a:lumOff val="35000"/>
                  </a:schemeClr>
                </a:solidFill>
                <a:cs typeface="Arial" pitchFamily="34" charset="0"/>
              </a:rPr>
              <a:t>Barbara Toson</a:t>
            </a:r>
          </a:p>
          <a:p>
            <a:pPr lvl="1">
              <a:lnSpc>
                <a:spcPts val="2400"/>
              </a:lnSpc>
              <a:spcBef>
                <a:spcPct val="20000"/>
              </a:spcBef>
            </a:pPr>
            <a:r>
              <a:rPr lang="en-AU" dirty="0">
                <a:solidFill>
                  <a:schemeClr val="tx1">
                    <a:lumMod val="65000"/>
                    <a:lumOff val="35000"/>
                  </a:schemeClr>
                </a:solidFill>
                <a:cs typeface="Arial" pitchFamily="34" charset="0"/>
              </a:rPr>
              <a:t>Bethany Halmy Cameron Hicks</a:t>
            </a:r>
          </a:p>
          <a:p>
            <a:pPr lvl="1">
              <a:lnSpc>
                <a:spcPts val="2400"/>
              </a:lnSpc>
              <a:spcBef>
                <a:spcPct val="20000"/>
              </a:spcBef>
            </a:pPr>
            <a:r>
              <a:rPr lang="en-AU" dirty="0">
                <a:solidFill>
                  <a:schemeClr val="tx1">
                    <a:lumMod val="65000"/>
                    <a:lumOff val="35000"/>
                  </a:schemeClr>
                </a:solidFill>
                <a:cs typeface="Arial" pitchFamily="34" charset="0"/>
              </a:rPr>
              <a:t>Carly Chaplin</a:t>
            </a:r>
          </a:p>
          <a:p>
            <a:pPr lvl="1">
              <a:lnSpc>
                <a:spcPts val="2400"/>
              </a:lnSpc>
              <a:spcBef>
                <a:spcPct val="20000"/>
              </a:spcBef>
            </a:pPr>
            <a:r>
              <a:rPr lang="en-AU" dirty="0">
                <a:solidFill>
                  <a:schemeClr val="tx1">
                    <a:lumMod val="65000"/>
                    <a:lumOff val="35000"/>
                  </a:schemeClr>
                </a:solidFill>
                <a:cs typeface="Arial" pitchFamily="34" charset="0"/>
              </a:rPr>
              <a:t>Dinaz </a:t>
            </a:r>
            <a:r>
              <a:rPr lang="en-AU" dirty="0" err="1">
                <a:solidFill>
                  <a:schemeClr val="tx1">
                    <a:lumMod val="65000"/>
                    <a:lumOff val="35000"/>
                  </a:schemeClr>
                </a:solidFill>
                <a:cs typeface="Arial" pitchFamily="34" charset="0"/>
              </a:rPr>
              <a:t>Perekh</a:t>
            </a:r>
            <a:endParaRPr lang="en-AU" dirty="0">
              <a:solidFill>
                <a:schemeClr val="tx1">
                  <a:lumMod val="65000"/>
                  <a:lumOff val="35000"/>
                </a:schemeClr>
              </a:solidFill>
              <a:cs typeface="Arial" pitchFamily="34" charset="0"/>
            </a:endParaRPr>
          </a:p>
          <a:p>
            <a:pPr lvl="1">
              <a:lnSpc>
                <a:spcPts val="2400"/>
              </a:lnSpc>
              <a:spcBef>
                <a:spcPct val="20000"/>
              </a:spcBef>
            </a:pPr>
            <a:r>
              <a:rPr lang="en-AU" dirty="0">
                <a:solidFill>
                  <a:schemeClr val="tx1">
                    <a:lumMod val="65000"/>
                    <a:lumOff val="35000"/>
                  </a:schemeClr>
                </a:solidFill>
                <a:cs typeface="Arial" pitchFamily="34" charset="0"/>
              </a:rPr>
              <a:t>Jacqui Close</a:t>
            </a:r>
          </a:p>
          <a:p>
            <a:pPr lvl="1">
              <a:lnSpc>
                <a:spcPts val="2400"/>
              </a:lnSpc>
              <a:spcBef>
                <a:spcPct val="20000"/>
              </a:spcBef>
            </a:pPr>
            <a:r>
              <a:rPr lang="en-AU" dirty="0">
                <a:solidFill>
                  <a:schemeClr val="tx1">
                    <a:lumMod val="65000"/>
                    <a:lumOff val="35000"/>
                  </a:schemeClr>
                </a:solidFill>
                <a:cs typeface="Arial" pitchFamily="34" charset="0"/>
              </a:rPr>
              <a:t>Jasmine Menant</a:t>
            </a:r>
          </a:p>
          <a:p>
            <a:pPr lvl="1">
              <a:lnSpc>
                <a:spcPts val="2400"/>
              </a:lnSpc>
              <a:spcBef>
                <a:spcPct val="20000"/>
              </a:spcBef>
            </a:pPr>
            <a:r>
              <a:rPr lang="en-AU" dirty="0">
                <a:solidFill>
                  <a:schemeClr val="tx1">
                    <a:lumMod val="65000"/>
                    <a:lumOff val="35000"/>
                  </a:schemeClr>
                </a:solidFill>
                <a:cs typeface="Arial" pitchFamily="34" charset="0"/>
              </a:rPr>
              <a:t>Jessica Turner</a:t>
            </a:r>
          </a:p>
          <a:p>
            <a:pPr lvl="1">
              <a:lnSpc>
                <a:spcPts val="2400"/>
              </a:lnSpc>
              <a:spcBef>
                <a:spcPct val="20000"/>
              </a:spcBef>
            </a:pPr>
            <a:r>
              <a:rPr lang="en-AU" dirty="0">
                <a:solidFill>
                  <a:schemeClr val="tx1">
                    <a:lumMod val="65000"/>
                    <a:lumOff val="35000"/>
                  </a:schemeClr>
                </a:solidFill>
                <a:cs typeface="Arial" pitchFamily="34" charset="0"/>
              </a:rPr>
              <a:t>Joanne Lo</a:t>
            </a:r>
          </a:p>
          <a:p>
            <a:pPr lvl="1">
              <a:lnSpc>
                <a:spcPts val="2400"/>
              </a:lnSpc>
              <a:spcBef>
                <a:spcPct val="20000"/>
              </a:spcBef>
            </a:pPr>
            <a:r>
              <a:rPr lang="en-AU" dirty="0">
                <a:solidFill>
                  <a:schemeClr val="tx1">
                    <a:lumMod val="65000"/>
                    <a:lumOff val="35000"/>
                  </a:schemeClr>
                </a:solidFill>
                <a:cs typeface="Arial" pitchFamily="34" charset="0"/>
              </a:rPr>
              <a:t>Kim Delbaere</a:t>
            </a: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p:txBody>
      </p:sp>
      <p:sp>
        <p:nvSpPr>
          <p:cNvPr id="10" name="Content Placeholder 2">
            <a:extLst>
              <a:ext uri="{FF2B5EF4-FFF2-40B4-BE49-F238E27FC236}">
                <a16:creationId xmlns:a16="http://schemas.microsoft.com/office/drawing/2014/main" id="{C7DBFB3B-BBFE-4CC8-B48C-378A68B08CE3}"/>
              </a:ext>
            </a:extLst>
          </p:cNvPr>
          <p:cNvSpPr>
            <a:spLocks/>
          </p:cNvSpPr>
          <p:nvPr/>
        </p:nvSpPr>
        <p:spPr bwMode="auto">
          <a:xfrm>
            <a:off x="6814955" y="4002117"/>
            <a:ext cx="2573772" cy="3356479"/>
          </a:xfrm>
          <a:prstGeom prst="rect">
            <a:avLst/>
          </a:prstGeom>
          <a:noFill/>
          <a:ln w="9525">
            <a:noFill/>
            <a:miter lim="800000"/>
            <a:headEnd/>
            <a:tailEnd/>
          </a:ln>
        </p:spPr>
        <p:txBody>
          <a:bodyPr/>
          <a:lstStyle/>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r>
              <a:rPr lang="en-AU" dirty="0">
                <a:solidFill>
                  <a:schemeClr val="tx1">
                    <a:lumMod val="65000"/>
                    <a:lumOff val="35000"/>
                  </a:schemeClr>
                </a:solidFill>
                <a:cs typeface="Arial" pitchFamily="34" charset="0"/>
              </a:rPr>
              <a:t>Amit </a:t>
            </a:r>
            <a:r>
              <a:rPr lang="en-AU" dirty="0" err="1">
                <a:solidFill>
                  <a:schemeClr val="tx1">
                    <a:lumMod val="65000"/>
                    <a:lumOff val="35000"/>
                  </a:schemeClr>
                </a:solidFill>
                <a:cs typeface="Arial" pitchFamily="34" charset="0"/>
              </a:rPr>
              <a:t>Lampit</a:t>
            </a:r>
            <a:endParaRPr lang="en-AU" dirty="0">
              <a:solidFill>
                <a:schemeClr val="tx1">
                  <a:lumMod val="65000"/>
                  <a:lumOff val="35000"/>
                </a:schemeClr>
              </a:solidFill>
              <a:cs typeface="Arial" pitchFamily="34" charset="0"/>
            </a:endParaRPr>
          </a:p>
          <a:p>
            <a:pPr lvl="1">
              <a:lnSpc>
                <a:spcPts val="2400"/>
              </a:lnSpc>
              <a:spcBef>
                <a:spcPct val="20000"/>
              </a:spcBef>
            </a:pPr>
            <a:r>
              <a:rPr lang="en-AU" dirty="0">
                <a:solidFill>
                  <a:schemeClr val="tx1">
                    <a:lumMod val="65000"/>
                    <a:lumOff val="35000"/>
                  </a:schemeClr>
                </a:solidFill>
                <a:cs typeface="Arial" pitchFamily="34" charset="0"/>
              </a:rPr>
              <a:t>Cathie Sherrington</a:t>
            </a:r>
          </a:p>
          <a:p>
            <a:pPr lvl="1">
              <a:lnSpc>
                <a:spcPts val="2400"/>
              </a:lnSpc>
              <a:spcBef>
                <a:spcPct val="20000"/>
              </a:spcBef>
            </a:pPr>
            <a:r>
              <a:rPr lang="en-AU" dirty="0">
                <a:solidFill>
                  <a:schemeClr val="tx1">
                    <a:lumMod val="65000"/>
                    <a:lumOff val="35000"/>
                  </a:schemeClr>
                </a:solidFill>
                <a:cs typeface="Arial" pitchFamily="34" charset="0"/>
              </a:rPr>
              <a:t>Kathryn </a:t>
            </a:r>
            <a:r>
              <a:rPr lang="en-AU" dirty="0" err="1">
                <a:solidFill>
                  <a:schemeClr val="tx1">
                    <a:lumMod val="65000"/>
                    <a:lumOff val="35000"/>
                  </a:schemeClr>
                </a:solidFill>
                <a:cs typeface="Arial" pitchFamily="34" charset="0"/>
              </a:rPr>
              <a:t>Broadhouse</a:t>
            </a:r>
            <a:endParaRPr lang="en-AU" dirty="0">
              <a:solidFill>
                <a:schemeClr val="tx1">
                  <a:lumMod val="65000"/>
                  <a:lumOff val="35000"/>
                </a:schemeClr>
              </a:solidFill>
              <a:cs typeface="Arial" pitchFamily="34" charset="0"/>
            </a:endParaRPr>
          </a:p>
          <a:p>
            <a:pPr lvl="1">
              <a:lnSpc>
                <a:spcPts val="2400"/>
              </a:lnSpc>
              <a:spcBef>
                <a:spcPct val="20000"/>
              </a:spcBef>
            </a:pPr>
            <a:r>
              <a:rPr lang="en-AU" dirty="0">
                <a:solidFill>
                  <a:schemeClr val="tx1">
                    <a:lumMod val="65000"/>
                    <a:lumOff val="35000"/>
                  </a:schemeClr>
                </a:solidFill>
                <a:cs typeface="Arial" pitchFamily="34" charset="0"/>
              </a:rPr>
              <a:t>Marshall Dalton</a:t>
            </a:r>
          </a:p>
          <a:p>
            <a:pPr lvl="1">
              <a:lnSpc>
                <a:spcPts val="2400"/>
              </a:lnSpc>
              <a:spcBef>
                <a:spcPct val="20000"/>
              </a:spcBef>
            </a:pPr>
            <a:r>
              <a:rPr lang="en-AU" dirty="0">
                <a:solidFill>
                  <a:schemeClr val="tx1">
                    <a:lumMod val="65000"/>
                    <a:lumOff val="35000"/>
                  </a:schemeClr>
                </a:solidFill>
                <a:cs typeface="Arial" pitchFamily="34" charset="0"/>
              </a:rPr>
              <a:t>Michael Valenzuela</a:t>
            </a: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p:txBody>
      </p:sp>
      <p:sp>
        <p:nvSpPr>
          <p:cNvPr id="11" name="Content Placeholder 2">
            <a:extLst>
              <a:ext uri="{FF2B5EF4-FFF2-40B4-BE49-F238E27FC236}">
                <a16:creationId xmlns:a16="http://schemas.microsoft.com/office/drawing/2014/main" id="{5523AD3D-16CA-4B19-B6AA-CF5B82C6A614}"/>
              </a:ext>
            </a:extLst>
          </p:cNvPr>
          <p:cNvSpPr>
            <a:spLocks/>
          </p:cNvSpPr>
          <p:nvPr/>
        </p:nvSpPr>
        <p:spPr bwMode="auto">
          <a:xfrm>
            <a:off x="3997239" y="2760223"/>
            <a:ext cx="2883992" cy="4592415"/>
          </a:xfrm>
          <a:prstGeom prst="rect">
            <a:avLst/>
          </a:prstGeom>
          <a:noFill/>
          <a:ln w="9525">
            <a:noFill/>
            <a:miter lim="800000"/>
            <a:headEnd/>
            <a:tailEnd/>
          </a:ln>
        </p:spPr>
        <p:txBody>
          <a:bodyPr/>
          <a:lstStyle/>
          <a:p>
            <a:pPr lvl="1">
              <a:lnSpc>
                <a:spcPts val="2400"/>
              </a:lnSpc>
              <a:spcBef>
                <a:spcPct val="20000"/>
              </a:spcBef>
            </a:pPr>
            <a:r>
              <a:rPr lang="en-AU" dirty="0">
                <a:solidFill>
                  <a:schemeClr val="tx1">
                    <a:lumMod val="65000"/>
                    <a:lumOff val="35000"/>
                  </a:schemeClr>
                </a:solidFill>
                <a:cs typeface="Arial" pitchFamily="34" charset="0"/>
              </a:rPr>
              <a:t>Mayna </a:t>
            </a:r>
            <a:r>
              <a:rPr lang="pl-PL" dirty="0">
                <a:solidFill>
                  <a:schemeClr val="tx1">
                    <a:lumMod val="65000"/>
                    <a:lumOff val="35000"/>
                  </a:schemeClr>
                </a:solidFill>
                <a:cs typeface="Arial" pitchFamily="34" charset="0"/>
              </a:rPr>
              <a:t>Ratanapongleka </a:t>
            </a:r>
            <a:r>
              <a:rPr lang="en-AU" dirty="0">
                <a:solidFill>
                  <a:schemeClr val="tx1">
                    <a:lumMod val="65000"/>
                    <a:lumOff val="35000"/>
                  </a:schemeClr>
                </a:solidFill>
                <a:cs typeface="Arial" pitchFamily="34" charset="0"/>
              </a:rPr>
              <a:t>Matt Hand</a:t>
            </a:r>
          </a:p>
          <a:p>
            <a:pPr lvl="1">
              <a:lnSpc>
                <a:spcPts val="2400"/>
              </a:lnSpc>
              <a:spcBef>
                <a:spcPct val="20000"/>
              </a:spcBef>
            </a:pPr>
            <a:r>
              <a:rPr lang="en-AU" dirty="0">
                <a:solidFill>
                  <a:schemeClr val="tx1">
                    <a:lumMod val="65000"/>
                    <a:lumOff val="35000"/>
                  </a:schemeClr>
                </a:solidFill>
                <a:cs typeface="Arial" pitchFamily="34" charset="0"/>
              </a:rPr>
              <a:t>Natassia Smith</a:t>
            </a:r>
          </a:p>
          <a:p>
            <a:pPr lvl="1">
              <a:lnSpc>
                <a:spcPts val="2400"/>
              </a:lnSpc>
              <a:spcBef>
                <a:spcPct val="20000"/>
              </a:spcBef>
            </a:pPr>
            <a:r>
              <a:rPr lang="en-AU" dirty="0">
                <a:solidFill>
                  <a:schemeClr val="tx1">
                    <a:lumMod val="65000"/>
                    <a:lumOff val="35000"/>
                  </a:schemeClr>
                </a:solidFill>
                <a:cs typeface="Arial" pitchFamily="34" charset="0"/>
              </a:rPr>
              <a:t>Rob Herbert</a:t>
            </a:r>
          </a:p>
          <a:p>
            <a:pPr lvl="1">
              <a:lnSpc>
                <a:spcPts val="2400"/>
              </a:lnSpc>
              <a:spcBef>
                <a:spcPct val="20000"/>
              </a:spcBef>
            </a:pPr>
            <a:r>
              <a:rPr lang="en-AU" dirty="0">
                <a:solidFill>
                  <a:schemeClr val="tx1">
                    <a:lumMod val="65000"/>
                    <a:lumOff val="35000"/>
                  </a:schemeClr>
                </a:solidFill>
                <a:cs typeface="Arial" pitchFamily="34" charset="0"/>
              </a:rPr>
              <a:t>Stephen Lord</a:t>
            </a: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r>
              <a:rPr lang="en-AU" dirty="0">
                <a:solidFill>
                  <a:schemeClr val="tx1">
                    <a:lumMod val="65000"/>
                    <a:lumOff val="35000"/>
                  </a:schemeClr>
                </a:solidFill>
                <a:cs typeface="Arial" pitchFamily="34" charset="0"/>
              </a:rPr>
              <a:t>Dexter Go</a:t>
            </a:r>
          </a:p>
          <a:p>
            <a:pPr lvl="1">
              <a:lnSpc>
                <a:spcPts val="2400"/>
              </a:lnSpc>
              <a:spcBef>
                <a:spcPct val="20000"/>
              </a:spcBef>
            </a:pPr>
            <a:r>
              <a:rPr lang="en-AU" dirty="0">
                <a:solidFill>
                  <a:schemeClr val="tx1">
                    <a:lumMod val="65000"/>
                    <a:lumOff val="35000"/>
                  </a:schemeClr>
                </a:solidFill>
                <a:cs typeface="Arial" pitchFamily="34" charset="0"/>
              </a:rPr>
              <a:t>George Mitri</a:t>
            </a:r>
          </a:p>
          <a:p>
            <a:pPr lvl="1">
              <a:lnSpc>
                <a:spcPts val="2400"/>
              </a:lnSpc>
              <a:spcBef>
                <a:spcPct val="20000"/>
              </a:spcBef>
            </a:pPr>
            <a:r>
              <a:rPr lang="en-AU" dirty="0">
                <a:solidFill>
                  <a:schemeClr val="tx1">
                    <a:lumMod val="65000"/>
                    <a:lumOff val="35000"/>
                  </a:schemeClr>
                </a:solidFill>
                <a:cs typeface="Arial" pitchFamily="34" charset="0"/>
              </a:rPr>
              <a:t>Jaime Garcia</a:t>
            </a:r>
          </a:p>
          <a:p>
            <a:pPr lvl="1">
              <a:lnSpc>
                <a:spcPts val="2400"/>
              </a:lnSpc>
              <a:spcBef>
                <a:spcPct val="20000"/>
              </a:spcBef>
            </a:pPr>
            <a:r>
              <a:rPr lang="en-AU" dirty="0">
                <a:solidFill>
                  <a:schemeClr val="tx1">
                    <a:lumMod val="65000"/>
                    <a:lumOff val="35000"/>
                  </a:schemeClr>
                </a:solidFill>
                <a:cs typeface="Arial" pitchFamily="34" charset="0"/>
              </a:rPr>
              <a:t>Philip Aubert</a:t>
            </a:r>
          </a:p>
          <a:p>
            <a:pPr lvl="1">
              <a:lnSpc>
                <a:spcPts val="2400"/>
              </a:lnSpc>
              <a:spcBef>
                <a:spcPct val="20000"/>
              </a:spcBef>
            </a:pPr>
            <a:r>
              <a:rPr lang="en-AU" dirty="0">
                <a:solidFill>
                  <a:schemeClr val="tx1">
                    <a:lumMod val="65000"/>
                    <a:lumOff val="35000"/>
                  </a:schemeClr>
                </a:solidFill>
                <a:cs typeface="Arial" pitchFamily="34" charset="0"/>
              </a:rPr>
              <a:t>NeuRA IT</a:t>
            </a: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p:txBody>
      </p:sp>
      <p:pic>
        <p:nvPicPr>
          <p:cNvPr id="12" name="Picture 11">
            <a:extLst>
              <a:ext uri="{FF2B5EF4-FFF2-40B4-BE49-F238E27FC236}">
                <a16:creationId xmlns:a16="http://schemas.microsoft.com/office/drawing/2014/main" id="{C8BD6774-57C1-4568-BACD-234A228D2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681" y="3951663"/>
            <a:ext cx="1722701" cy="6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a:extLst>
              <a:ext uri="{FF2B5EF4-FFF2-40B4-BE49-F238E27FC236}">
                <a16:creationId xmlns:a16="http://schemas.microsoft.com/office/drawing/2014/main" id="{5B3C6153-CA04-4705-BDE6-9096E50BC066}"/>
              </a:ext>
            </a:extLst>
          </p:cNvPr>
          <p:cNvSpPr>
            <a:spLocks/>
          </p:cNvSpPr>
          <p:nvPr/>
        </p:nvSpPr>
        <p:spPr bwMode="auto">
          <a:xfrm>
            <a:off x="6811183" y="2791332"/>
            <a:ext cx="2883992" cy="4592415"/>
          </a:xfrm>
          <a:prstGeom prst="rect">
            <a:avLst/>
          </a:prstGeom>
          <a:noFill/>
          <a:ln w="9525">
            <a:noFill/>
            <a:miter lim="800000"/>
            <a:headEnd/>
            <a:tailEnd/>
          </a:ln>
        </p:spPr>
        <p:txBody>
          <a:bodyPr/>
          <a:lstStyle/>
          <a:p>
            <a:pPr lvl="1">
              <a:lnSpc>
                <a:spcPts val="2400"/>
              </a:lnSpc>
              <a:spcBef>
                <a:spcPct val="20000"/>
              </a:spcBef>
            </a:pPr>
            <a:r>
              <a:rPr lang="en-AU" dirty="0">
                <a:solidFill>
                  <a:schemeClr val="tx1">
                    <a:lumMod val="65000"/>
                    <a:lumOff val="35000"/>
                  </a:schemeClr>
                </a:solidFill>
                <a:cs typeface="Arial" pitchFamily="34" charset="0"/>
              </a:rPr>
              <a:t>Carolyn Tan</a:t>
            </a:r>
          </a:p>
          <a:p>
            <a:pPr lvl="1">
              <a:lnSpc>
                <a:spcPts val="2400"/>
              </a:lnSpc>
              <a:spcBef>
                <a:spcPct val="20000"/>
              </a:spcBef>
            </a:pPr>
            <a:r>
              <a:rPr lang="en-AU" dirty="0">
                <a:solidFill>
                  <a:schemeClr val="tx1">
                    <a:lumMod val="65000"/>
                    <a:lumOff val="35000"/>
                  </a:schemeClr>
                </a:solidFill>
                <a:cs typeface="Arial" pitchFamily="34" charset="0"/>
              </a:rPr>
              <a:t>Jeffrey Yu</a:t>
            </a: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a:p>
            <a:pPr lvl="1">
              <a:lnSpc>
                <a:spcPts val="2400"/>
              </a:lnSpc>
              <a:spcBef>
                <a:spcPct val="20000"/>
              </a:spcBef>
            </a:pPr>
            <a:endParaRPr lang="en-AU" dirty="0">
              <a:solidFill>
                <a:schemeClr val="tx1">
                  <a:lumMod val="65000"/>
                  <a:lumOff val="35000"/>
                </a:schemeClr>
              </a:solidFill>
              <a:cs typeface="Arial" pitchFamily="34" charset="0"/>
            </a:endParaRPr>
          </a:p>
        </p:txBody>
      </p:sp>
      <p:pic>
        <p:nvPicPr>
          <p:cNvPr id="14" name="Picture 13">
            <a:extLst>
              <a:ext uri="{FF2B5EF4-FFF2-40B4-BE49-F238E27FC236}">
                <a16:creationId xmlns:a16="http://schemas.microsoft.com/office/drawing/2014/main" id="{D8819523-2EBC-4280-B342-3F0AE642786F}"/>
              </a:ext>
            </a:extLst>
          </p:cNvPr>
          <p:cNvPicPr>
            <a:picLocks noChangeAspect="1"/>
          </p:cNvPicPr>
          <p:nvPr/>
        </p:nvPicPr>
        <p:blipFill rotWithShape="1">
          <a:blip r:embed="rId6"/>
          <a:srcRect t="18484" r="-3" b="2375"/>
          <a:stretch/>
        </p:blipFill>
        <p:spPr>
          <a:xfrm>
            <a:off x="20" y="14"/>
            <a:ext cx="5439215" cy="2238362"/>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spTree>
    <p:extLst>
      <p:ext uri="{BB962C8B-B14F-4D97-AF65-F5344CB8AC3E}">
        <p14:creationId xmlns:p14="http://schemas.microsoft.com/office/powerpoint/2010/main" val="3555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11FA95D-B697-44EF-946C-23E4A2829D6A}"/>
              </a:ext>
            </a:extLst>
          </p:cNvPr>
          <p:cNvSpPr>
            <a:spLocks noChangeArrowheads="1"/>
          </p:cNvSpPr>
          <p:nvPr/>
        </p:nvSpPr>
        <p:spPr bwMode="auto">
          <a:xfrm>
            <a:off x="1544333" y="360097"/>
            <a:ext cx="8999537"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spcBef>
                <a:spcPct val="0"/>
              </a:spcBef>
              <a:defRPr/>
            </a:pPr>
            <a:endParaRPr lang="en-AU" sz="4400" b="1" dirty="0">
              <a:solidFill>
                <a:schemeClr val="accent1">
                  <a:lumMod val="75000"/>
                </a:schemeClr>
              </a:solidFill>
              <a:latin typeface="Arial" panose="020B0604020202020204" pitchFamily="34" charset="0"/>
              <a:ea typeface="+mj-ea"/>
              <a:cs typeface="Arial" panose="020B0604020202020204" pitchFamily="34" charset="0"/>
            </a:endParaRPr>
          </a:p>
        </p:txBody>
      </p:sp>
      <p:sp>
        <p:nvSpPr>
          <p:cNvPr id="12" name="Title 1">
            <a:extLst>
              <a:ext uri="{FF2B5EF4-FFF2-40B4-BE49-F238E27FC236}">
                <a16:creationId xmlns:a16="http://schemas.microsoft.com/office/drawing/2014/main" id="{DF7C3AE4-0692-4444-8961-DA7CA03FE820}"/>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Exercise can prevent falls</a:t>
            </a:r>
          </a:p>
        </p:txBody>
      </p:sp>
      <p:pic>
        <p:nvPicPr>
          <p:cNvPr id="14" name="Picture 13" descr="NeuRA Logo.jpg">
            <a:extLst>
              <a:ext uri="{FF2B5EF4-FFF2-40B4-BE49-F238E27FC236}">
                <a16:creationId xmlns:a16="http://schemas.microsoft.com/office/drawing/2014/main" id="{13286D09-1D70-42E4-A1EA-689B00E6BC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pic>
        <p:nvPicPr>
          <p:cNvPr id="2050" name="Picture 2" descr="See the source image">
            <a:extLst>
              <a:ext uri="{FF2B5EF4-FFF2-40B4-BE49-F238E27FC236}">
                <a16:creationId xmlns:a16="http://schemas.microsoft.com/office/drawing/2014/main" id="{39D2C6C1-54EB-4C06-A269-E1D1A28ED2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8000" contrast="-34000"/>
                    </a14:imgEffect>
                  </a14:imgLayer>
                </a14:imgProps>
              </a:ext>
              <a:ext uri="{28A0092B-C50C-407E-A947-70E740481C1C}">
                <a14:useLocalDpi xmlns:a14="http://schemas.microsoft.com/office/drawing/2010/main" val="0"/>
              </a:ext>
            </a:extLst>
          </a:blip>
          <a:srcRect/>
          <a:stretch>
            <a:fillRect/>
          </a:stretch>
        </p:blipFill>
        <p:spPr bwMode="auto">
          <a:xfrm>
            <a:off x="6929681" y="2358999"/>
            <a:ext cx="4233335" cy="31883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58D11B6-A558-4E81-8C8C-0F6111CF8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238" y="1820292"/>
            <a:ext cx="4134431" cy="22744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E93DFC7-98A4-43CC-8814-F9534CFCEFB1}"/>
              </a:ext>
            </a:extLst>
          </p:cNvPr>
          <p:cNvSpPr txBox="1"/>
          <p:nvPr/>
        </p:nvSpPr>
        <p:spPr>
          <a:xfrm>
            <a:off x="1545521" y="4370775"/>
            <a:ext cx="6096000" cy="2000548"/>
          </a:xfrm>
          <a:prstGeom prst="rect">
            <a:avLst/>
          </a:prstGeom>
          <a:noFill/>
        </p:spPr>
        <p:txBody>
          <a:bodyPr wrap="square">
            <a:spAutoFit/>
          </a:bodyPr>
          <a:lstStyle/>
          <a:p>
            <a:pPr algn="l" rtl="0" fontAlgn="base">
              <a:lnSpc>
                <a:spcPct val="150000"/>
              </a:lnSpc>
            </a:pPr>
            <a:r>
              <a:rPr lang="en-AU" sz="1600" dirty="0">
                <a:solidFill>
                  <a:srgbClr val="000000"/>
                </a:solidFill>
                <a:latin typeface="Arial" panose="020B0604020202020204" pitchFamily="34" charset="0"/>
              </a:rPr>
              <a:t>Exercise</a:t>
            </a:r>
            <a:r>
              <a:rPr lang="en-AU" sz="1600" b="1" dirty="0">
                <a:solidFill>
                  <a:srgbClr val="000000"/>
                </a:solidFill>
                <a:latin typeface="Arial" panose="020B0604020202020204" pitchFamily="34" charset="0"/>
              </a:rPr>
              <a:t> reduces </a:t>
            </a:r>
            <a:r>
              <a:rPr lang="en-AU" sz="1600" dirty="0">
                <a:solidFill>
                  <a:srgbClr val="000000"/>
                </a:solidFill>
                <a:latin typeface="Arial" panose="020B0604020202020204" pitchFamily="34" charset="0"/>
              </a:rPr>
              <a:t>the rate of falls by </a:t>
            </a:r>
            <a:r>
              <a:rPr lang="en-AU" sz="1600" b="1" dirty="0">
                <a:solidFill>
                  <a:srgbClr val="000000"/>
                </a:solidFill>
                <a:latin typeface="Arial" panose="020B0604020202020204" pitchFamily="34" charset="0"/>
              </a:rPr>
              <a:t>23% </a:t>
            </a:r>
          </a:p>
          <a:p>
            <a:pPr marL="285744" indent="-285744" fontAlgn="base">
              <a:lnSpc>
                <a:spcPct val="150000"/>
              </a:lnSpc>
              <a:buFont typeface="Arial" panose="020B0604020202020204" pitchFamily="34" charset="0"/>
              <a:buChar char="•"/>
            </a:pPr>
            <a:r>
              <a:rPr lang="en-AU" sz="1400" dirty="0" err="1">
                <a:solidFill>
                  <a:srgbClr val="000000"/>
                </a:solidFill>
                <a:latin typeface="Arial" panose="020B0604020202020204" pitchFamily="34" charset="0"/>
              </a:rPr>
              <a:t>RaR</a:t>
            </a:r>
            <a:r>
              <a:rPr lang="en-AU" sz="1400" dirty="0">
                <a:solidFill>
                  <a:srgbClr val="000000"/>
                </a:solidFill>
                <a:latin typeface="Arial" panose="020B0604020202020204" pitchFamily="34" charset="0"/>
              </a:rPr>
              <a:t> 0.77, 95%CI 0.71 to 0.83</a:t>
            </a:r>
          </a:p>
          <a:p>
            <a:pPr marL="285744" indent="-285744" fontAlgn="base">
              <a:lnSpc>
                <a:spcPct val="150000"/>
              </a:lnSpc>
              <a:buFont typeface="Arial" panose="020B0604020202020204" pitchFamily="34" charset="0"/>
              <a:buChar char="•"/>
            </a:pPr>
            <a:r>
              <a:rPr lang="en-AU" sz="1400" dirty="0">
                <a:solidFill>
                  <a:srgbClr val="000000"/>
                </a:solidFill>
                <a:latin typeface="Arial" panose="020B0604020202020204" pitchFamily="34" charset="0"/>
              </a:rPr>
              <a:t>12,981 participants</a:t>
            </a:r>
          </a:p>
          <a:p>
            <a:pPr marL="285744" indent="-285744" fontAlgn="base">
              <a:lnSpc>
                <a:spcPct val="150000"/>
              </a:lnSpc>
              <a:buFont typeface="Arial" panose="020B0604020202020204" pitchFamily="34" charset="0"/>
              <a:buChar char="•"/>
            </a:pPr>
            <a:r>
              <a:rPr lang="en-AU" sz="1400" dirty="0">
                <a:solidFill>
                  <a:srgbClr val="000000"/>
                </a:solidFill>
                <a:latin typeface="Arial" panose="020B0604020202020204" pitchFamily="34" charset="0"/>
              </a:rPr>
              <a:t>59 studies</a:t>
            </a:r>
          </a:p>
          <a:p>
            <a:pPr marL="285744" indent="-285744" fontAlgn="base">
              <a:lnSpc>
                <a:spcPct val="150000"/>
              </a:lnSpc>
              <a:buFont typeface="Arial" panose="020B0604020202020204" pitchFamily="34" charset="0"/>
              <a:buChar char="•"/>
            </a:pPr>
            <a:r>
              <a:rPr lang="en-AU" sz="1400" dirty="0">
                <a:solidFill>
                  <a:srgbClr val="000000"/>
                </a:solidFill>
                <a:latin typeface="Arial" panose="020B0604020202020204" pitchFamily="34" charset="0"/>
              </a:rPr>
              <a:t>high certainty evidence</a:t>
            </a:r>
            <a:endParaRPr lang="en-US" sz="1400" dirty="0">
              <a:solidFill>
                <a:srgbClr val="000000"/>
              </a:solidFill>
              <a:latin typeface="Segoe UI" panose="020B0502040204020203" pitchFamily="34" charset="0"/>
            </a:endParaRPr>
          </a:p>
          <a:p>
            <a:pPr algn="l" rtl="0" fontAlgn="base"/>
            <a:r>
              <a:rPr lang="en-AU" sz="1600" dirty="0">
                <a:solidFill>
                  <a:srgbClr val="000000"/>
                </a:solidFill>
                <a:latin typeface="Arial" panose="020B0604020202020204" pitchFamily="34" charset="0"/>
              </a:rPr>
              <a:t>​</a:t>
            </a:r>
            <a:endParaRPr lang="en-AU"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1454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uRA Logo.jpg">
            <a:extLst>
              <a:ext uri="{FF2B5EF4-FFF2-40B4-BE49-F238E27FC236}">
                <a16:creationId xmlns:a16="http://schemas.microsoft.com/office/drawing/2014/main" id="{B919C04D-CC55-45AA-A535-7E2910A92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1" name="Title 1">
            <a:extLst>
              <a:ext uri="{FF2B5EF4-FFF2-40B4-BE49-F238E27FC236}">
                <a16:creationId xmlns:a16="http://schemas.microsoft.com/office/drawing/2014/main" id="{73F18444-786F-478E-8108-BE442DC02712}"/>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2" name="Title 1">
            <a:extLst>
              <a:ext uri="{FF2B5EF4-FFF2-40B4-BE49-F238E27FC236}">
                <a16:creationId xmlns:a16="http://schemas.microsoft.com/office/drawing/2014/main" id="{8465E3A2-6242-455A-B63F-A2737C508832}"/>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flow diagram </a:t>
            </a:r>
          </a:p>
        </p:txBody>
      </p:sp>
      <p:grpSp>
        <p:nvGrpSpPr>
          <p:cNvPr id="52" name="Canvas 69">
            <a:extLst>
              <a:ext uri="{FF2B5EF4-FFF2-40B4-BE49-F238E27FC236}">
                <a16:creationId xmlns:a16="http://schemas.microsoft.com/office/drawing/2014/main" id="{7E4EA492-D162-4EAE-82E2-DA5CFD041ED1}"/>
              </a:ext>
            </a:extLst>
          </p:cNvPr>
          <p:cNvGrpSpPr/>
          <p:nvPr/>
        </p:nvGrpSpPr>
        <p:grpSpPr>
          <a:xfrm>
            <a:off x="2244703" y="1471474"/>
            <a:ext cx="7522880" cy="5115668"/>
            <a:chOff x="203812" y="147710"/>
            <a:chExt cx="7522880" cy="5115668"/>
          </a:xfrm>
        </p:grpSpPr>
        <p:cxnSp>
          <p:nvCxnSpPr>
            <p:cNvPr id="54" name="Straight Arrow Connector 53">
              <a:extLst>
                <a:ext uri="{FF2B5EF4-FFF2-40B4-BE49-F238E27FC236}">
                  <a16:creationId xmlns:a16="http://schemas.microsoft.com/office/drawing/2014/main" id="{18155B2E-CA42-4F89-9F42-307E76A1B4FE}"/>
                </a:ext>
              </a:extLst>
            </p:cNvPr>
            <p:cNvCxnSpPr/>
            <p:nvPr/>
          </p:nvCxnSpPr>
          <p:spPr>
            <a:xfrm>
              <a:off x="4209503" y="509580"/>
              <a:ext cx="0" cy="240391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Straight Arrow Connector 54">
              <a:extLst>
                <a:ext uri="{FF2B5EF4-FFF2-40B4-BE49-F238E27FC236}">
                  <a16:creationId xmlns:a16="http://schemas.microsoft.com/office/drawing/2014/main" id="{039515BE-FF1D-4D3F-93AD-3CCDD7D4EF95}"/>
                </a:ext>
              </a:extLst>
            </p:cNvPr>
            <p:cNvCxnSpPr/>
            <p:nvPr/>
          </p:nvCxnSpPr>
          <p:spPr>
            <a:xfrm>
              <a:off x="6138413" y="3298423"/>
              <a:ext cx="611" cy="1600644"/>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6" name="Straight Arrow Connector 55">
              <a:extLst>
                <a:ext uri="{FF2B5EF4-FFF2-40B4-BE49-F238E27FC236}">
                  <a16:creationId xmlns:a16="http://schemas.microsoft.com/office/drawing/2014/main" id="{9BAF4DCE-3977-4FE9-AC59-F8A4B5091BD5}"/>
                </a:ext>
              </a:extLst>
            </p:cNvPr>
            <p:cNvCxnSpPr/>
            <p:nvPr/>
          </p:nvCxnSpPr>
          <p:spPr>
            <a:xfrm>
              <a:off x="4213109" y="3239360"/>
              <a:ext cx="0" cy="165590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Rectangle 56">
              <a:extLst>
                <a:ext uri="{FF2B5EF4-FFF2-40B4-BE49-F238E27FC236}">
                  <a16:creationId xmlns:a16="http://schemas.microsoft.com/office/drawing/2014/main" id="{A4671F56-B727-442F-8DCC-E0958860E848}"/>
                </a:ext>
              </a:extLst>
            </p:cNvPr>
            <p:cNvSpPr>
              <a:spLocks noChangeArrowheads="1"/>
            </p:cNvSpPr>
            <p:nvPr/>
          </p:nvSpPr>
          <p:spPr bwMode="auto">
            <a:xfrm>
              <a:off x="3368875" y="147710"/>
              <a:ext cx="1692631" cy="361927"/>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6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Assessed for eligibility (n=832)</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6A47AF33-FC31-4272-A165-1527233EFCF1}"/>
                </a:ext>
              </a:extLst>
            </p:cNvPr>
            <p:cNvSpPr>
              <a:spLocks noChangeArrowheads="1"/>
            </p:cNvSpPr>
            <p:nvPr/>
          </p:nvSpPr>
          <p:spPr bwMode="auto">
            <a:xfrm>
              <a:off x="5357547" y="553503"/>
              <a:ext cx="2126418" cy="68241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spcAft>
                  <a:spcPts val="300"/>
                </a:spcAft>
              </a:pPr>
              <a:r>
                <a:rPr lang="en-CA" sz="800" dirty="0">
                  <a:latin typeface="Arial" panose="020B0604020202020204" pitchFamily="34" charset="0"/>
                  <a:ea typeface="Calibri" panose="020F0502020204030204" pitchFamily="34" charset="0"/>
                  <a:cs typeface="Times New Roman" panose="02020603050405020304" pitchFamily="18" charset="0"/>
                </a:rPr>
                <a:t>Did not meet inclusion criteria (n=16)</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228594" indent="-228594">
                <a:spcAft>
                  <a:spcPts val="300"/>
                </a:spcAft>
              </a:pPr>
              <a:r>
                <a:rPr lang="en-CA" sz="800" dirty="0">
                  <a:latin typeface="Arial" panose="020B0604020202020204" pitchFamily="34" charset="0"/>
                  <a:ea typeface="Calibri" panose="020F0502020204030204" pitchFamily="34" charset="0"/>
                  <a:cs typeface="Times New Roman" panose="02020603050405020304" pitchFamily="18" charset="0"/>
                </a:rPr>
                <a:t>Declined to participate</a:t>
              </a:r>
              <a:r>
                <a:rPr lang="en-AU" sz="1100" dirty="0">
                  <a:latin typeface="Calibri" panose="020F0502020204030204" pitchFamily="34" charset="0"/>
                  <a:ea typeface="Calibri" panose="020F0502020204030204" pitchFamily="34" charset="0"/>
                  <a:cs typeface="Times New Roman" panose="02020603050405020304" pitchFamily="18" charset="0"/>
                </a:rPr>
                <a:t> (n</a:t>
              </a:r>
              <a:r>
                <a:rPr lang="en-CA" sz="800" dirty="0">
                  <a:latin typeface="Arial" panose="020B0604020202020204" pitchFamily="34" charset="0"/>
                  <a:ea typeface="Calibri" panose="020F0502020204030204" pitchFamily="34" charset="0"/>
                  <a:cs typeface="Times New Roman" panose="02020603050405020304" pitchFamily="18" charset="0"/>
                </a:rPr>
                <a:t>=13)</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228594" indent="-228594">
                <a:spcAft>
                  <a:spcPts val="300"/>
                </a:spcAft>
              </a:pPr>
              <a:r>
                <a:rPr lang="en-CA" sz="800" dirty="0">
                  <a:latin typeface="Arial" panose="020B0604020202020204" pitchFamily="34" charset="0"/>
                  <a:ea typeface="Calibri" panose="020F0502020204030204" pitchFamily="34" charset="0"/>
                  <a:cs typeface="Times New Roman" panose="02020603050405020304" pitchFamily="18" charset="0"/>
                </a:rPr>
                <a:t> Loss to follow up (n=33)</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228594" indent="-228594">
                <a:spcAft>
                  <a:spcPts val="300"/>
                </a:spcAft>
              </a:pPr>
              <a:r>
                <a:rPr lang="en-SG" sz="1100" dirty="0">
                  <a:latin typeface="Calibri" panose="020F050202020403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FBFEB678-0C09-4B11-A89C-1B90B99BBB2E}"/>
                </a:ext>
              </a:extLst>
            </p:cNvPr>
            <p:cNvSpPr>
              <a:spLocks noChangeArrowheads="1"/>
            </p:cNvSpPr>
            <p:nvPr/>
          </p:nvSpPr>
          <p:spPr bwMode="auto">
            <a:xfrm>
              <a:off x="2600711" y="3398013"/>
              <a:ext cx="1396083" cy="591712"/>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nSpc>
                  <a:spcPct val="107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Discontinued intervention </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Health and safety (n=5)</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Loss of interest (n=4)</a:t>
              </a:r>
              <a:endParaRPr lang="en-AU" sz="110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SG" sz="1200">
                  <a:latin typeface="Calibri" panose="020F0502020204030204" pitchFamily="34" charset="0"/>
                  <a:ea typeface="Calibri" panose="020F0502020204030204" pitchFamily="34" charset="0"/>
                  <a:cs typeface="Times New Roman" panose="02020603050405020304" pitchFamily="18" charset="0"/>
                </a:rPr>
                <a:t> </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8555272A-437A-42E8-A910-7DC0A8D2B498}"/>
                </a:ext>
              </a:extLst>
            </p:cNvPr>
            <p:cNvSpPr>
              <a:spLocks noChangeArrowheads="1"/>
            </p:cNvSpPr>
            <p:nvPr/>
          </p:nvSpPr>
          <p:spPr bwMode="auto">
            <a:xfrm>
              <a:off x="1935652" y="2953919"/>
              <a:ext cx="975535" cy="34486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6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Control (n=255)</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Connector: Elbow 60">
              <a:extLst>
                <a:ext uri="{FF2B5EF4-FFF2-40B4-BE49-F238E27FC236}">
                  <a16:creationId xmlns:a16="http://schemas.microsoft.com/office/drawing/2014/main" id="{6A7B41FF-D1AC-40A4-8DE2-6B8DDEBF3B1B}"/>
                </a:ext>
              </a:extLst>
            </p:cNvPr>
            <p:cNvCxnSpPr>
              <a:cxnSpLocks noChangeShapeType="1"/>
              <a:endCxn id="77" idx="0"/>
            </p:cNvCxnSpPr>
            <p:nvPr/>
          </p:nvCxnSpPr>
          <p:spPr bwMode="auto">
            <a:xfrm>
              <a:off x="4039799" y="2686189"/>
              <a:ext cx="2059942" cy="261836"/>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Rectangle 61">
              <a:extLst>
                <a:ext uri="{FF2B5EF4-FFF2-40B4-BE49-F238E27FC236}">
                  <a16:creationId xmlns:a16="http://schemas.microsoft.com/office/drawing/2014/main" id="{9C323F9B-2416-4DE8-8371-8613D95DB09D}"/>
                </a:ext>
              </a:extLst>
            </p:cNvPr>
            <p:cNvSpPr>
              <a:spLocks noChangeArrowheads="1"/>
            </p:cNvSpPr>
            <p:nvPr/>
          </p:nvSpPr>
          <p:spPr bwMode="auto">
            <a:xfrm>
              <a:off x="3469617" y="1320554"/>
              <a:ext cx="1690267" cy="33117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6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Baseline Assessment (n= 770)</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Rounded Corners 62">
              <a:extLst>
                <a:ext uri="{FF2B5EF4-FFF2-40B4-BE49-F238E27FC236}">
                  <a16:creationId xmlns:a16="http://schemas.microsoft.com/office/drawing/2014/main" id="{F4ED6589-EE25-4617-8096-918B5B2CA8BF}"/>
                </a:ext>
              </a:extLst>
            </p:cNvPr>
            <p:cNvSpPr>
              <a:spLocks noChangeArrowheads="1"/>
            </p:cNvSpPr>
            <p:nvPr/>
          </p:nvSpPr>
          <p:spPr bwMode="auto">
            <a:xfrm>
              <a:off x="203812" y="163181"/>
              <a:ext cx="1333498" cy="346451"/>
            </a:xfrm>
            <a:prstGeom prst="roundRect">
              <a:avLst>
                <a:gd name="adj" fmla="val 16667"/>
              </a:avLst>
            </a:prstGeom>
            <a:solidFill>
              <a:schemeClr val="accent3">
                <a:lumMod val="60000"/>
                <a:lumOff val="40000"/>
              </a:schemeClr>
            </a:solidFill>
            <a:ln w="9525">
              <a:noFill/>
              <a:round/>
              <a:headEnd/>
              <a:tailEnd/>
            </a:ln>
          </p:spPr>
          <p:txBody>
            <a:bodyPr rot="0" vert="horz" wrap="square" lIns="45720" tIns="45720" rIns="45720" bIns="45720" anchor="t" anchorCtr="0" upright="1">
              <a:noAutofit/>
            </a:bodyPr>
            <a:lstStyle/>
            <a:p>
              <a:pPr algn="ctr">
                <a:lnSpc>
                  <a:spcPct val="106000"/>
                </a:lnSpc>
                <a:spcBef>
                  <a:spcPts val="200"/>
                </a:spcBef>
                <a:spcAft>
                  <a:spcPts val="800"/>
                </a:spcAft>
              </a:pPr>
              <a:r>
                <a:rPr lang="en-SG" sz="1300" dirty="0">
                  <a:solidFill>
                    <a:schemeClr val="accent3">
                      <a:lumMod val="50000"/>
                    </a:schemeClr>
                  </a:solidFill>
                  <a:latin typeface="Candara" panose="020E0502030303020204" pitchFamily="34" charset="0"/>
                  <a:ea typeface="Times New Roman" panose="02020603050405020304" pitchFamily="18" charset="0"/>
                  <a:cs typeface="Times New Roman" panose="02020603050405020304" pitchFamily="18" charset="0"/>
                </a:rPr>
                <a:t>Enrolment</a:t>
              </a:r>
              <a:endParaRPr lang="en-AU" sz="11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SG" sz="1100" dirty="0">
                  <a:solidFill>
                    <a:schemeClr val="accent3">
                      <a:lumMod val="50000"/>
                    </a:schemeClr>
                  </a:solidFill>
                  <a:latin typeface="Candara" panose="020E0502030303020204" pitchFamily="34" charset="0"/>
                  <a:ea typeface="Calibri" panose="020F0502020204030204" pitchFamily="34" charset="0"/>
                  <a:cs typeface="Times New Roman" panose="02020603050405020304" pitchFamily="18" charset="0"/>
                </a:rPr>
                <a:t> </a:t>
              </a:r>
              <a:endParaRPr lang="en-AU" sz="11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a:extLst>
                <a:ext uri="{FF2B5EF4-FFF2-40B4-BE49-F238E27FC236}">
                  <a16:creationId xmlns:a16="http://schemas.microsoft.com/office/drawing/2014/main" id="{80453CF0-4F2F-4B23-A885-FF55B4CEC719}"/>
                </a:ext>
              </a:extLst>
            </p:cNvPr>
            <p:cNvSpPr>
              <a:spLocks noChangeArrowheads="1"/>
            </p:cNvSpPr>
            <p:nvPr/>
          </p:nvSpPr>
          <p:spPr bwMode="auto">
            <a:xfrm>
              <a:off x="5352079" y="1809361"/>
              <a:ext cx="2119807" cy="343672"/>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nSpc>
                  <a:spcPct val="107000"/>
                </a:lnSpc>
                <a:spcAft>
                  <a:spcPts val="800"/>
                </a:spcAft>
              </a:pPr>
              <a:r>
                <a:rPr lang="en-CA" sz="800" dirty="0">
                  <a:latin typeface="Arial" panose="020B0604020202020204" pitchFamily="34" charset="0"/>
                  <a:ea typeface="Calibri" panose="020F0502020204030204" pitchFamily="34" charset="0"/>
                  <a:cs typeface="Times New Roman" panose="02020603050405020304" pitchFamily="18" charset="0"/>
                </a:rPr>
                <a:t>Declined to participate (n=1)</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228594" indent="-228594">
                <a:lnSpc>
                  <a:spcPct val="106000"/>
                </a:lnSpc>
                <a:spcAft>
                  <a:spcPts val="800"/>
                </a:spcAft>
              </a:pPr>
              <a:r>
                <a:rPr lang="en-SG" sz="1100" dirty="0">
                  <a:latin typeface="Calibri" panose="020F050202020403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64">
              <a:extLst>
                <a:ext uri="{FF2B5EF4-FFF2-40B4-BE49-F238E27FC236}">
                  <a16:creationId xmlns:a16="http://schemas.microsoft.com/office/drawing/2014/main" id="{3E3E6FE1-A96E-4844-A911-632DEED3B003}"/>
                </a:ext>
              </a:extLst>
            </p:cNvPr>
            <p:cNvSpPr>
              <a:spLocks noChangeArrowheads="1"/>
            </p:cNvSpPr>
            <p:nvPr/>
          </p:nvSpPr>
          <p:spPr bwMode="auto">
            <a:xfrm>
              <a:off x="3359474" y="2208354"/>
              <a:ext cx="1702031" cy="344895"/>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6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Randomized (n=769)</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Rounded Corners 65">
              <a:extLst>
                <a:ext uri="{FF2B5EF4-FFF2-40B4-BE49-F238E27FC236}">
                  <a16:creationId xmlns:a16="http://schemas.microsoft.com/office/drawing/2014/main" id="{1A60F4E1-0EAC-48AB-BEBD-C8ACE1ABEE2C}"/>
                </a:ext>
              </a:extLst>
            </p:cNvPr>
            <p:cNvSpPr>
              <a:spLocks noChangeArrowheads="1"/>
            </p:cNvSpPr>
            <p:nvPr/>
          </p:nvSpPr>
          <p:spPr bwMode="auto">
            <a:xfrm>
              <a:off x="203812" y="1333080"/>
              <a:ext cx="1333498" cy="346452"/>
            </a:xfrm>
            <a:prstGeom prst="roundRect">
              <a:avLst>
                <a:gd name="adj" fmla="val 16667"/>
              </a:avLst>
            </a:prstGeom>
            <a:solidFill>
              <a:schemeClr val="accent3">
                <a:lumMod val="60000"/>
                <a:lumOff val="40000"/>
              </a:schemeClr>
            </a:solidFill>
            <a:ln w="9525">
              <a:noFill/>
              <a:round/>
              <a:headEnd/>
              <a:tailEnd/>
            </a:ln>
          </p:spPr>
          <p:txBody>
            <a:bodyPr rot="0" vert="horz" wrap="square" lIns="45720" tIns="45720" rIns="45720" bIns="45720" anchor="t" anchorCtr="0" upright="1">
              <a:noAutofit/>
            </a:bodyPr>
            <a:lstStyle/>
            <a:p>
              <a:pPr algn="ctr">
                <a:lnSpc>
                  <a:spcPct val="106000"/>
                </a:lnSpc>
                <a:spcBef>
                  <a:spcPts val="200"/>
                </a:spcBef>
                <a:spcAft>
                  <a:spcPts val="800"/>
                </a:spcAft>
              </a:pPr>
              <a:r>
                <a:rPr lang="en-SG" sz="1300" dirty="0">
                  <a:solidFill>
                    <a:schemeClr val="accent3">
                      <a:lumMod val="50000"/>
                    </a:schemeClr>
                  </a:solidFill>
                  <a:latin typeface="Candara" panose="020E0502030303020204" pitchFamily="34" charset="0"/>
                  <a:ea typeface="Times New Roman" panose="02020603050405020304" pitchFamily="18" charset="0"/>
                  <a:cs typeface="Times New Roman" panose="02020603050405020304" pitchFamily="18" charset="0"/>
                </a:rPr>
                <a:t>Baseline </a:t>
              </a:r>
              <a:endParaRPr lang="en-AU" sz="11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1D3EA146-A2B1-4932-8F30-1039D0B95AD7}"/>
                </a:ext>
              </a:extLst>
            </p:cNvPr>
            <p:cNvSpPr>
              <a:spLocks noChangeArrowheads="1"/>
            </p:cNvSpPr>
            <p:nvPr/>
          </p:nvSpPr>
          <p:spPr bwMode="auto">
            <a:xfrm>
              <a:off x="4394916" y="3520979"/>
              <a:ext cx="1396083" cy="111152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nSpc>
                  <a:spcPct val="107000"/>
                </a:lnSpc>
                <a:spcAft>
                  <a:spcPts val="800"/>
                </a:spcAft>
              </a:pPr>
              <a:r>
                <a:rPr lang="en-CA" sz="800" dirty="0">
                  <a:latin typeface="Arial" panose="020B0604020202020204" pitchFamily="34" charset="0"/>
                  <a:ea typeface="Calibri" panose="020F0502020204030204" pitchFamily="34" charset="0"/>
                  <a:cs typeface="Times New Roman" panose="02020603050405020304" pitchFamily="18" charset="0"/>
                </a:rPr>
                <a:t>Lost to follow-up (n=1)</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800" dirty="0">
                  <a:latin typeface="Arial" panose="020B0604020202020204" pitchFamily="34" charset="0"/>
                  <a:ea typeface="Calibri" panose="020F0502020204030204" pitchFamily="34" charset="0"/>
                  <a:cs typeface="Times New Roman" panose="02020603050405020304" pitchFamily="18" charset="0"/>
                </a:rPr>
                <a:t>Discontinued intervention </a:t>
              </a:r>
              <a:br>
                <a:rPr lang="en-CA" sz="800" dirty="0">
                  <a:latin typeface="Arial" panose="020B0604020202020204" pitchFamily="34" charset="0"/>
                  <a:ea typeface="Calibri" panose="020F0502020204030204" pitchFamily="34" charset="0"/>
                  <a:cs typeface="Times New Roman" panose="02020603050405020304" pitchFamily="18" charset="0"/>
                </a:rPr>
              </a:br>
              <a:r>
                <a:rPr lang="x-none" sz="800" dirty="0">
                  <a:latin typeface="Symbol" panose="05050102010706020507" pitchFamily="18" charset="2"/>
                  <a:ea typeface="Calibri" panose="020F0502020204030204" pitchFamily="34" charset="0"/>
                  <a:cs typeface="Times New Roman" panose="02020603050405020304" pitchFamily="18" charset="0"/>
                </a:rPr>
                <a:t>¨</a:t>
              </a:r>
              <a:r>
                <a:rPr lang="en-SG" sz="800" dirty="0">
                  <a:latin typeface="Calibri" panose="020F0502020204030204" pitchFamily="34" charset="0"/>
                  <a:ea typeface="Calibri" panose="020F0502020204030204" pitchFamily="34" charset="0"/>
                  <a:cs typeface="Times New Roman" panose="02020603050405020304" pitchFamily="18" charset="0"/>
                </a:rPr>
                <a:t> </a:t>
              </a:r>
              <a:r>
                <a:rPr lang="en-SG" sz="800" dirty="0">
                  <a:latin typeface="Calibri" panose="020F0502020204030204" pitchFamily="34" charset="0"/>
                  <a:ea typeface="Calibri" panose="020F0502020204030204" pitchFamily="34" charset="0"/>
                  <a:cs typeface="Calibri" panose="020F0502020204030204" pitchFamily="34" charset="0"/>
                </a:rPr>
                <a:t> </a:t>
              </a:r>
              <a:r>
                <a:rPr lang="en-CA" sz="800" dirty="0">
                  <a:latin typeface="Arial" panose="020B0604020202020204" pitchFamily="34" charset="0"/>
                  <a:ea typeface="Calibri" panose="020F0502020204030204" pitchFamily="34" charset="0"/>
                  <a:cs typeface="Times New Roman" panose="02020603050405020304" pitchFamily="18" charset="0"/>
                </a:rPr>
                <a:t>Health and safety (n=6)</a:t>
              </a:r>
              <a:br>
                <a:rPr lang="en-CA" sz="800" dirty="0">
                  <a:latin typeface="Arial" panose="020B0604020202020204" pitchFamily="34" charset="0"/>
                  <a:ea typeface="Calibri" panose="020F0502020204030204" pitchFamily="34" charset="0"/>
                  <a:cs typeface="Times New Roman" panose="02020603050405020304" pitchFamily="18" charset="0"/>
                </a:rPr>
              </a:br>
              <a:r>
                <a:rPr lang="x-none" sz="800" dirty="0">
                  <a:latin typeface="Symbol" panose="05050102010706020507" pitchFamily="18" charset="2"/>
                  <a:ea typeface="Calibri" panose="020F0502020204030204" pitchFamily="34" charset="0"/>
                  <a:cs typeface="Times New Roman" panose="02020603050405020304" pitchFamily="18" charset="0"/>
                </a:rPr>
                <a:t>¨</a:t>
              </a:r>
              <a:r>
                <a:rPr lang="en-SG" sz="800" dirty="0">
                  <a:latin typeface="Calibri" panose="020F0502020204030204" pitchFamily="34" charset="0"/>
                  <a:ea typeface="Calibri" panose="020F0502020204030204" pitchFamily="34" charset="0"/>
                  <a:cs typeface="Times New Roman" panose="02020603050405020304" pitchFamily="18" charset="0"/>
                </a:rPr>
                <a:t> </a:t>
              </a:r>
              <a:r>
                <a:rPr lang="en-SG" sz="800" dirty="0">
                  <a:latin typeface="Calibri" panose="020F0502020204030204" pitchFamily="34" charset="0"/>
                  <a:ea typeface="Calibri" panose="020F0502020204030204" pitchFamily="34" charset="0"/>
                  <a:cs typeface="Calibri" panose="020F0502020204030204" pitchFamily="34" charset="0"/>
                </a:rPr>
                <a:t> </a:t>
              </a:r>
              <a:r>
                <a:rPr lang="en-CA" sz="800" dirty="0">
                  <a:latin typeface="Arial" panose="020B0604020202020204" pitchFamily="34" charset="0"/>
                  <a:ea typeface="Calibri" panose="020F0502020204030204" pitchFamily="34" charset="0"/>
                  <a:cs typeface="Times New Roman" panose="02020603050405020304" pitchFamily="18" charset="0"/>
                </a:rPr>
                <a:t>Loss of interest (n=6)</a:t>
              </a:r>
              <a:br>
                <a:rPr lang="en-CA" sz="800" dirty="0">
                  <a:latin typeface="Arial" panose="020B0604020202020204" pitchFamily="34" charset="0"/>
                  <a:ea typeface="Calibri" panose="020F0502020204030204" pitchFamily="34" charset="0"/>
                  <a:cs typeface="Times New Roman" panose="02020603050405020304" pitchFamily="18" charset="0"/>
                </a:rPr>
              </a:br>
              <a:r>
                <a:rPr lang="x-none" sz="800" dirty="0">
                  <a:latin typeface="Symbol" panose="05050102010706020507" pitchFamily="18" charset="2"/>
                  <a:ea typeface="Calibri" panose="020F0502020204030204" pitchFamily="34" charset="0"/>
                  <a:cs typeface="Times New Roman" panose="02020603050405020304" pitchFamily="18" charset="0"/>
                </a:rPr>
                <a:t>¨</a:t>
              </a:r>
              <a:r>
                <a:rPr lang="en-SG" sz="800" dirty="0">
                  <a:latin typeface="Calibri" panose="020F0502020204030204" pitchFamily="34" charset="0"/>
                  <a:ea typeface="Calibri" panose="020F0502020204030204" pitchFamily="34" charset="0"/>
                  <a:cs typeface="Times New Roman" panose="02020603050405020304" pitchFamily="18" charset="0"/>
                </a:rPr>
                <a:t> </a:t>
              </a:r>
              <a:r>
                <a:rPr lang="en-SG" sz="800" dirty="0">
                  <a:latin typeface="Calibri" panose="020F0502020204030204" pitchFamily="34" charset="0"/>
                  <a:ea typeface="Calibri" panose="020F0502020204030204" pitchFamily="34" charset="0"/>
                  <a:cs typeface="Calibri" panose="020F0502020204030204" pitchFamily="34" charset="0"/>
                </a:rPr>
                <a:t> </a:t>
              </a:r>
              <a:r>
                <a:rPr lang="en-CA" sz="800" dirty="0">
                  <a:latin typeface="Arial" panose="020B0604020202020204" pitchFamily="34" charset="0"/>
                  <a:ea typeface="Calibri" panose="020F0502020204030204" pitchFamily="34" charset="0"/>
                  <a:cs typeface="Times New Roman" panose="02020603050405020304" pitchFamily="18" charset="0"/>
                </a:rPr>
                <a:t>Lack of time (n=4)</a:t>
              </a:r>
              <a:br>
                <a:rPr lang="en-CA" sz="800" dirty="0">
                  <a:latin typeface="Arial" panose="020B0604020202020204" pitchFamily="34" charset="0"/>
                  <a:ea typeface="Calibri" panose="020F0502020204030204" pitchFamily="34" charset="0"/>
                  <a:cs typeface="Times New Roman" panose="02020603050405020304" pitchFamily="18" charset="0"/>
                </a:rPr>
              </a:br>
              <a:r>
                <a:rPr lang="x-none" sz="800" dirty="0">
                  <a:latin typeface="Symbol" panose="05050102010706020507" pitchFamily="18" charset="2"/>
                  <a:ea typeface="Calibri" panose="020F0502020204030204" pitchFamily="34" charset="0"/>
                  <a:cs typeface="Times New Roman" panose="02020603050405020304" pitchFamily="18" charset="0"/>
                </a:rPr>
                <a:t>¨</a:t>
              </a:r>
              <a:r>
                <a:rPr lang="en-SG" sz="800" dirty="0">
                  <a:latin typeface="Calibri" panose="020F0502020204030204" pitchFamily="34" charset="0"/>
                  <a:ea typeface="Calibri" panose="020F0502020204030204" pitchFamily="34" charset="0"/>
                  <a:cs typeface="Times New Roman" panose="02020603050405020304" pitchFamily="18" charset="0"/>
                </a:rPr>
                <a:t> </a:t>
              </a:r>
              <a:r>
                <a:rPr lang="en-SG" sz="800" dirty="0">
                  <a:latin typeface="Calibri" panose="020F0502020204030204" pitchFamily="34" charset="0"/>
                  <a:ea typeface="Calibri" panose="020F0502020204030204" pitchFamily="34" charset="0"/>
                  <a:cs typeface="Calibri" panose="020F0502020204030204" pitchFamily="34" charset="0"/>
                </a:rPr>
                <a:t> </a:t>
              </a:r>
              <a:r>
                <a:rPr lang="en-CA" sz="800" dirty="0">
                  <a:latin typeface="Arial" panose="020B0604020202020204" pitchFamily="34" charset="0"/>
                  <a:ea typeface="Calibri" panose="020F0502020204030204" pitchFamily="34" charset="0"/>
                  <a:cs typeface="Times New Roman" panose="02020603050405020304" pitchFamily="18" charset="0"/>
                </a:rPr>
                <a:t>Personal reasons (n=4)</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SG" sz="1100" dirty="0">
                  <a:latin typeface="Calibri" panose="020F050202020403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angle 67">
              <a:extLst>
                <a:ext uri="{FF2B5EF4-FFF2-40B4-BE49-F238E27FC236}">
                  <a16:creationId xmlns:a16="http://schemas.microsoft.com/office/drawing/2014/main" id="{16F8BCE9-5142-4E6B-AAC4-3014768AD9DA}"/>
                </a:ext>
              </a:extLst>
            </p:cNvPr>
            <p:cNvSpPr>
              <a:spLocks noChangeArrowheads="1"/>
            </p:cNvSpPr>
            <p:nvPr/>
          </p:nvSpPr>
          <p:spPr bwMode="auto">
            <a:xfrm>
              <a:off x="6329094" y="3499906"/>
              <a:ext cx="1397598" cy="807254"/>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nSpc>
                  <a:spcPct val="107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Discontinued intervention </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Health and safety (n=6)</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Loss of interest (n=8)</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Lack of time (n=9)</a:t>
              </a:r>
              <a:br>
                <a:rPr lang="en-CA" sz="800">
                  <a:latin typeface="Arial" panose="020B0604020202020204" pitchFamily="34" charset="0"/>
                  <a:ea typeface="Calibri" panose="020F0502020204030204" pitchFamily="34" charset="0"/>
                  <a:cs typeface="Times New Roman" panose="02020603050405020304" pitchFamily="18" charset="0"/>
                </a:rPr>
              </a:br>
              <a:r>
                <a:rPr lang="x-none" sz="800">
                  <a:latin typeface="Symbol" panose="05050102010706020507" pitchFamily="18" charset="2"/>
                  <a:ea typeface="Calibri" panose="020F0502020204030204" pitchFamily="34" charset="0"/>
                  <a:cs typeface="Times New Roman" panose="02020603050405020304" pitchFamily="18" charset="0"/>
                </a:rPr>
                <a:t>¨</a:t>
              </a:r>
              <a:r>
                <a:rPr lang="en-SG" sz="800">
                  <a:latin typeface="Calibri" panose="020F0502020204030204" pitchFamily="34" charset="0"/>
                  <a:ea typeface="Calibri" panose="020F0502020204030204" pitchFamily="34" charset="0"/>
                  <a:cs typeface="Times New Roman" panose="02020603050405020304" pitchFamily="18" charset="0"/>
                </a:rPr>
                <a:t> </a:t>
              </a:r>
              <a:r>
                <a:rPr lang="en-SG" sz="800">
                  <a:latin typeface="Calibri" panose="020F0502020204030204" pitchFamily="34" charset="0"/>
                  <a:ea typeface="Calibri" panose="020F0502020204030204" pitchFamily="34" charset="0"/>
                  <a:cs typeface="Calibri" panose="020F0502020204030204" pitchFamily="34" charset="0"/>
                </a:rPr>
                <a:t> </a:t>
              </a:r>
              <a:r>
                <a:rPr lang="en-CA" sz="800">
                  <a:latin typeface="Arial" panose="020B0604020202020204" pitchFamily="34" charset="0"/>
                  <a:ea typeface="Calibri" panose="020F0502020204030204" pitchFamily="34" charset="0"/>
                  <a:cs typeface="Times New Roman" panose="02020603050405020304" pitchFamily="18" charset="0"/>
                </a:rPr>
                <a:t>Personal reasons (n=2)</a:t>
              </a:r>
              <a:endParaRPr lang="en-AU" sz="110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SG" sz="1100">
                  <a:latin typeface="Calibri" panose="020F0502020204030204" pitchFamily="34" charset="0"/>
                  <a:ea typeface="Calibri" panose="020F0502020204030204" pitchFamily="34" charset="0"/>
                  <a:cs typeface="Times New Roman" panose="02020603050405020304" pitchFamily="18" charset="0"/>
                </a:rPr>
                <a:t> </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Rounded Corners 68">
              <a:extLst>
                <a:ext uri="{FF2B5EF4-FFF2-40B4-BE49-F238E27FC236}">
                  <a16:creationId xmlns:a16="http://schemas.microsoft.com/office/drawing/2014/main" id="{CA5EB691-DDF6-4242-AC99-F5A36C0BD7DB}"/>
                </a:ext>
              </a:extLst>
            </p:cNvPr>
            <p:cNvSpPr>
              <a:spLocks noChangeArrowheads="1"/>
            </p:cNvSpPr>
            <p:nvPr/>
          </p:nvSpPr>
          <p:spPr bwMode="auto">
            <a:xfrm>
              <a:off x="203812" y="2208332"/>
              <a:ext cx="1333498" cy="346452"/>
            </a:xfrm>
            <a:prstGeom prst="roundRect">
              <a:avLst>
                <a:gd name="adj" fmla="val 16667"/>
              </a:avLst>
            </a:prstGeom>
            <a:solidFill>
              <a:schemeClr val="accent3">
                <a:lumMod val="60000"/>
                <a:lumOff val="40000"/>
              </a:schemeClr>
            </a:solidFill>
            <a:ln w="9525">
              <a:noFill/>
              <a:round/>
              <a:headEnd/>
              <a:tailEnd/>
            </a:ln>
          </p:spPr>
          <p:txBody>
            <a:bodyPr rot="0" vert="horz" wrap="square" lIns="45720" tIns="45720" rIns="45720" bIns="45720" anchor="t" anchorCtr="0" upright="1">
              <a:noAutofit/>
            </a:bodyPr>
            <a:lstStyle/>
            <a:p>
              <a:pPr algn="ctr">
                <a:lnSpc>
                  <a:spcPct val="106000"/>
                </a:lnSpc>
                <a:spcBef>
                  <a:spcPts val="200"/>
                </a:spcBef>
                <a:spcAft>
                  <a:spcPts val="800"/>
                </a:spcAft>
              </a:pPr>
              <a:r>
                <a:rPr lang="en-SG" sz="1300">
                  <a:solidFill>
                    <a:schemeClr val="accent3">
                      <a:lumMod val="50000"/>
                    </a:schemeClr>
                  </a:solidFill>
                  <a:latin typeface="Candara" panose="020E0502030303020204" pitchFamily="34" charset="0"/>
                  <a:ea typeface="Times New Roman" panose="02020603050405020304" pitchFamily="18" charset="0"/>
                  <a:cs typeface="Times New Roman" panose="02020603050405020304" pitchFamily="18" charset="0"/>
                </a:rPr>
                <a:t>Allocation</a:t>
              </a:r>
              <a:endParaRPr lang="en-AU" sz="110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FAEB431C-CD31-4D31-BE0A-52332835D147}"/>
                </a:ext>
              </a:extLst>
            </p:cNvPr>
            <p:cNvSpPr>
              <a:spLocks noChangeArrowheads="1"/>
            </p:cNvSpPr>
            <p:nvPr/>
          </p:nvSpPr>
          <p:spPr bwMode="auto">
            <a:xfrm>
              <a:off x="290100" y="4873433"/>
              <a:ext cx="1333498" cy="389945"/>
            </a:xfrm>
            <a:prstGeom prst="roundRect">
              <a:avLst>
                <a:gd name="adj" fmla="val 16667"/>
              </a:avLst>
            </a:prstGeom>
            <a:solidFill>
              <a:schemeClr val="accent3">
                <a:lumMod val="60000"/>
                <a:lumOff val="40000"/>
              </a:schemeClr>
            </a:solidFill>
            <a:ln w="9525">
              <a:noFill/>
              <a:round/>
              <a:headEnd/>
              <a:tailEnd/>
            </a:ln>
          </p:spPr>
          <p:txBody>
            <a:bodyPr rot="0" vert="horz" wrap="square" lIns="45720" tIns="45720" rIns="45720" bIns="45720" anchor="t" anchorCtr="0" upright="1">
              <a:noAutofit/>
            </a:bodyPr>
            <a:lstStyle/>
            <a:p>
              <a:pPr algn="ctr">
                <a:lnSpc>
                  <a:spcPct val="106000"/>
                </a:lnSpc>
                <a:spcBef>
                  <a:spcPts val="200"/>
                </a:spcBef>
                <a:spcAft>
                  <a:spcPts val="800"/>
                </a:spcAft>
              </a:pPr>
              <a:r>
                <a:rPr lang="en-SG" sz="1300">
                  <a:solidFill>
                    <a:schemeClr val="accent3">
                      <a:lumMod val="50000"/>
                    </a:schemeClr>
                  </a:solidFill>
                  <a:latin typeface="Candara" panose="020E0502030303020204" pitchFamily="34" charset="0"/>
                  <a:ea typeface="Times New Roman" panose="02020603050405020304" pitchFamily="18" charset="0"/>
                  <a:cs typeface="Times New Roman" panose="02020603050405020304" pitchFamily="18" charset="0"/>
                </a:rPr>
                <a:t>Follow-up</a:t>
              </a:r>
              <a:endParaRPr lang="en-AU" sz="110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Arrow Connector 70">
              <a:extLst>
                <a:ext uri="{FF2B5EF4-FFF2-40B4-BE49-F238E27FC236}">
                  <a16:creationId xmlns:a16="http://schemas.microsoft.com/office/drawing/2014/main" id="{C4E74C30-87D9-4B86-8C2B-6081949F99EE}"/>
                </a:ext>
              </a:extLst>
            </p:cNvPr>
            <p:cNvCxnSpPr/>
            <p:nvPr/>
          </p:nvCxnSpPr>
          <p:spPr>
            <a:xfrm>
              <a:off x="6139265" y="3624741"/>
              <a:ext cx="189829"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Straight Arrow Connector 71">
              <a:extLst>
                <a:ext uri="{FF2B5EF4-FFF2-40B4-BE49-F238E27FC236}">
                  <a16:creationId xmlns:a16="http://schemas.microsoft.com/office/drawing/2014/main" id="{9B63109B-163D-43E9-9F22-7A2275D47399}"/>
                </a:ext>
              </a:extLst>
            </p:cNvPr>
            <p:cNvCxnSpPr/>
            <p:nvPr/>
          </p:nvCxnSpPr>
          <p:spPr>
            <a:xfrm>
              <a:off x="4216502" y="3696403"/>
              <a:ext cx="178414"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3" name="Connector: Elbow 72">
              <a:extLst>
                <a:ext uri="{FF2B5EF4-FFF2-40B4-BE49-F238E27FC236}">
                  <a16:creationId xmlns:a16="http://schemas.microsoft.com/office/drawing/2014/main" id="{0C3FA2D3-99E4-4F04-828E-E66E7922DA92}"/>
                </a:ext>
              </a:extLst>
            </p:cNvPr>
            <p:cNvCxnSpPr/>
            <p:nvPr/>
          </p:nvCxnSpPr>
          <p:spPr>
            <a:xfrm rot="16200000" flipH="1">
              <a:off x="2304923" y="3370014"/>
              <a:ext cx="367204" cy="224372"/>
            </a:xfrm>
            <a:prstGeom prst="bentConnector3">
              <a:avLst>
                <a:gd name="adj1" fmla="val 95706"/>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4" name="Straight Arrow Connector 73">
              <a:extLst>
                <a:ext uri="{FF2B5EF4-FFF2-40B4-BE49-F238E27FC236}">
                  <a16:creationId xmlns:a16="http://schemas.microsoft.com/office/drawing/2014/main" id="{F66E3F98-D10B-48F4-A316-A98C4E4B9CE6}"/>
                </a:ext>
              </a:extLst>
            </p:cNvPr>
            <p:cNvCxnSpPr/>
            <p:nvPr/>
          </p:nvCxnSpPr>
          <p:spPr>
            <a:xfrm>
              <a:off x="4216502" y="922833"/>
              <a:ext cx="1133566"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Straight Arrow Connector 74">
              <a:extLst>
                <a:ext uri="{FF2B5EF4-FFF2-40B4-BE49-F238E27FC236}">
                  <a16:creationId xmlns:a16="http://schemas.microsoft.com/office/drawing/2014/main" id="{EEA47FE4-F3E4-40DD-99F8-DA8312E7D65A}"/>
                </a:ext>
              </a:extLst>
            </p:cNvPr>
            <p:cNvCxnSpPr/>
            <p:nvPr/>
          </p:nvCxnSpPr>
          <p:spPr>
            <a:xfrm>
              <a:off x="4216502" y="1936138"/>
              <a:ext cx="1135585"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Rectangle 75">
              <a:extLst>
                <a:ext uri="{FF2B5EF4-FFF2-40B4-BE49-F238E27FC236}">
                  <a16:creationId xmlns:a16="http://schemas.microsoft.com/office/drawing/2014/main" id="{CC57DF0D-37E7-4BC7-882B-EBB007241460}"/>
                </a:ext>
              </a:extLst>
            </p:cNvPr>
            <p:cNvSpPr>
              <a:spLocks noChangeArrowheads="1"/>
            </p:cNvSpPr>
            <p:nvPr/>
          </p:nvSpPr>
          <p:spPr bwMode="auto">
            <a:xfrm>
              <a:off x="3520596" y="2927392"/>
              <a:ext cx="1334176" cy="344853"/>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5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Step training (n=252)</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73C9F109-6199-4B6D-8D15-8AADB49CBA1B}"/>
                </a:ext>
              </a:extLst>
            </p:cNvPr>
            <p:cNvSpPr>
              <a:spLocks noChangeArrowheads="1"/>
            </p:cNvSpPr>
            <p:nvPr/>
          </p:nvSpPr>
          <p:spPr bwMode="auto">
            <a:xfrm>
              <a:off x="5436502" y="2948025"/>
              <a:ext cx="1326477" cy="34367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5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Brain training  (n=262)</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Connector: Elbow 77">
              <a:extLst>
                <a:ext uri="{FF2B5EF4-FFF2-40B4-BE49-F238E27FC236}">
                  <a16:creationId xmlns:a16="http://schemas.microsoft.com/office/drawing/2014/main" id="{43434A05-F89A-462F-ABB9-BC219FF9F937}"/>
                </a:ext>
              </a:extLst>
            </p:cNvPr>
            <p:cNvCxnSpPr/>
            <p:nvPr/>
          </p:nvCxnSpPr>
          <p:spPr>
            <a:xfrm rot="10800000" flipV="1">
              <a:off x="2376340" y="2686475"/>
              <a:ext cx="1836769" cy="267444"/>
            </a:xfrm>
            <a:prstGeom prst="bentConnector3">
              <a:avLst>
                <a:gd name="adj1" fmla="val 100098"/>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Straight Arrow Connector 78">
              <a:extLst>
                <a:ext uri="{FF2B5EF4-FFF2-40B4-BE49-F238E27FC236}">
                  <a16:creationId xmlns:a16="http://schemas.microsoft.com/office/drawing/2014/main" id="{D812C3B0-5ED7-42FD-8994-3C67304416E0}"/>
                </a:ext>
              </a:extLst>
            </p:cNvPr>
            <p:cNvCxnSpPr/>
            <p:nvPr/>
          </p:nvCxnSpPr>
          <p:spPr>
            <a:xfrm>
              <a:off x="2376242" y="3298785"/>
              <a:ext cx="72" cy="1596476"/>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0" name="Rectangle 79">
              <a:extLst>
                <a:ext uri="{FF2B5EF4-FFF2-40B4-BE49-F238E27FC236}">
                  <a16:creationId xmlns:a16="http://schemas.microsoft.com/office/drawing/2014/main" id="{B952AD1D-7837-4531-99A1-FB646D53AFE2}"/>
                </a:ext>
              </a:extLst>
            </p:cNvPr>
            <p:cNvSpPr>
              <a:spLocks noChangeArrowheads="1"/>
            </p:cNvSpPr>
            <p:nvPr/>
          </p:nvSpPr>
          <p:spPr bwMode="auto">
            <a:xfrm>
              <a:off x="1935652" y="4895261"/>
              <a:ext cx="975535" cy="34486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6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Control (n=246)</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412FB362-B911-4275-952E-720D7CEC1827}"/>
                </a:ext>
              </a:extLst>
            </p:cNvPr>
            <p:cNvSpPr>
              <a:spLocks noChangeArrowheads="1"/>
            </p:cNvSpPr>
            <p:nvPr/>
          </p:nvSpPr>
          <p:spPr bwMode="auto">
            <a:xfrm>
              <a:off x="3520596" y="4899067"/>
              <a:ext cx="1334176" cy="344853"/>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5000"/>
                </a:lnSpc>
                <a:spcAft>
                  <a:spcPts val="800"/>
                </a:spcAft>
              </a:pPr>
              <a:r>
                <a:rPr lang="en-CA" sz="800">
                  <a:latin typeface="Arial" panose="020B0604020202020204" pitchFamily="34" charset="0"/>
                  <a:ea typeface="Calibri" panose="020F0502020204030204" pitchFamily="34" charset="0"/>
                  <a:cs typeface="Times New Roman" panose="02020603050405020304" pitchFamily="18" charset="0"/>
                </a:rPr>
                <a:t>Step training (n=231)</a:t>
              </a: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D691DF2B-5F89-478F-A46B-1D75FBBAF27E}"/>
                </a:ext>
              </a:extLst>
            </p:cNvPr>
            <p:cNvSpPr>
              <a:spLocks noChangeArrowheads="1"/>
            </p:cNvSpPr>
            <p:nvPr/>
          </p:nvSpPr>
          <p:spPr bwMode="auto">
            <a:xfrm>
              <a:off x="5436502" y="4919700"/>
              <a:ext cx="1326477" cy="343678"/>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algn="ctr">
                <a:lnSpc>
                  <a:spcPct val="105000"/>
                </a:lnSpc>
                <a:spcAft>
                  <a:spcPts val="800"/>
                </a:spcAft>
              </a:pPr>
              <a:r>
                <a:rPr lang="en-CA" sz="800" dirty="0">
                  <a:latin typeface="Arial" panose="020B0604020202020204" pitchFamily="34" charset="0"/>
                  <a:ea typeface="Calibri" panose="020F0502020204030204" pitchFamily="34" charset="0"/>
                  <a:cs typeface="Times New Roman" panose="02020603050405020304" pitchFamily="18" charset="0"/>
                </a:rPr>
                <a:t>Brain training  (n=237)</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34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pic>
        <p:nvPicPr>
          <p:cNvPr id="2" name="Picture 1">
            <a:extLst>
              <a:ext uri="{FF2B5EF4-FFF2-40B4-BE49-F238E27FC236}">
                <a16:creationId xmlns:a16="http://schemas.microsoft.com/office/drawing/2014/main" id="{27C582CB-DFCC-4100-8FA6-25E60E6F7484}"/>
              </a:ext>
            </a:extLst>
          </p:cNvPr>
          <p:cNvPicPr>
            <a:picLocks noChangeAspect="1"/>
          </p:cNvPicPr>
          <p:nvPr/>
        </p:nvPicPr>
        <p:blipFill>
          <a:blip r:embed="rId4"/>
          <a:stretch>
            <a:fillRect/>
          </a:stretch>
        </p:blipFill>
        <p:spPr>
          <a:xfrm>
            <a:off x="6562018" y="1905673"/>
            <a:ext cx="4473775" cy="3822008"/>
          </a:xfrm>
          <a:prstGeom prst="rect">
            <a:avLst/>
          </a:prstGeom>
        </p:spPr>
      </p:pic>
      <p:sp>
        <p:nvSpPr>
          <p:cNvPr id="3" name="Title 1">
            <a:extLst>
              <a:ext uri="{FF2B5EF4-FFF2-40B4-BE49-F238E27FC236}">
                <a16:creationId xmlns:a16="http://schemas.microsoft.com/office/drawing/2014/main" id="{8CA4A895-6735-47FB-AFB5-0A367EA3F04D}"/>
              </a:ext>
            </a:extLst>
          </p:cNvPr>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sp>
        <p:nvSpPr>
          <p:cNvPr id="4" name="Title 1">
            <a:extLst>
              <a:ext uri="{FF2B5EF4-FFF2-40B4-BE49-F238E27FC236}">
                <a16:creationId xmlns:a16="http://schemas.microsoft.com/office/drawing/2014/main" id="{D4FC6AE2-4F04-4054-837D-1C0A6D4A65CD}"/>
              </a:ext>
            </a:extLst>
          </p:cNvPr>
          <p:cNvSpPr txBox="1">
            <a:spLocks/>
          </p:cNvSpPr>
          <p:nvPr/>
        </p:nvSpPr>
        <p:spPr bwMode="auto">
          <a:xfrm>
            <a:off x="646488" y="610673"/>
            <a:ext cx="11545512"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Results – primary outcome</a:t>
            </a:r>
          </a:p>
        </p:txBody>
      </p:sp>
      <p:pic>
        <p:nvPicPr>
          <p:cNvPr id="11" name="Picture 10">
            <a:extLst>
              <a:ext uri="{FF2B5EF4-FFF2-40B4-BE49-F238E27FC236}">
                <a16:creationId xmlns:a16="http://schemas.microsoft.com/office/drawing/2014/main" id="{0F77C155-9E3B-475D-97C9-AEEC73E8BBBC}"/>
              </a:ext>
            </a:extLst>
          </p:cNvPr>
          <p:cNvPicPr>
            <a:picLocks noChangeAspect="1"/>
          </p:cNvPicPr>
          <p:nvPr/>
        </p:nvPicPr>
        <p:blipFill rotWithShape="1">
          <a:blip r:embed="rId5"/>
          <a:srcRect t="7025"/>
          <a:stretch/>
        </p:blipFill>
        <p:spPr>
          <a:xfrm>
            <a:off x="1415261" y="1809432"/>
            <a:ext cx="4768863" cy="4014493"/>
          </a:xfrm>
          <a:prstGeom prst="rect">
            <a:avLst/>
          </a:prstGeom>
        </p:spPr>
      </p:pic>
    </p:spTree>
    <p:extLst>
      <p:ext uri="{BB962C8B-B14F-4D97-AF65-F5344CB8AC3E}">
        <p14:creationId xmlns:p14="http://schemas.microsoft.com/office/powerpoint/2010/main" val="17520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D4B1-AEF3-4088-8BF6-BB91BCA044FB}"/>
              </a:ext>
            </a:extLst>
          </p:cNvPr>
          <p:cNvSpPr>
            <a:spLocks noGrp="1"/>
          </p:cNvSpPr>
          <p:nvPr>
            <p:ph type="title"/>
          </p:nvPr>
        </p:nvSpPr>
        <p:spPr/>
        <p:txBody>
          <a:bodyPr/>
          <a:lstStyle/>
          <a:p>
            <a:endParaRPr lang="en-AU"/>
          </a:p>
        </p:txBody>
      </p:sp>
      <p:pic>
        <p:nvPicPr>
          <p:cNvPr id="5" name="Content Placeholder 4" descr="Chart, bar chart&#10;&#10;Description automatically generated">
            <a:extLst>
              <a:ext uri="{FF2B5EF4-FFF2-40B4-BE49-F238E27FC236}">
                <a16:creationId xmlns:a16="http://schemas.microsoft.com/office/drawing/2014/main" id="{0968D74E-D19C-47FA-BFCC-5484949FFE06}"/>
              </a:ext>
            </a:extLst>
          </p:cNvPr>
          <p:cNvPicPr>
            <a:picLocks noGrp="1" noChangeAspect="1"/>
          </p:cNvPicPr>
          <p:nvPr>
            <p:ph idx="1"/>
          </p:nvPr>
        </p:nvPicPr>
        <p:blipFill>
          <a:blip r:embed="rId3"/>
          <a:stretch>
            <a:fillRect/>
          </a:stretch>
        </p:blipFill>
        <p:spPr>
          <a:xfrm>
            <a:off x="3380423" y="1600201"/>
            <a:ext cx="5431155" cy="4525963"/>
          </a:xfrm>
        </p:spPr>
      </p:pic>
      <p:pic>
        <p:nvPicPr>
          <p:cNvPr id="4" name="Picture 3">
            <a:extLst>
              <a:ext uri="{FF2B5EF4-FFF2-40B4-BE49-F238E27FC236}">
                <a16:creationId xmlns:a16="http://schemas.microsoft.com/office/drawing/2014/main" id="{8C074CA1-E208-4257-8E53-30CB2471C916}"/>
              </a:ext>
            </a:extLst>
          </p:cNvPr>
          <p:cNvPicPr>
            <a:picLocks noChangeAspect="1"/>
          </p:cNvPicPr>
          <p:nvPr/>
        </p:nvPicPr>
        <p:blipFill>
          <a:blip r:embed="rId4"/>
          <a:stretch>
            <a:fillRect/>
          </a:stretch>
        </p:blipFill>
        <p:spPr>
          <a:xfrm>
            <a:off x="5905618" y="3249553"/>
            <a:ext cx="1581150" cy="990600"/>
          </a:xfrm>
          <a:prstGeom prst="rect">
            <a:avLst/>
          </a:prstGeom>
        </p:spPr>
      </p:pic>
      <p:pic>
        <p:nvPicPr>
          <p:cNvPr id="6" name="Picture 5">
            <a:extLst>
              <a:ext uri="{FF2B5EF4-FFF2-40B4-BE49-F238E27FC236}">
                <a16:creationId xmlns:a16="http://schemas.microsoft.com/office/drawing/2014/main" id="{2B95AACF-9D29-4988-AD00-58790B6D01FA}"/>
              </a:ext>
            </a:extLst>
          </p:cNvPr>
          <p:cNvPicPr>
            <a:picLocks noChangeAspect="1"/>
          </p:cNvPicPr>
          <p:nvPr/>
        </p:nvPicPr>
        <p:blipFill>
          <a:blip r:embed="rId5"/>
          <a:stretch>
            <a:fillRect/>
          </a:stretch>
        </p:blipFill>
        <p:spPr>
          <a:xfrm>
            <a:off x="7496410" y="3230503"/>
            <a:ext cx="1562100" cy="952500"/>
          </a:xfrm>
          <a:prstGeom prst="rect">
            <a:avLst/>
          </a:prstGeom>
        </p:spPr>
      </p:pic>
      <p:pic>
        <p:nvPicPr>
          <p:cNvPr id="7" name="Picture 6">
            <a:extLst>
              <a:ext uri="{FF2B5EF4-FFF2-40B4-BE49-F238E27FC236}">
                <a16:creationId xmlns:a16="http://schemas.microsoft.com/office/drawing/2014/main" id="{0CF46047-443C-4A1A-B5C9-9E42825CC99E}"/>
              </a:ext>
            </a:extLst>
          </p:cNvPr>
          <p:cNvPicPr>
            <a:picLocks noChangeAspect="1"/>
          </p:cNvPicPr>
          <p:nvPr/>
        </p:nvPicPr>
        <p:blipFill>
          <a:blip r:embed="rId6"/>
          <a:stretch>
            <a:fillRect/>
          </a:stretch>
        </p:blipFill>
        <p:spPr>
          <a:xfrm>
            <a:off x="10601325" y="3235266"/>
            <a:ext cx="1590675" cy="942975"/>
          </a:xfrm>
          <a:prstGeom prst="rect">
            <a:avLst/>
          </a:prstGeom>
        </p:spPr>
      </p:pic>
      <p:pic>
        <p:nvPicPr>
          <p:cNvPr id="8" name="Picture 7">
            <a:extLst>
              <a:ext uri="{FF2B5EF4-FFF2-40B4-BE49-F238E27FC236}">
                <a16:creationId xmlns:a16="http://schemas.microsoft.com/office/drawing/2014/main" id="{8636AFBB-8CD5-477E-AEDF-AF9417FC17C8}"/>
              </a:ext>
            </a:extLst>
          </p:cNvPr>
          <p:cNvPicPr>
            <a:picLocks noChangeAspect="1"/>
          </p:cNvPicPr>
          <p:nvPr/>
        </p:nvPicPr>
        <p:blipFill>
          <a:blip r:embed="rId7"/>
          <a:stretch>
            <a:fillRect/>
          </a:stretch>
        </p:blipFill>
        <p:spPr>
          <a:xfrm>
            <a:off x="9077794" y="3249553"/>
            <a:ext cx="1552575" cy="914400"/>
          </a:xfrm>
          <a:prstGeom prst="rect">
            <a:avLst/>
          </a:prstGeom>
        </p:spPr>
      </p:pic>
    </p:spTree>
    <p:extLst>
      <p:ext uri="{BB962C8B-B14F-4D97-AF65-F5344CB8AC3E}">
        <p14:creationId xmlns:p14="http://schemas.microsoft.com/office/powerpoint/2010/main" val="13708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B5F7B1C-36AE-49C1-9153-B4E1185BB4C3}"/>
              </a:ext>
            </a:extLst>
          </p:cNvPr>
          <p:cNvGraphicFramePr/>
          <p:nvPr/>
        </p:nvGraphicFramePr>
        <p:xfrm>
          <a:off x="403602" y="40989"/>
          <a:ext cx="11023249" cy="6817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90D42554-60BD-4ABB-8151-D76C1F9C45BA}"/>
              </a:ext>
            </a:extLst>
          </p:cNvPr>
          <p:cNvGrpSpPr/>
          <p:nvPr/>
        </p:nvGrpSpPr>
        <p:grpSpPr>
          <a:xfrm>
            <a:off x="5459775" y="2698180"/>
            <a:ext cx="1625600" cy="1625600"/>
            <a:chOff x="3492521" y="1383154"/>
            <a:chExt cx="1625600" cy="1625600"/>
          </a:xfrm>
          <a:solidFill>
            <a:srgbClr val="000000">
              <a:alpha val="47843"/>
            </a:srgbClr>
          </a:solidFill>
        </p:grpSpPr>
        <p:sp>
          <p:nvSpPr>
            <p:cNvPr id="7" name="Oval 6">
              <a:extLst>
                <a:ext uri="{FF2B5EF4-FFF2-40B4-BE49-F238E27FC236}">
                  <a16:creationId xmlns:a16="http://schemas.microsoft.com/office/drawing/2014/main" id="{2084BB15-7E28-4D67-A4F0-92DF117F640F}"/>
                </a:ext>
              </a:extLst>
            </p:cNvPr>
            <p:cNvSpPr/>
            <p:nvPr/>
          </p:nvSpPr>
          <p:spPr>
            <a:xfrm>
              <a:off x="3492521" y="1383154"/>
              <a:ext cx="1625600" cy="1625600"/>
            </a:xfrm>
            <a:prstGeom prst="ellips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5A1E9418-772D-466F-8C36-31AB17C3B34E}"/>
                </a:ext>
              </a:extLst>
            </p:cNvPr>
            <p:cNvSpPr txBox="1"/>
            <p:nvPr/>
          </p:nvSpPr>
          <p:spPr>
            <a:xfrm>
              <a:off x="3730585" y="1621218"/>
              <a:ext cx="1149472" cy="114947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1466814">
                <a:lnSpc>
                  <a:spcPct val="90000"/>
                </a:lnSpc>
                <a:spcBef>
                  <a:spcPct val="0"/>
                </a:spcBef>
                <a:spcAft>
                  <a:spcPct val="35000"/>
                </a:spcAft>
              </a:pPr>
              <a:r>
                <a:rPr lang="en-AU" sz="3300" dirty="0">
                  <a:solidFill>
                    <a:schemeClr val="bg2"/>
                  </a:solidFill>
                </a:rPr>
                <a:t>FALLS</a:t>
              </a:r>
            </a:p>
          </p:txBody>
        </p:sp>
      </p:grpSp>
      <p:sp>
        <p:nvSpPr>
          <p:cNvPr id="10" name="Rectangle 2">
            <a:extLst>
              <a:ext uri="{FF2B5EF4-FFF2-40B4-BE49-F238E27FC236}">
                <a16:creationId xmlns:a16="http://schemas.microsoft.com/office/drawing/2014/main" id="{D1D0A59C-4F7A-41FF-A302-22D16967B2D3}"/>
              </a:ext>
            </a:extLst>
          </p:cNvPr>
          <p:cNvSpPr>
            <a:spLocks noChangeArrowheads="1"/>
          </p:cNvSpPr>
          <p:nvPr/>
        </p:nvSpPr>
        <p:spPr bwMode="auto">
          <a:xfrm>
            <a:off x="1544333" y="360097"/>
            <a:ext cx="8999537"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spcBef>
                <a:spcPct val="0"/>
              </a:spcBef>
              <a:defRPr/>
            </a:pPr>
            <a:endParaRPr lang="en-AU" sz="4400" b="1" dirty="0">
              <a:solidFill>
                <a:schemeClr val="accent1">
                  <a:lumMod val="75000"/>
                </a:schemeClr>
              </a:solidFill>
              <a:latin typeface="Arial" panose="020B0604020202020204" pitchFamily="34" charset="0"/>
              <a:ea typeface="+mj-ea"/>
              <a:cs typeface="Arial" panose="020B0604020202020204" pitchFamily="34" charset="0"/>
            </a:endParaRPr>
          </a:p>
        </p:txBody>
      </p:sp>
      <p:sp>
        <p:nvSpPr>
          <p:cNvPr id="12" name="Title 1">
            <a:extLst>
              <a:ext uri="{FF2B5EF4-FFF2-40B4-BE49-F238E27FC236}">
                <a16:creationId xmlns:a16="http://schemas.microsoft.com/office/drawing/2014/main" id="{58907778-4EB6-4789-ADC1-C7162290CF82}"/>
              </a:ext>
            </a:extLst>
          </p:cNvPr>
          <p:cNvSpPr txBox="1">
            <a:spLocks/>
          </p:cNvSpPr>
          <p:nvPr/>
        </p:nvSpPr>
        <p:spPr bwMode="auto">
          <a:xfrm rot="5400000">
            <a:off x="-2249776" y="3343275"/>
            <a:ext cx="6375400" cy="654050"/>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Risk factors for falls</a:t>
            </a:r>
          </a:p>
        </p:txBody>
      </p:sp>
      <p:pic>
        <p:nvPicPr>
          <p:cNvPr id="14" name="Picture 13" descr="NeuRA Logo.jpg">
            <a:extLst>
              <a:ext uri="{FF2B5EF4-FFF2-40B4-BE49-F238E27FC236}">
                <a16:creationId xmlns:a16="http://schemas.microsoft.com/office/drawing/2014/main" id="{A2F9DDF9-B538-4DAA-8158-745680B906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Tree>
    <p:extLst>
      <p:ext uri="{BB962C8B-B14F-4D97-AF65-F5344CB8AC3E}">
        <p14:creationId xmlns:p14="http://schemas.microsoft.com/office/powerpoint/2010/main" val="313932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28029" y="610673"/>
            <a:ext cx="11463975"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Choice Stepping Reaction Time</a:t>
            </a:r>
            <a:endParaRPr lang="en-US" sz="3200" dirty="0">
              <a:solidFill>
                <a:prstClr val="black"/>
              </a:solidFill>
              <a:latin typeface="Arial"/>
              <a:cs typeface="Arial"/>
            </a:endParaRPr>
          </a:p>
        </p:txBody>
      </p:sp>
      <p:sp>
        <p:nvSpPr>
          <p:cNvPr id="9" name="Rectangle 8"/>
          <p:cNvSpPr/>
          <p:nvPr/>
        </p:nvSpPr>
        <p:spPr>
          <a:xfrm>
            <a:off x="6564416" y="2228801"/>
            <a:ext cx="4572000" cy="369332"/>
          </a:xfrm>
          <a:prstGeom prst="rect">
            <a:avLst/>
          </a:prstGeom>
        </p:spPr>
        <p:txBody>
          <a:bodyPr>
            <a:spAutoFit/>
          </a:bodyPr>
          <a:lstStyle/>
          <a:p>
            <a:r>
              <a:rPr lang="en-AU" dirty="0">
                <a:latin typeface="AdvP641C"/>
              </a:rPr>
              <a:t>.</a:t>
            </a:r>
            <a:endParaRPr lang="en-AU" dirty="0"/>
          </a:p>
        </p:txBody>
      </p:sp>
      <p:pic>
        <p:nvPicPr>
          <p:cNvPr id="13" name="Picture 12"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grpSp>
        <p:nvGrpSpPr>
          <p:cNvPr id="5" name="Group 4"/>
          <p:cNvGrpSpPr/>
          <p:nvPr/>
        </p:nvGrpSpPr>
        <p:grpSpPr>
          <a:xfrm>
            <a:off x="4885159" y="1315063"/>
            <a:ext cx="7212687" cy="5417047"/>
            <a:chOff x="4966907" y="1314929"/>
            <a:chExt cx="7212687" cy="5417047"/>
          </a:xfrm>
        </p:grpSpPr>
        <p:sp>
          <p:nvSpPr>
            <p:cNvPr id="35" name="Rectangle 34"/>
            <p:cNvSpPr/>
            <p:nvPr/>
          </p:nvSpPr>
          <p:spPr>
            <a:xfrm>
              <a:off x="4966907" y="1314929"/>
              <a:ext cx="7212687" cy="5417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6" name="Picture 35"/>
            <p:cNvPicPr>
              <a:picLocks noChangeAspect="1"/>
            </p:cNvPicPr>
            <p:nvPr/>
          </p:nvPicPr>
          <p:blipFill>
            <a:blip r:embed="rId4"/>
            <a:stretch>
              <a:fillRect/>
            </a:stretch>
          </p:blipFill>
          <p:spPr>
            <a:xfrm>
              <a:off x="6418518" y="4275088"/>
              <a:ext cx="4428048" cy="1672130"/>
            </a:xfrm>
            <a:prstGeom prst="rect">
              <a:avLst/>
            </a:prstGeom>
          </p:spPr>
        </p:pic>
        <p:grpSp>
          <p:nvGrpSpPr>
            <p:cNvPr id="37" name="Group 36"/>
            <p:cNvGrpSpPr/>
            <p:nvPr/>
          </p:nvGrpSpPr>
          <p:grpSpPr>
            <a:xfrm>
              <a:off x="5786815" y="2169766"/>
              <a:ext cx="5534526" cy="1037019"/>
              <a:chOff x="3970421" y="2137526"/>
              <a:chExt cx="5534526" cy="1037019"/>
            </a:xfrm>
          </p:grpSpPr>
          <p:pic>
            <p:nvPicPr>
              <p:cNvPr id="38" name="Picture 37"/>
              <p:cNvPicPr>
                <a:picLocks noChangeAspect="1"/>
              </p:cNvPicPr>
              <p:nvPr/>
            </p:nvPicPr>
            <p:blipFill rotWithShape="1">
              <a:blip r:embed="rId5"/>
              <a:srcRect l="5576" r="2127" b="15938"/>
              <a:stretch/>
            </p:blipFill>
            <p:spPr>
              <a:xfrm>
                <a:off x="3970421" y="2137526"/>
                <a:ext cx="5534526" cy="1037019"/>
              </a:xfrm>
              <a:prstGeom prst="rect">
                <a:avLst/>
              </a:prstGeom>
            </p:spPr>
          </p:pic>
          <p:sp>
            <p:nvSpPr>
              <p:cNvPr id="39" name="Rectangle 38"/>
              <p:cNvSpPr/>
              <p:nvPr/>
            </p:nvSpPr>
            <p:spPr>
              <a:xfrm>
                <a:off x="4057048" y="2656035"/>
                <a:ext cx="418699" cy="1552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grpSp>
        <p:nvGrpSpPr>
          <p:cNvPr id="34" name="Group 33"/>
          <p:cNvGrpSpPr/>
          <p:nvPr/>
        </p:nvGrpSpPr>
        <p:grpSpPr>
          <a:xfrm>
            <a:off x="582657" y="5027722"/>
            <a:ext cx="4754931" cy="1286562"/>
            <a:chOff x="810961" y="5407753"/>
            <a:chExt cx="4754930" cy="1286563"/>
          </a:xfrm>
        </p:grpSpPr>
        <p:pic>
          <p:nvPicPr>
            <p:cNvPr id="19" name="Picture 18"/>
            <p:cNvPicPr>
              <a:picLocks noChangeAspect="1"/>
            </p:cNvPicPr>
            <p:nvPr/>
          </p:nvPicPr>
          <p:blipFill rotWithShape="1">
            <a:blip r:embed="rId6"/>
            <a:srcRect l="17966" t="55949" r="18812" b="22866"/>
            <a:stretch/>
          </p:blipFill>
          <p:spPr>
            <a:xfrm>
              <a:off x="2375016" y="6394279"/>
              <a:ext cx="3187586" cy="300037"/>
            </a:xfrm>
            <a:prstGeom prst="rect">
              <a:avLst/>
            </a:prstGeom>
          </p:spPr>
        </p:pic>
        <p:sp>
          <p:nvSpPr>
            <p:cNvPr id="20" name="TextBox 19"/>
            <p:cNvSpPr txBox="1"/>
            <p:nvPr/>
          </p:nvSpPr>
          <p:spPr>
            <a:xfrm>
              <a:off x="1421588" y="5445897"/>
              <a:ext cx="808042" cy="338554"/>
            </a:xfrm>
            <a:prstGeom prst="rect">
              <a:avLst/>
            </a:prstGeom>
            <a:solidFill>
              <a:schemeClr val="bg1"/>
            </a:solidFill>
            <a:ln>
              <a:noFill/>
            </a:ln>
          </p:spPr>
          <p:txBody>
            <a:bodyPr wrap="none" rtlCol="0">
              <a:spAutoFit/>
            </a:bodyPr>
            <a:lstStyle/>
            <a:p>
              <a:r>
                <a:rPr lang="en-AU" sz="1600" dirty="0">
                  <a:solidFill>
                    <a:schemeClr val="accent2"/>
                  </a:solidFill>
                </a:rPr>
                <a:t>YOUNG</a:t>
              </a:r>
            </a:p>
          </p:txBody>
        </p:sp>
        <p:sp>
          <p:nvSpPr>
            <p:cNvPr id="23" name="TextBox 22"/>
            <p:cNvSpPr txBox="1"/>
            <p:nvPr/>
          </p:nvSpPr>
          <p:spPr>
            <a:xfrm>
              <a:off x="849690" y="5905453"/>
              <a:ext cx="1391471" cy="338554"/>
            </a:xfrm>
            <a:prstGeom prst="rect">
              <a:avLst/>
            </a:prstGeom>
            <a:solidFill>
              <a:schemeClr val="bg1"/>
            </a:solidFill>
            <a:ln>
              <a:noFill/>
            </a:ln>
          </p:spPr>
          <p:txBody>
            <a:bodyPr wrap="none" rtlCol="0">
              <a:spAutoFit/>
            </a:bodyPr>
            <a:lstStyle/>
            <a:p>
              <a:r>
                <a:rPr lang="en-AU" sz="1600" dirty="0">
                  <a:solidFill>
                    <a:srgbClr val="92D050"/>
                  </a:solidFill>
                </a:rPr>
                <a:t>OLD LOW RISK</a:t>
              </a:r>
            </a:p>
          </p:txBody>
        </p:sp>
        <p:sp>
          <p:nvSpPr>
            <p:cNvPr id="24" name="TextBox 23"/>
            <p:cNvSpPr txBox="1"/>
            <p:nvPr/>
          </p:nvSpPr>
          <p:spPr>
            <a:xfrm>
              <a:off x="810961" y="6352867"/>
              <a:ext cx="1430200" cy="338554"/>
            </a:xfrm>
            <a:prstGeom prst="rect">
              <a:avLst/>
            </a:prstGeom>
            <a:solidFill>
              <a:schemeClr val="bg1"/>
            </a:solidFill>
            <a:ln>
              <a:noFill/>
            </a:ln>
          </p:spPr>
          <p:txBody>
            <a:bodyPr wrap="none" rtlCol="0">
              <a:spAutoFit/>
            </a:bodyPr>
            <a:lstStyle/>
            <a:p>
              <a:r>
                <a:rPr lang="en-AU" sz="1600" dirty="0">
                  <a:solidFill>
                    <a:srgbClr val="006600"/>
                  </a:solidFill>
                </a:rPr>
                <a:t>OLD HIGH RISK</a:t>
              </a:r>
            </a:p>
          </p:txBody>
        </p:sp>
        <p:pic>
          <p:nvPicPr>
            <p:cNvPr id="25" name="Picture 24"/>
            <p:cNvPicPr>
              <a:picLocks noChangeAspect="1"/>
            </p:cNvPicPr>
            <p:nvPr/>
          </p:nvPicPr>
          <p:blipFill rotWithShape="1">
            <a:blip r:embed="rId6"/>
            <a:srcRect l="17967" t="37530" r="22779" b="44425"/>
            <a:stretch/>
          </p:blipFill>
          <p:spPr>
            <a:xfrm>
              <a:off x="2241161" y="5951349"/>
              <a:ext cx="2987561" cy="255556"/>
            </a:xfrm>
            <a:prstGeom prst="rect">
              <a:avLst/>
            </a:prstGeom>
          </p:spPr>
        </p:pic>
        <p:pic>
          <p:nvPicPr>
            <p:cNvPr id="26" name="Picture 25"/>
            <p:cNvPicPr>
              <a:picLocks noChangeAspect="1"/>
            </p:cNvPicPr>
            <p:nvPr/>
          </p:nvPicPr>
          <p:blipFill rotWithShape="1">
            <a:blip r:embed="rId6"/>
            <a:srcRect l="26408" t="12552" r="30141" b="63259"/>
            <a:stretch/>
          </p:blipFill>
          <p:spPr>
            <a:xfrm>
              <a:off x="2337775" y="5407753"/>
              <a:ext cx="2190750" cy="342582"/>
            </a:xfrm>
            <a:prstGeom prst="rect">
              <a:avLst/>
            </a:prstGeom>
          </p:spPr>
        </p:pic>
        <p:pic>
          <p:nvPicPr>
            <p:cNvPr id="29" name="Picture 28"/>
            <p:cNvPicPr>
              <a:picLocks noChangeAspect="1"/>
            </p:cNvPicPr>
            <p:nvPr/>
          </p:nvPicPr>
          <p:blipFill>
            <a:blip r:embed="rId7"/>
            <a:stretch>
              <a:fillRect/>
            </a:stretch>
          </p:blipFill>
          <p:spPr>
            <a:xfrm>
              <a:off x="2337775" y="5442871"/>
              <a:ext cx="2190750" cy="342900"/>
            </a:xfrm>
            <a:prstGeom prst="rect">
              <a:avLst/>
            </a:prstGeom>
          </p:spPr>
        </p:pic>
        <p:pic>
          <p:nvPicPr>
            <p:cNvPr id="30" name="Picture 29"/>
            <p:cNvPicPr>
              <a:picLocks noChangeAspect="1"/>
            </p:cNvPicPr>
            <p:nvPr/>
          </p:nvPicPr>
          <p:blipFill>
            <a:blip r:embed="rId8"/>
            <a:stretch>
              <a:fillRect/>
            </a:stretch>
          </p:blipFill>
          <p:spPr>
            <a:xfrm>
              <a:off x="2229630" y="5951349"/>
              <a:ext cx="2990850" cy="257175"/>
            </a:xfrm>
            <a:prstGeom prst="rect">
              <a:avLst/>
            </a:prstGeom>
          </p:spPr>
        </p:pic>
        <p:pic>
          <p:nvPicPr>
            <p:cNvPr id="31" name="Picture 30"/>
            <p:cNvPicPr>
              <a:picLocks noChangeAspect="1"/>
            </p:cNvPicPr>
            <p:nvPr/>
          </p:nvPicPr>
          <p:blipFill>
            <a:blip r:embed="rId9"/>
            <a:stretch>
              <a:fillRect/>
            </a:stretch>
          </p:blipFill>
          <p:spPr>
            <a:xfrm>
              <a:off x="2375016" y="6386319"/>
              <a:ext cx="3190875" cy="304800"/>
            </a:xfrm>
            <a:prstGeom prst="rect">
              <a:avLst/>
            </a:prstGeom>
          </p:spPr>
        </p:pic>
      </p:grpSp>
      <p:sp>
        <p:nvSpPr>
          <p:cNvPr id="32" name="TextBox 31"/>
          <p:cNvSpPr txBox="1"/>
          <p:nvPr/>
        </p:nvSpPr>
        <p:spPr>
          <a:xfrm>
            <a:off x="2424081" y="6333062"/>
            <a:ext cx="857927" cy="338554"/>
          </a:xfrm>
          <a:prstGeom prst="rect">
            <a:avLst/>
          </a:prstGeom>
          <a:solidFill>
            <a:schemeClr val="bg1"/>
          </a:solidFill>
          <a:ln>
            <a:noFill/>
          </a:ln>
        </p:spPr>
        <p:txBody>
          <a:bodyPr wrap="none" rtlCol="0">
            <a:spAutoFit/>
          </a:bodyPr>
          <a:lstStyle/>
          <a:p>
            <a:r>
              <a:rPr lang="en-AU" sz="1600" dirty="0">
                <a:solidFill>
                  <a:schemeClr val="bg1">
                    <a:lumMod val="50000"/>
                  </a:schemeClr>
                </a:solidFill>
              </a:rPr>
              <a:t>thinking</a:t>
            </a:r>
          </a:p>
        </p:txBody>
      </p:sp>
      <p:sp>
        <p:nvSpPr>
          <p:cNvPr id="33" name="TextBox 32"/>
          <p:cNvSpPr txBox="1"/>
          <p:nvPr/>
        </p:nvSpPr>
        <p:spPr>
          <a:xfrm>
            <a:off x="3619123" y="6333062"/>
            <a:ext cx="896720" cy="338554"/>
          </a:xfrm>
          <a:prstGeom prst="rect">
            <a:avLst/>
          </a:prstGeom>
          <a:solidFill>
            <a:schemeClr val="bg1"/>
          </a:solidFill>
          <a:ln>
            <a:noFill/>
          </a:ln>
        </p:spPr>
        <p:txBody>
          <a:bodyPr wrap="none" rtlCol="0">
            <a:spAutoFit/>
          </a:bodyPr>
          <a:lstStyle/>
          <a:p>
            <a:r>
              <a:rPr lang="en-AU" sz="1600" dirty="0">
                <a:solidFill>
                  <a:schemeClr val="bg1">
                    <a:lumMod val="50000"/>
                  </a:schemeClr>
                </a:solidFill>
              </a:rPr>
              <a:t>stepping</a:t>
            </a:r>
          </a:p>
        </p:txBody>
      </p:sp>
      <p:sp>
        <p:nvSpPr>
          <p:cNvPr id="27" name="TextBox 26"/>
          <p:cNvSpPr txBox="1"/>
          <p:nvPr/>
        </p:nvSpPr>
        <p:spPr>
          <a:xfrm>
            <a:off x="2059441" y="6601175"/>
            <a:ext cx="332142" cy="261610"/>
          </a:xfrm>
          <a:prstGeom prst="rect">
            <a:avLst/>
          </a:prstGeom>
          <a:solidFill>
            <a:schemeClr val="bg1"/>
          </a:solidFill>
          <a:ln>
            <a:noFill/>
          </a:ln>
        </p:spPr>
        <p:txBody>
          <a:bodyPr wrap="none" rtlCol="0">
            <a:spAutoFit/>
          </a:bodyPr>
          <a:lstStyle/>
          <a:p>
            <a:r>
              <a:rPr lang="en-AU" sz="1100" dirty="0">
                <a:solidFill>
                  <a:schemeClr val="bg1">
                    <a:lumMod val="50000"/>
                  </a:schemeClr>
                </a:solidFill>
              </a:rPr>
              <a:t>on</a:t>
            </a:r>
            <a:endParaRPr lang="en-AU" sz="1600" dirty="0">
              <a:solidFill>
                <a:schemeClr val="bg1">
                  <a:lumMod val="50000"/>
                </a:schemeClr>
              </a:solidFill>
            </a:endParaRPr>
          </a:p>
        </p:txBody>
      </p:sp>
      <p:cxnSp>
        <p:nvCxnSpPr>
          <p:cNvPr id="7" name="Straight Connector 6"/>
          <p:cNvCxnSpPr>
            <a:endCxn id="27" idx="0"/>
          </p:cNvCxnSpPr>
          <p:nvPr/>
        </p:nvCxnSpPr>
        <p:spPr>
          <a:xfrm flipH="1">
            <a:off x="2225512" y="6396335"/>
            <a:ext cx="5" cy="20484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899836E4-962B-4A52-B5E9-EDEA1AEDAE0B}"/>
              </a:ext>
            </a:extLst>
          </p:cNvPr>
          <p:cNvSpPr/>
          <p:nvPr/>
        </p:nvSpPr>
        <p:spPr>
          <a:xfrm>
            <a:off x="3619124" y="4486538"/>
            <a:ext cx="335947" cy="144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4465C3AB-431E-4B7D-B714-28C81408DF42}"/>
              </a:ext>
            </a:extLst>
          </p:cNvPr>
          <p:cNvGrpSpPr/>
          <p:nvPr/>
        </p:nvGrpSpPr>
        <p:grpSpPr>
          <a:xfrm>
            <a:off x="1817644" y="1469368"/>
            <a:ext cx="2366160" cy="3491056"/>
            <a:chOff x="1817644" y="1469368"/>
            <a:chExt cx="2366160" cy="3491056"/>
          </a:xfrm>
        </p:grpSpPr>
        <p:pic>
          <p:nvPicPr>
            <p:cNvPr id="10" name="Picture 9">
              <a:extLst>
                <a:ext uri="{FF2B5EF4-FFF2-40B4-BE49-F238E27FC236}">
                  <a16:creationId xmlns:a16="http://schemas.microsoft.com/office/drawing/2014/main" id="{674956A0-98A2-459B-A3E1-0F151BF7083E}"/>
                </a:ext>
              </a:extLst>
            </p:cNvPr>
            <p:cNvPicPr>
              <a:picLocks noChangeAspect="1"/>
            </p:cNvPicPr>
            <p:nvPr/>
          </p:nvPicPr>
          <p:blipFill>
            <a:blip r:embed="rId10"/>
            <a:stretch>
              <a:fillRect/>
            </a:stretch>
          </p:blipFill>
          <p:spPr>
            <a:xfrm>
              <a:off x="1817644" y="1469368"/>
              <a:ext cx="2366160" cy="3491056"/>
            </a:xfrm>
            <a:prstGeom prst="rect">
              <a:avLst/>
            </a:prstGeom>
          </p:spPr>
        </p:pic>
        <p:sp>
          <p:nvSpPr>
            <p:cNvPr id="11" name="Rectangle 10">
              <a:extLst>
                <a:ext uri="{FF2B5EF4-FFF2-40B4-BE49-F238E27FC236}">
                  <a16:creationId xmlns:a16="http://schemas.microsoft.com/office/drawing/2014/main" id="{A34DFB7A-E9BB-4C5B-9436-0CAE19CEF28D}"/>
                </a:ext>
              </a:extLst>
            </p:cNvPr>
            <p:cNvSpPr/>
            <p:nvPr/>
          </p:nvSpPr>
          <p:spPr>
            <a:xfrm>
              <a:off x="3407971" y="3759013"/>
              <a:ext cx="335947" cy="144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D7C21670-D8DB-45A8-B315-EDC2FE1038AC}"/>
                </a:ext>
              </a:extLst>
            </p:cNvPr>
            <p:cNvSpPr/>
            <p:nvPr/>
          </p:nvSpPr>
          <p:spPr>
            <a:xfrm rot="19998008">
              <a:off x="3333235" y="4507506"/>
              <a:ext cx="551516" cy="144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1DB38E0C-38EB-40BE-83A8-B90A57513445}"/>
                </a:ext>
              </a:extLst>
            </p:cNvPr>
            <p:cNvSpPr/>
            <p:nvPr/>
          </p:nvSpPr>
          <p:spPr>
            <a:xfrm rot="1434084">
              <a:off x="2057538" y="4389884"/>
              <a:ext cx="335947" cy="144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2C81247D-6385-46CB-9CE2-F82FF33971DC}"/>
                </a:ext>
              </a:extLst>
            </p:cNvPr>
            <p:cNvSpPr/>
            <p:nvPr/>
          </p:nvSpPr>
          <p:spPr>
            <a:xfrm rot="20746004">
              <a:off x="2218220" y="3798715"/>
              <a:ext cx="335947" cy="1864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41" name="Rectangle 40">
            <a:extLst>
              <a:ext uri="{FF2B5EF4-FFF2-40B4-BE49-F238E27FC236}">
                <a16:creationId xmlns:a16="http://schemas.microsoft.com/office/drawing/2014/main" id="{9A980382-5311-48B7-9D58-EE34C2BA2662}"/>
              </a:ext>
            </a:extLst>
          </p:cNvPr>
          <p:cNvSpPr/>
          <p:nvPr/>
        </p:nvSpPr>
        <p:spPr>
          <a:xfrm>
            <a:off x="9123026" y="6407368"/>
            <a:ext cx="3283585" cy="427355"/>
          </a:xfrm>
          <a:prstGeom prst="rect">
            <a:avLst/>
          </a:prstGeom>
        </p:spPr>
        <p:txBody>
          <a:bodyPr wrap="square">
            <a:spAutoFit/>
          </a:bodyPr>
          <a:lstStyle/>
          <a:p>
            <a:pPr>
              <a:lnSpc>
                <a:spcPct val="107000"/>
              </a:lnSpc>
              <a:spcAft>
                <a:spcPts val="800"/>
              </a:spcAft>
            </a:pPr>
            <a:r>
              <a:rPr lang="en-US" sz="1400" kern="12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Lord &amp; Fitzpatrick. J Gerontol, 2001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3B08-D5A0-4509-B8A3-893660122AF9}"/>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061D2C67-6EF5-4592-A5B4-72BDDD105A2B}"/>
              </a:ext>
            </a:extLst>
          </p:cNvPr>
          <p:cNvSpPr>
            <a:spLocks noGrp="1"/>
          </p:cNvSpPr>
          <p:nvPr>
            <p:ph idx="1"/>
          </p:nvPr>
        </p:nvSpPr>
        <p:spPr>
          <a:xfrm>
            <a:off x="671072" y="1753674"/>
            <a:ext cx="10482359" cy="1909306"/>
          </a:xfrm>
        </p:spPr>
        <p:txBody>
          <a:bodyPr>
            <a:normAutofit/>
          </a:bodyPr>
          <a:lstStyle/>
          <a:p>
            <a:r>
              <a:rPr lang="en-US" sz="2400" dirty="0"/>
              <a:t>Cognitive training significantly improves cognitive ability [1]. </a:t>
            </a:r>
          </a:p>
          <a:p>
            <a:endParaRPr lang="en-US" sz="2400" dirty="0"/>
          </a:p>
          <a:p>
            <a:endParaRPr lang="en-AU" sz="2400" dirty="0"/>
          </a:p>
        </p:txBody>
      </p:sp>
      <p:sp>
        <p:nvSpPr>
          <p:cNvPr id="4" name="Title 1">
            <a:extLst>
              <a:ext uri="{FF2B5EF4-FFF2-40B4-BE49-F238E27FC236}">
                <a16:creationId xmlns:a16="http://schemas.microsoft.com/office/drawing/2014/main" id="{4D27C71F-7057-4F18-820D-9DAB0FC02BCA}"/>
              </a:ext>
            </a:extLst>
          </p:cNvPr>
          <p:cNvSpPr txBox="1">
            <a:spLocks/>
          </p:cNvSpPr>
          <p:nvPr/>
        </p:nvSpPr>
        <p:spPr bwMode="auto">
          <a:xfrm>
            <a:off x="728029" y="610673"/>
            <a:ext cx="11463975"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Cognitive training</a:t>
            </a:r>
            <a:endParaRPr lang="en-US" sz="3200" dirty="0">
              <a:solidFill>
                <a:prstClr val="black"/>
              </a:solidFill>
              <a:latin typeface="Arial"/>
              <a:cs typeface="Arial"/>
            </a:endParaRPr>
          </a:p>
        </p:txBody>
      </p:sp>
      <p:pic>
        <p:nvPicPr>
          <p:cNvPr id="5" name="Picture 4" descr="NeuRA Logo.jpg">
            <a:extLst>
              <a:ext uri="{FF2B5EF4-FFF2-40B4-BE49-F238E27FC236}">
                <a16:creationId xmlns:a16="http://schemas.microsoft.com/office/drawing/2014/main" id="{F1F3D46C-CD47-49A2-B4DF-FD67E3F42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grpSp>
        <p:nvGrpSpPr>
          <p:cNvPr id="7" name="Group 6">
            <a:extLst>
              <a:ext uri="{FF2B5EF4-FFF2-40B4-BE49-F238E27FC236}">
                <a16:creationId xmlns:a16="http://schemas.microsoft.com/office/drawing/2014/main" id="{3537D6F5-E5A6-4610-83F5-95BE89C69F53}"/>
              </a:ext>
            </a:extLst>
          </p:cNvPr>
          <p:cNvGrpSpPr/>
          <p:nvPr/>
        </p:nvGrpSpPr>
        <p:grpSpPr>
          <a:xfrm>
            <a:off x="7608447" y="3396221"/>
            <a:ext cx="4365722" cy="3219450"/>
            <a:chOff x="7905750" y="3733244"/>
            <a:chExt cx="4365722" cy="3219450"/>
          </a:xfrm>
        </p:grpSpPr>
        <p:pic>
          <p:nvPicPr>
            <p:cNvPr id="1026" name="Picture 2">
              <a:extLst>
                <a:ext uri="{FF2B5EF4-FFF2-40B4-BE49-F238E27FC236}">
                  <a16:creationId xmlns:a16="http://schemas.microsoft.com/office/drawing/2014/main" id="{CF0FEF09-E6C3-48D1-8620-1463EA3A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0" y="3733244"/>
              <a:ext cx="4286250" cy="3219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A315F7-BE6C-4ADE-B964-22639E9B5460}"/>
                </a:ext>
              </a:extLst>
            </p:cNvPr>
            <p:cNvSpPr txBox="1"/>
            <p:nvPr/>
          </p:nvSpPr>
          <p:spPr>
            <a:xfrm>
              <a:off x="11450734" y="6583362"/>
              <a:ext cx="820738" cy="369332"/>
            </a:xfrm>
            <a:prstGeom prst="rect">
              <a:avLst/>
            </a:prstGeom>
            <a:noFill/>
          </p:spPr>
          <p:txBody>
            <a:bodyPr wrap="none" rtlCol="0">
              <a:spAutoFit/>
            </a:bodyPr>
            <a:lstStyle/>
            <a:p>
              <a:r>
                <a:rPr lang="en-AU" dirty="0"/>
                <a:t>nj.com</a:t>
              </a:r>
            </a:p>
          </p:txBody>
        </p:sp>
      </p:grpSp>
      <p:sp>
        <p:nvSpPr>
          <p:cNvPr id="10" name="TextBox 9">
            <a:extLst>
              <a:ext uri="{FF2B5EF4-FFF2-40B4-BE49-F238E27FC236}">
                <a16:creationId xmlns:a16="http://schemas.microsoft.com/office/drawing/2014/main" id="{98AFC1D7-9C25-434B-968B-020C2D0492E5}"/>
              </a:ext>
            </a:extLst>
          </p:cNvPr>
          <p:cNvSpPr txBox="1"/>
          <p:nvPr/>
        </p:nvSpPr>
        <p:spPr>
          <a:xfrm>
            <a:off x="671072" y="5830840"/>
            <a:ext cx="6096896" cy="646331"/>
          </a:xfrm>
          <a:prstGeom prst="rect">
            <a:avLst/>
          </a:prstGeom>
          <a:noFill/>
        </p:spPr>
        <p:txBody>
          <a:bodyPr wrap="square">
            <a:spAutoFit/>
          </a:bodyPr>
          <a:lstStyle/>
          <a:p>
            <a:pPr marL="342900" indent="-342900">
              <a:buAutoNum type="arabicPeriod"/>
            </a:pPr>
            <a:r>
              <a:rPr lang="en-US" sz="120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Nguyen et </a:t>
            </a:r>
            <a:r>
              <a:rPr lang="en-US" sz="12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al.  2019. </a:t>
            </a:r>
            <a:r>
              <a:rPr lang="en-US" sz="120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Psychol Bull;145:698-733.</a:t>
            </a:r>
          </a:p>
          <a:p>
            <a:pPr marL="342900" indent="-342900">
              <a:buAutoNum type="arabicPeriod"/>
            </a:pPr>
            <a:r>
              <a:rPr lang="en-US" sz="1200" dirty="0">
                <a:solidFill>
                  <a:schemeClr val="bg1">
                    <a:lumMod val="75000"/>
                  </a:schemeClr>
                </a:solidFill>
                <a:latin typeface="Arial" panose="020B0604020202020204" pitchFamily="34" charset="0"/>
                <a:cs typeface="Arial" panose="020B0604020202020204" pitchFamily="34" charset="0"/>
              </a:rPr>
              <a:t>Smith-Ray et al. 2015, J </a:t>
            </a:r>
            <a:r>
              <a:rPr lang="en-US" sz="1200" dirty="0" err="1">
                <a:solidFill>
                  <a:schemeClr val="bg1">
                    <a:lumMod val="75000"/>
                  </a:schemeClr>
                </a:solidFill>
                <a:latin typeface="Arial" panose="020B0604020202020204" pitchFamily="34" charset="0"/>
                <a:cs typeface="Arial" panose="020B0604020202020204" pitchFamily="34" charset="0"/>
              </a:rPr>
              <a:t>Gerontol</a:t>
            </a:r>
            <a:r>
              <a:rPr lang="en-US" sz="1200" dirty="0">
                <a:solidFill>
                  <a:schemeClr val="bg1">
                    <a:lumMod val="75000"/>
                  </a:schemeClr>
                </a:solidFill>
                <a:latin typeface="Arial" panose="020B0604020202020204" pitchFamily="34" charset="0"/>
                <a:cs typeface="Arial" panose="020B0604020202020204" pitchFamily="34" charset="0"/>
              </a:rPr>
              <a:t> B, 70, 357–366.</a:t>
            </a:r>
          </a:p>
          <a:p>
            <a:pPr marL="342900" indent="-342900">
              <a:buAutoNum type="arabicPeriod"/>
            </a:pPr>
            <a:r>
              <a:rPr lang="en-US" sz="1200" dirty="0" err="1">
                <a:solidFill>
                  <a:schemeClr val="bg1">
                    <a:lumMod val="75000"/>
                  </a:schemeClr>
                </a:solidFill>
                <a:latin typeface="Arial" panose="020B0604020202020204" pitchFamily="34" charset="0"/>
                <a:cs typeface="Arial" panose="020B0604020202020204" pitchFamily="34" charset="0"/>
              </a:rPr>
              <a:t>Verghese</a:t>
            </a:r>
            <a:r>
              <a:rPr lang="en-US" sz="1200" dirty="0">
                <a:solidFill>
                  <a:schemeClr val="bg1">
                    <a:lumMod val="75000"/>
                  </a:schemeClr>
                </a:solidFill>
                <a:latin typeface="Arial" panose="020B0604020202020204" pitchFamily="34" charset="0"/>
                <a:cs typeface="Arial" panose="020B0604020202020204" pitchFamily="34" charset="0"/>
              </a:rPr>
              <a:t>, et al. 2010. J </a:t>
            </a:r>
            <a:r>
              <a:rPr lang="en-US" sz="1200" dirty="0" err="1">
                <a:solidFill>
                  <a:schemeClr val="bg1">
                    <a:lumMod val="75000"/>
                  </a:schemeClr>
                </a:solidFill>
                <a:latin typeface="Arial" panose="020B0604020202020204" pitchFamily="34" charset="0"/>
                <a:cs typeface="Arial" panose="020B0604020202020204" pitchFamily="34" charset="0"/>
              </a:rPr>
              <a:t>Gerontol</a:t>
            </a:r>
            <a:r>
              <a:rPr lang="en-US" sz="1200" dirty="0">
                <a:solidFill>
                  <a:schemeClr val="bg1">
                    <a:lumMod val="75000"/>
                  </a:schemeClr>
                </a:solidFill>
                <a:latin typeface="Arial" panose="020B0604020202020204" pitchFamily="34" charset="0"/>
                <a:cs typeface="Arial" panose="020B0604020202020204" pitchFamily="34" charset="0"/>
              </a:rPr>
              <a:t> A, 65, 1338-43.</a:t>
            </a:r>
            <a:endParaRPr lang="en-AU" sz="1200" dirty="0">
              <a:solidFill>
                <a:schemeClr val="bg1">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E85F1F-E9CF-47E3-9574-9858DD6B7258}"/>
              </a:ext>
            </a:extLst>
          </p:cNvPr>
          <p:cNvSpPr txBox="1"/>
          <p:nvPr/>
        </p:nvSpPr>
        <p:spPr>
          <a:xfrm>
            <a:off x="609600" y="2720840"/>
            <a:ext cx="6802419" cy="2825389"/>
          </a:xfrm>
          <a:prstGeom prst="rect">
            <a:avLst/>
          </a:prstGeom>
          <a:noFill/>
        </p:spPr>
        <p:txBody>
          <a:bodyPr wrap="square">
            <a:spAutoFit/>
          </a:bodyPr>
          <a:lstStyle/>
          <a:p>
            <a:pPr marL="342891" indent="-342891" defTabSz="457189">
              <a:spcBef>
                <a:spcPct val="20000"/>
              </a:spcBef>
              <a:buFont typeface="Arial"/>
              <a:buChar char="•"/>
            </a:pPr>
            <a:r>
              <a:rPr lang="en-US" sz="2400" dirty="0"/>
              <a:t>10 weeks of seated </a:t>
            </a:r>
            <a:r>
              <a:rPr lang="en-US" sz="2400" dirty="0" err="1"/>
              <a:t>computerised</a:t>
            </a:r>
            <a:r>
              <a:rPr lang="en-US" sz="2400" dirty="0"/>
              <a:t> cognitive training improved Timed Up and Go performance in 51 older adults [2]. </a:t>
            </a:r>
          </a:p>
          <a:p>
            <a:pPr marL="342891" indent="-342891" defTabSz="457189">
              <a:spcBef>
                <a:spcPct val="20000"/>
              </a:spcBef>
              <a:buFont typeface="Arial"/>
              <a:buChar char="•"/>
            </a:pPr>
            <a:endParaRPr lang="en-US" sz="2400" dirty="0"/>
          </a:p>
          <a:p>
            <a:pPr marL="342891" indent="-342891" defTabSz="457189">
              <a:spcBef>
                <a:spcPct val="20000"/>
              </a:spcBef>
              <a:buFont typeface="Arial"/>
              <a:buChar char="•"/>
            </a:pPr>
            <a:r>
              <a:rPr lang="en-US" sz="2400" dirty="0"/>
              <a:t>Seated </a:t>
            </a:r>
            <a:r>
              <a:rPr lang="en-US" sz="2400" dirty="0" err="1"/>
              <a:t>computerised</a:t>
            </a:r>
            <a:r>
              <a:rPr lang="en-US" sz="2400" dirty="0"/>
              <a:t> cognitive training significantly improved gait velocity under single and dual-task conditions [3].</a:t>
            </a:r>
          </a:p>
        </p:txBody>
      </p:sp>
    </p:spTree>
    <p:extLst>
      <p:ext uri="{BB962C8B-B14F-4D97-AF65-F5344CB8AC3E}">
        <p14:creationId xmlns:p14="http://schemas.microsoft.com/office/powerpoint/2010/main" val="22411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5607DB-83A0-4D31-AAA5-80EDAB814A90}"/>
              </a:ext>
            </a:extLst>
          </p:cNvPr>
          <p:cNvSpPr txBox="1"/>
          <p:nvPr/>
        </p:nvSpPr>
        <p:spPr>
          <a:xfrm>
            <a:off x="728029" y="6206765"/>
            <a:ext cx="7058889" cy="646331"/>
          </a:xfrm>
          <a:prstGeom prst="rect">
            <a:avLst/>
          </a:prstGeom>
          <a:noFill/>
        </p:spPr>
        <p:txBody>
          <a:bodyPr wrap="square">
            <a:spAutoFit/>
          </a:bodyPr>
          <a:lstStyle/>
          <a:p>
            <a:pPr algn="l"/>
            <a:r>
              <a:rPr lang="en-US" sz="1200" dirty="0">
                <a:solidFill>
                  <a:srgbClr val="505050"/>
                </a:solidFill>
                <a:latin typeface="Source Sans Pro" panose="020B0503030403020204" pitchFamily="34" charset="0"/>
              </a:rPr>
              <a:t>Mirelman, et al. Addition of a non-immersive virtual reality component to treadmill training to reduce fall risk in older adults (V-TIME): a </a:t>
            </a:r>
            <a:r>
              <a:rPr lang="en-US" sz="1200" dirty="0" err="1">
                <a:solidFill>
                  <a:srgbClr val="505050"/>
                </a:solidFill>
                <a:latin typeface="Source Sans Pro" panose="020B0503030403020204" pitchFamily="34" charset="0"/>
              </a:rPr>
              <a:t>randomised</a:t>
            </a:r>
            <a:r>
              <a:rPr lang="en-US" sz="1200" dirty="0">
                <a:solidFill>
                  <a:srgbClr val="505050"/>
                </a:solidFill>
                <a:latin typeface="Source Sans Pro" panose="020B0503030403020204" pitchFamily="34" charset="0"/>
              </a:rPr>
              <a:t> controlled trial. Lancet</a:t>
            </a:r>
            <a:r>
              <a:rPr lang="en-US" sz="1200" i="1" dirty="0">
                <a:solidFill>
                  <a:srgbClr val="505050"/>
                </a:solidFill>
                <a:latin typeface="Source Sans Pro" panose="020B0503030403020204" pitchFamily="34" charset="0"/>
              </a:rPr>
              <a:t> </a:t>
            </a:r>
            <a:r>
              <a:rPr lang="en-US" sz="1200" dirty="0">
                <a:solidFill>
                  <a:srgbClr val="505050"/>
                </a:solidFill>
                <a:latin typeface="Source Sans Pro" panose="020B0503030403020204" pitchFamily="34" charset="0"/>
              </a:rPr>
              <a:t>2016</a:t>
            </a:r>
            <a:r>
              <a:rPr lang="en-US" sz="1200" i="1" dirty="0">
                <a:solidFill>
                  <a:srgbClr val="505050"/>
                </a:solidFill>
                <a:latin typeface="Source Sans Pro" panose="020B0503030403020204" pitchFamily="34" charset="0"/>
              </a:rPr>
              <a:t>: </a:t>
            </a:r>
            <a:r>
              <a:rPr lang="en-US" sz="1200" dirty="0">
                <a:solidFill>
                  <a:srgbClr val="505050"/>
                </a:solidFill>
                <a:latin typeface="Source Sans Pro" panose="020B0503030403020204" pitchFamily="34" charset="0"/>
              </a:rPr>
              <a:t>388(10050);1170-1182.</a:t>
            </a:r>
          </a:p>
          <a:p>
            <a:pPr algn="l">
              <a:buFont typeface="Arial" panose="020B0604020202020204" pitchFamily="34" charset="0"/>
              <a:buChar char="•"/>
            </a:pPr>
            <a:endParaRPr lang="en-US" sz="1200" dirty="0">
              <a:solidFill>
                <a:srgbClr val="505050"/>
              </a:solidFill>
              <a:latin typeface="Source Sans Pro" panose="020B0503030403020204" pitchFamily="34" charset="0"/>
            </a:endParaRPr>
          </a:p>
        </p:txBody>
      </p:sp>
      <p:sp>
        <p:nvSpPr>
          <p:cNvPr id="7" name="Title 1">
            <a:extLst>
              <a:ext uri="{FF2B5EF4-FFF2-40B4-BE49-F238E27FC236}">
                <a16:creationId xmlns:a16="http://schemas.microsoft.com/office/drawing/2014/main" id="{372FEBD3-6026-4E74-8FD3-75A371864D2D}"/>
              </a:ext>
            </a:extLst>
          </p:cNvPr>
          <p:cNvSpPr txBox="1">
            <a:spLocks/>
          </p:cNvSpPr>
          <p:nvPr/>
        </p:nvSpPr>
        <p:spPr bwMode="auto">
          <a:xfrm>
            <a:off x="728029" y="610673"/>
            <a:ext cx="11463975"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Virtual reality treadmill training</a:t>
            </a:r>
            <a:endParaRPr lang="en-US" sz="3200" dirty="0">
              <a:solidFill>
                <a:prstClr val="black"/>
              </a:solidFill>
              <a:latin typeface="Arial"/>
              <a:cs typeface="Arial"/>
            </a:endParaRPr>
          </a:p>
        </p:txBody>
      </p:sp>
      <p:pic>
        <p:nvPicPr>
          <p:cNvPr id="8" name="Picture 7" descr="NeuRA Logo.jpg">
            <a:extLst>
              <a:ext uri="{FF2B5EF4-FFF2-40B4-BE49-F238E27FC236}">
                <a16:creationId xmlns:a16="http://schemas.microsoft.com/office/drawing/2014/main" id="{F058F4DE-FD7C-4B10-8EE3-29705F5DF6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pic>
        <p:nvPicPr>
          <p:cNvPr id="1028" name="Picture 4">
            <a:extLst>
              <a:ext uri="{FF2B5EF4-FFF2-40B4-BE49-F238E27FC236}">
                <a16:creationId xmlns:a16="http://schemas.microsoft.com/office/drawing/2014/main" id="{E2CA4EFF-99C8-4AD7-8DE4-B1F20BD64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519" y="2466337"/>
            <a:ext cx="4407127" cy="317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762974" y="1711283"/>
            <a:ext cx="2439988" cy="2554288"/>
            <a:chOff x="0" y="216169"/>
            <a:chExt cx="2443667" cy="2558005"/>
          </a:xfrm>
        </p:grpSpPr>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49" y="216169"/>
              <a:ext cx="2419109" cy="255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a:spLocks noChangeArrowheads="1"/>
            </p:cNvSpPr>
            <p:nvPr/>
          </p:nvSpPr>
          <p:spPr bwMode="auto">
            <a:xfrm>
              <a:off x="0" y="2325211"/>
              <a:ext cx="2443667" cy="440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ts val="800"/>
                </a:spcAft>
              </a:pPr>
              <a:endParaRPr lang="en-US" altLang="en-US" dirty="0">
                <a:latin typeface="Arial" panose="020B0604020202020204" pitchFamily="34" charset="0"/>
              </a:endParaRPr>
            </a:p>
          </p:txBody>
        </p:sp>
      </p:grpSp>
      <p:pic>
        <p:nvPicPr>
          <p:cNvPr id="102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18428"/>
          <a:stretch/>
        </p:blipFill>
        <p:spPr bwMode="auto">
          <a:xfrm>
            <a:off x="5026786" y="2266743"/>
            <a:ext cx="7028948" cy="176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stretch>
            <a:fillRect/>
          </a:stretch>
        </p:blipFill>
        <p:spPr>
          <a:xfrm>
            <a:off x="1903226" y="3834839"/>
            <a:ext cx="2886359" cy="2007288"/>
          </a:xfrm>
          <a:prstGeom prst="rect">
            <a:avLst/>
          </a:prstGeom>
        </p:spPr>
      </p:pic>
      <p:sp>
        <p:nvSpPr>
          <p:cNvPr id="18" name="Rectangle 17"/>
          <p:cNvSpPr/>
          <p:nvPr/>
        </p:nvSpPr>
        <p:spPr>
          <a:xfrm>
            <a:off x="4868648" y="1712629"/>
            <a:ext cx="6776677" cy="358816"/>
          </a:xfrm>
          <a:prstGeom prst="rect">
            <a:avLst/>
          </a:prstGeom>
        </p:spPr>
        <p:txBody>
          <a:bodyPr wrap="square">
            <a:spAutoFit/>
          </a:bodyPr>
          <a:lstStyle/>
          <a:p>
            <a:pPr marL="457189">
              <a:lnSpc>
                <a:spcPct val="115000"/>
              </a:lnSpc>
              <a:spcAft>
                <a:spcPts val="1000"/>
              </a:spcAft>
              <a:tabLst>
                <a:tab pos="180335" algn="l"/>
              </a:tabLst>
            </a:pPr>
            <a:r>
              <a:rPr lang="en-US" sz="1600" dirty="0">
                <a:ea typeface="Calibri" panose="020F0502020204030204" pitchFamily="34" charset="0"/>
                <a:cs typeface="Times New Roman" panose="02020603050405020304" pitchFamily="18" charset="0"/>
              </a:rPr>
              <a:t>n=37, independent units of retirement village,  1hr/week, 8 weeks</a:t>
            </a:r>
          </a:p>
        </p:txBody>
      </p:sp>
      <p:pic>
        <p:nvPicPr>
          <p:cNvPr id="20" name="Picture 19" descr="NeuRA Logo.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0" name="Title 1"/>
          <p:cNvSpPr txBox="1">
            <a:spLocks/>
          </p:cNvSpPr>
          <p:nvPr/>
        </p:nvSpPr>
        <p:spPr bwMode="auto">
          <a:xfrm>
            <a:off x="762971" y="610673"/>
            <a:ext cx="11429029"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3200" dirty="0">
                <a:solidFill>
                  <a:schemeClr val="bg1"/>
                </a:solidFill>
                <a:latin typeface="Arial"/>
                <a:cs typeface="Arial"/>
              </a:rPr>
              <a:t>Step training pilot trials</a:t>
            </a:r>
            <a:endParaRPr lang="en-US" sz="3200" dirty="0">
              <a:solidFill>
                <a:prstClr val="black"/>
              </a:solidFill>
              <a:latin typeface="Arial"/>
              <a:cs typeface="Arial"/>
            </a:endParaRPr>
          </a:p>
        </p:txBody>
      </p:sp>
      <p:sp>
        <p:nvSpPr>
          <p:cNvPr id="11" name="Rectangle 10"/>
          <p:cNvSpPr/>
          <p:nvPr/>
        </p:nvSpPr>
        <p:spPr>
          <a:xfrm>
            <a:off x="5026788" y="5145379"/>
            <a:ext cx="6839137" cy="1053365"/>
          </a:xfrm>
          <a:prstGeom prst="rect">
            <a:avLst/>
          </a:prstGeom>
        </p:spPr>
        <p:txBody>
          <a:bodyPr wrap="square">
            <a:spAutoFit/>
          </a:bodyPr>
          <a:lstStyle/>
          <a:p>
            <a:pPr marL="457189">
              <a:lnSpc>
                <a:spcPct val="115000"/>
              </a:lnSpc>
              <a:spcAft>
                <a:spcPts val="1000"/>
              </a:spcAft>
              <a:tabLst>
                <a:tab pos="180335" algn="l"/>
              </a:tabLst>
            </a:pPr>
            <a:r>
              <a:rPr lang="en-US" sz="1600" dirty="0">
                <a:ea typeface="Calibri" panose="020F0502020204030204" pitchFamily="34" charset="0"/>
                <a:cs typeface="Times New Roman" panose="02020603050405020304" pitchFamily="18" charset="0"/>
              </a:rPr>
              <a:t>n=90, community dwelling, 1+hr/week, 16 weeks.</a:t>
            </a:r>
          </a:p>
          <a:p>
            <a:pPr marL="457189">
              <a:lnSpc>
                <a:spcPct val="115000"/>
              </a:lnSpc>
              <a:spcAft>
                <a:spcPts val="1000"/>
              </a:spcAft>
              <a:tabLst>
                <a:tab pos="180335" algn="l"/>
              </a:tabLst>
            </a:pPr>
            <a:r>
              <a:rPr lang="en-US" sz="1600" dirty="0">
                <a:ea typeface="Calibri" panose="020F0502020204030204" pitchFamily="34" charset="0"/>
                <a:cs typeface="Times New Roman" panose="02020603050405020304" pitchFamily="18" charset="0"/>
              </a:rPr>
              <a:t>Compared to control, the intervention group improved in measures of processing speed, </a:t>
            </a:r>
            <a:r>
              <a:rPr lang="en-US" sz="1600" dirty="0" err="1">
                <a:ea typeface="Calibri" panose="020F0502020204030204" pitchFamily="34" charset="0"/>
                <a:cs typeface="Times New Roman" panose="02020603050405020304" pitchFamily="18" charset="0"/>
              </a:rPr>
              <a:t>visuo</a:t>
            </a:r>
            <a:r>
              <a:rPr lang="en-US" sz="1600" dirty="0">
                <a:ea typeface="Calibri" panose="020F0502020204030204" pitchFamily="34" charset="0"/>
                <a:cs typeface="Times New Roman" panose="02020603050405020304" pitchFamily="18" charset="0"/>
              </a:rPr>
              <a:t>-spatial ability and concern about falling.</a:t>
            </a:r>
          </a:p>
        </p:txBody>
      </p:sp>
      <p:sp>
        <p:nvSpPr>
          <p:cNvPr id="12" name="Rectangle 11"/>
          <p:cNvSpPr/>
          <p:nvPr/>
        </p:nvSpPr>
        <p:spPr>
          <a:xfrm>
            <a:off x="9330145" y="4129263"/>
            <a:ext cx="2489283" cy="307777"/>
          </a:xfrm>
          <a:prstGeom prst="rect">
            <a:avLst/>
          </a:prstGeom>
        </p:spPr>
        <p:txBody>
          <a:bodyPr wrap="square">
            <a:spAutoFit/>
          </a:bodyPr>
          <a:lstStyle/>
          <a:p>
            <a:r>
              <a:rPr lang="en-US" sz="1400" dirty="0">
                <a:solidFill>
                  <a:schemeClr val="bg1">
                    <a:lumMod val="50000"/>
                  </a:schemeClr>
                </a:solidFill>
              </a:rPr>
              <a:t>Schoene et al. </a:t>
            </a:r>
            <a:r>
              <a:rPr lang="en-US" sz="1400" dirty="0" err="1">
                <a:solidFill>
                  <a:schemeClr val="bg1">
                    <a:lumMod val="50000"/>
                  </a:schemeClr>
                </a:solidFill>
              </a:rPr>
              <a:t>Plos</a:t>
            </a:r>
            <a:r>
              <a:rPr lang="en-US" sz="1400" dirty="0">
                <a:solidFill>
                  <a:schemeClr val="bg1">
                    <a:lumMod val="50000"/>
                  </a:schemeClr>
                </a:solidFill>
              </a:rPr>
              <a:t> One, 2013 </a:t>
            </a:r>
            <a:endParaRPr lang="en-AU" sz="1400" dirty="0">
              <a:solidFill>
                <a:schemeClr val="bg1">
                  <a:lumMod val="50000"/>
                </a:schemeClr>
              </a:solidFill>
            </a:endParaRPr>
          </a:p>
        </p:txBody>
      </p:sp>
      <p:sp>
        <p:nvSpPr>
          <p:cNvPr id="16" name="Rectangle 15"/>
          <p:cNvSpPr/>
          <p:nvPr/>
        </p:nvSpPr>
        <p:spPr>
          <a:xfrm>
            <a:off x="9330145" y="6367789"/>
            <a:ext cx="2489283" cy="307777"/>
          </a:xfrm>
          <a:prstGeom prst="rect">
            <a:avLst/>
          </a:prstGeom>
        </p:spPr>
        <p:txBody>
          <a:bodyPr wrap="square">
            <a:spAutoFit/>
          </a:bodyPr>
          <a:lstStyle/>
          <a:p>
            <a:r>
              <a:rPr lang="en-US" sz="1400" dirty="0">
                <a:solidFill>
                  <a:schemeClr val="bg1">
                    <a:lumMod val="50000"/>
                  </a:schemeClr>
                </a:solidFill>
              </a:rPr>
              <a:t>Schoene et al. </a:t>
            </a:r>
            <a:r>
              <a:rPr lang="en-US" sz="1400" dirty="0" err="1">
                <a:solidFill>
                  <a:schemeClr val="bg1">
                    <a:lumMod val="50000"/>
                  </a:schemeClr>
                </a:solidFill>
              </a:rPr>
              <a:t>Plos</a:t>
            </a:r>
            <a:r>
              <a:rPr lang="en-US" sz="1400" dirty="0">
                <a:solidFill>
                  <a:schemeClr val="bg1">
                    <a:lumMod val="50000"/>
                  </a:schemeClr>
                </a:solidFill>
              </a:rPr>
              <a:t> One, 2015 </a:t>
            </a:r>
            <a:endParaRPr lang="en-AU" sz="1400" dirty="0">
              <a:solidFill>
                <a:schemeClr val="bg1">
                  <a:lumMod val="50000"/>
                </a:schemeClr>
              </a:solidFill>
            </a:endParaRPr>
          </a:p>
        </p:txBody>
      </p:sp>
    </p:spTree>
    <p:extLst>
      <p:ext uri="{BB962C8B-B14F-4D97-AF65-F5344CB8AC3E}">
        <p14:creationId xmlns:p14="http://schemas.microsoft.com/office/powerpoint/2010/main" val="23011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0" name="Title 1"/>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6" y="67683"/>
            <a:ext cx="4216725" cy="1672323"/>
          </a:xfrm>
          <a:prstGeom prst="rect">
            <a:avLst/>
          </a:prstGeom>
        </p:spPr>
      </p:pic>
      <p:grpSp>
        <p:nvGrpSpPr>
          <p:cNvPr id="45" name="Group 44"/>
          <p:cNvGrpSpPr/>
          <p:nvPr/>
        </p:nvGrpSpPr>
        <p:grpSpPr>
          <a:xfrm>
            <a:off x="1477286" y="1726692"/>
            <a:ext cx="9086409" cy="4822257"/>
            <a:chOff x="1477282" y="1726688"/>
            <a:chExt cx="9086409" cy="4822257"/>
          </a:xfrm>
        </p:grpSpPr>
        <p:pic>
          <p:nvPicPr>
            <p:cNvPr id="29" name="Picture 28"/>
            <p:cNvPicPr>
              <a:picLocks noChangeAspect="1"/>
            </p:cNvPicPr>
            <p:nvPr/>
          </p:nvPicPr>
          <p:blipFill rotWithShape="1">
            <a:blip r:embed="rId5"/>
            <a:srcRect r="210"/>
            <a:stretch/>
          </p:blipFill>
          <p:spPr>
            <a:xfrm>
              <a:off x="1477282" y="5224561"/>
              <a:ext cx="9086409" cy="1324384"/>
            </a:xfrm>
            <a:prstGeom prst="rect">
              <a:avLst/>
            </a:prstGeom>
          </p:spPr>
        </p:pic>
        <p:pic>
          <p:nvPicPr>
            <p:cNvPr id="28" name="Picture 27"/>
            <p:cNvPicPr>
              <a:picLocks noChangeAspect="1"/>
            </p:cNvPicPr>
            <p:nvPr/>
          </p:nvPicPr>
          <p:blipFill rotWithShape="1">
            <a:blip r:embed="rId6"/>
            <a:srcRect r="1247"/>
            <a:stretch/>
          </p:blipFill>
          <p:spPr>
            <a:xfrm>
              <a:off x="1688848" y="1726688"/>
              <a:ext cx="8871119" cy="3806276"/>
            </a:xfrm>
            <a:prstGeom prst="rect">
              <a:avLst/>
            </a:prstGeom>
          </p:spPr>
        </p:pic>
        <p:sp>
          <p:nvSpPr>
            <p:cNvPr id="30" name="Minus 29"/>
            <p:cNvSpPr/>
            <p:nvPr/>
          </p:nvSpPr>
          <p:spPr>
            <a:xfrm>
              <a:off x="3107502" y="2915300"/>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Minus 30"/>
            <p:cNvSpPr/>
            <p:nvPr/>
          </p:nvSpPr>
          <p:spPr>
            <a:xfrm>
              <a:off x="3107502" y="3209881"/>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Minus 31"/>
            <p:cNvSpPr/>
            <p:nvPr/>
          </p:nvSpPr>
          <p:spPr>
            <a:xfrm>
              <a:off x="3107502" y="3514985"/>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3" name="Minus 32"/>
            <p:cNvSpPr/>
            <p:nvPr/>
          </p:nvSpPr>
          <p:spPr>
            <a:xfrm>
              <a:off x="3107502" y="3828763"/>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Minus 33"/>
            <p:cNvSpPr/>
            <p:nvPr/>
          </p:nvSpPr>
          <p:spPr>
            <a:xfrm>
              <a:off x="3107502" y="4140059"/>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5" name="Minus 34"/>
            <p:cNvSpPr/>
            <p:nvPr/>
          </p:nvSpPr>
          <p:spPr>
            <a:xfrm>
              <a:off x="3107502" y="4437052"/>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6" name="Minus 35"/>
            <p:cNvSpPr/>
            <p:nvPr/>
          </p:nvSpPr>
          <p:spPr>
            <a:xfrm>
              <a:off x="3107502" y="4753165"/>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Minus 36"/>
            <p:cNvSpPr/>
            <p:nvPr/>
          </p:nvSpPr>
          <p:spPr>
            <a:xfrm>
              <a:off x="3107502" y="5361320"/>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8" name="Minus 37"/>
            <p:cNvSpPr/>
            <p:nvPr/>
          </p:nvSpPr>
          <p:spPr>
            <a:xfrm>
              <a:off x="3107502" y="5058665"/>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3" name="Minus 42"/>
            <p:cNvSpPr/>
            <p:nvPr/>
          </p:nvSpPr>
          <p:spPr>
            <a:xfrm>
              <a:off x="3107502" y="5679386"/>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Minus 43"/>
            <p:cNvSpPr/>
            <p:nvPr/>
          </p:nvSpPr>
          <p:spPr>
            <a:xfrm>
              <a:off x="3107502" y="5979583"/>
              <a:ext cx="461363" cy="40914"/>
            </a:xfrm>
            <a:prstGeom prst="mathMinus">
              <a:avLst/>
            </a:prstGeom>
            <a:solidFill>
              <a:schemeClr val="bg1">
                <a:lumMod val="50000"/>
              </a:schemeClr>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8352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p:cNvSpPr>
          <p:nvPr/>
        </p:nvSpPr>
        <p:spPr bwMode="auto">
          <a:xfrm>
            <a:off x="1219117" y="2866861"/>
            <a:ext cx="10388600" cy="654051"/>
          </a:xfrm>
          <a:prstGeom prst="rect">
            <a:avLst/>
          </a:prstGeom>
          <a:noFill/>
          <a:ln w="9525">
            <a:noFill/>
            <a:miter lim="800000"/>
            <a:headEnd/>
            <a:tailEnd/>
          </a:ln>
        </p:spPr>
        <p:txBody>
          <a:bodyPr anchor="ctr"/>
          <a:lstStyle/>
          <a:p>
            <a:pPr>
              <a:lnSpc>
                <a:spcPct val="150000"/>
              </a:lnSpc>
              <a:spcBef>
                <a:spcPct val="20000"/>
              </a:spcBef>
              <a:spcAft>
                <a:spcPts val="1200"/>
              </a:spcAft>
            </a:pPr>
            <a:r>
              <a:rPr lang="en-AU" sz="2400" dirty="0">
                <a:solidFill>
                  <a:srgbClr val="FF0000"/>
                </a:solidFill>
                <a:cs typeface="Arial" pitchFamily="34" charset="0"/>
              </a:rPr>
              <a:t>AIM: </a:t>
            </a:r>
            <a:r>
              <a:rPr lang="en-AU" sz="2400" dirty="0">
                <a:solidFill>
                  <a:schemeClr val="tx1">
                    <a:lumMod val="65000"/>
                    <a:lumOff val="35000"/>
                  </a:schemeClr>
                </a:solidFill>
                <a:cs typeface="Arial" pitchFamily="34" charset="0"/>
              </a:rPr>
              <a:t>to determine the effects of </a:t>
            </a:r>
            <a:r>
              <a:rPr lang="en-AU" sz="2400" dirty="0">
                <a:solidFill>
                  <a:srgbClr val="00B050"/>
                </a:solidFill>
                <a:cs typeface="Arial" pitchFamily="34" charset="0"/>
              </a:rPr>
              <a:t>cognitive (brain) </a:t>
            </a:r>
            <a:r>
              <a:rPr lang="en-AU" sz="2400" dirty="0">
                <a:solidFill>
                  <a:schemeClr val="tx1">
                    <a:lumMod val="65000"/>
                    <a:lumOff val="35000"/>
                  </a:schemeClr>
                </a:solidFill>
                <a:cs typeface="Arial" pitchFamily="34" charset="0"/>
              </a:rPr>
              <a:t>and </a:t>
            </a:r>
            <a:r>
              <a:rPr lang="en-AU" sz="2400" dirty="0" err="1">
                <a:solidFill>
                  <a:srgbClr val="00B050"/>
                </a:solidFill>
                <a:cs typeface="Arial" pitchFamily="34" charset="0"/>
              </a:rPr>
              <a:t>cognitive+motor</a:t>
            </a:r>
            <a:r>
              <a:rPr lang="en-AU" sz="2400" dirty="0">
                <a:solidFill>
                  <a:srgbClr val="00B050"/>
                </a:solidFill>
                <a:cs typeface="Arial" pitchFamily="34" charset="0"/>
              </a:rPr>
              <a:t> (step)</a:t>
            </a:r>
            <a:r>
              <a:rPr lang="en-AU" sz="2400" dirty="0">
                <a:solidFill>
                  <a:schemeClr val="tx1">
                    <a:lumMod val="65000"/>
                    <a:lumOff val="35000"/>
                  </a:schemeClr>
                </a:solidFill>
                <a:cs typeface="Arial" pitchFamily="34" charset="0"/>
              </a:rPr>
              <a:t> training, compared with a no-intervention control group, on preventing falls in older people. </a:t>
            </a:r>
          </a:p>
        </p:txBody>
      </p:sp>
      <p:pic>
        <p:nvPicPr>
          <p:cNvPr id="17" name="Picture 16"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12" name="Title 1"/>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8" y="76009"/>
            <a:ext cx="4216725" cy="1672323"/>
          </a:xfrm>
          <a:prstGeom prst="rect">
            <a:avLst/>
          </a:prstGeom>
        </p:spPr>
      </p:pic>
      <p:sp>
        <p:nvSpPr>
          <p:cNvPr id="6" name="Rectangle 5">
            <a:extLst>
              <a:ext uri="{FF2B5EF4-FFF2-40B4-BE49-F238E27FC236}">
                <a16:creationId xmlns:a16="http://schemas.microsoft.com/office/drawing/2014/main" id="{0E5B3C4D-167D-41AB-A28C-D73F9743731C}"/>
              </a:ext>
            </a:extLst>
          </p:cNvPr>
          <p:cNvSpPr/>
          <p:nvPr/>
        </p:nvSpPr>
        <p:spPr>
          <a:xfrm>
            <a:off x="3674293" y="5141223"/>
            <a:ext cx="5957387" cy="1169551"/>
          </a:xfrm>
          <a:prstGeom prst="rect">
            <a:avLst/>
          </a:prstGeom>
        </p:spPr>
        <p:txBody>
          <a:bodyPr wrap="square">
            <a:spAutoFit/>
          </a:bodyPr>
          <a:lstStyle/>
          <a:p>
            <a:r>
              <a:rPr lang="en-US" sz="1400" dirty="0">
                <a:solidFill>
                  <a:schemeClr val="bg1">
                    <a:lumMod val="50000"/>
                  </a:schemeClr>
                </a:solidFill>
              </a:rPr>
              <a:t>Trial registration: ACTRN12616001325493</a:t>
            </a:r>
          </a:p>
          <a:p>
            <a:endParaRPr lang="en-US" sz="1400" dirty="0">
              <a:solidFill>
                <a:schemeClr val="bg1">
                  <a:lumMod val="50000"/>
                </a:schemeClr>
              </a:solidFill>
            </a:endParaRPr>
          </a:p>
          <a:p>
            <a:r>
              <a:rPr lang="en-US" sz="1400" dirty="0">
                <a:solidFill>
                  <a:schemeClr val="bg1">
                    <a:lumMod val="50000"/>
                  </a:schemeClr>
                </a:solidFill>
              </a:rPr>
              <a:t>Protocol: </a:t>
            </a:r>
            <a:r>
              <a:rPr lang="nl-NL" sz="1400" dirty="0">
                <a:solidFill>
                  <a:schemeClr val="bg1">
                    <a:lumMod val="50000"/>
                  </a:schemeClr>
                </a:solidFill>
              </a:rPr>
              <a:t>Sturnieks DL, et al. BMJ Open. 2019; 9(8): e029409.</a:t>
            </a:r>
            <a:endParaRPr lang="en-US" sz="1400" dirty="0">
              <a:solidFill>
                <a:schemeClr val="bg1">
                  <a:lumMod val="50000"/>
                </a:schemeClr>
              </a:solidFill>
            </a:endParaRPr>
          </a:p>
          <a:p>
            <a:endParaRPr lang="en-US" sz="1400" dirty="0">
              <a:solidFill>
                <a:schemeClr val="bg1">
                  <a:lumMod val="50000"/>
                </a:schemeClr>
              </a:solidFill>
            </a:endParaRPr>
          </a:p>
          <a:p>
            <a:r>
              <a:rPr lang="en-AU" sz="1400" dirty="0">
                <a:solidFill>
                  <a:schemeClr val="bg1">
                    <a:lumMod val="50000"/>
                  </a:schemeClr>
                </a:solidFill>
              </a:rPr>
              <a:t>Statistical analysis plan: https://osf.io/hz8my/</a:t>
            </a:r>
          </a:p>
        </p:txBody>
      </p:sp>
    </p:spTree>
    <p:extLst>
      <p:ext uri="{BB962C8B-B14F-4D97-AF65-F5344CB8AC3E}">
        <p14:creationId xmlns:p14="http://schemas.microsoft.com/office/powerpoint/2010/main" val="386476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euRA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00" y="182032"/>
            <a:ext cx="1046869" cy="329187"/>
          </a:xfrm>
          <a:prstGeom prst="rect">
            <a:avLst/>
          </a:prstGeom>
        </p:spPr>
      </p:pic>
      <p:sp>
        <p:nvSpPr>
          <p:cNvPr id="8" name="Title 1"/>
          <p:cNvSpPr txBox="1">
            <a:spLocks/>
          </p:cNvSpPr>
          <p:nvPr/>
        </p:nvSpPr>
        <p:spPr bwMode="auto">
          <a:xfrm>
            <a:off x="634837" y="610673"/>
            <a:ext cx="11557163" cy="654051"/>
          </a:xfrm>
          <a:prstGeom prst="rect">
            <a:avLst/>
          </a:prstGeom>
          <a:gradFill rotWithShape="0">
            <a:gsLst>
              <a:gs pos="0">
                <a:srgbClr val="F47521"/>
              </a:gs>
              <a:gs pos="50000">
                <a:srgbClr val="ED1C24"/>
              </a:gs>
              <a:gs pos="100000">
                <a:srgbClr val="A71233"/>
              </a:gs>
            </a:gsLst>
            <a:lin ang="5400000"/>
          </a:grad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dirty="0">
              <a:solidFill>
                <a:prstClr val="black"/>
              </a:solidFill>
              <a:latin typeface="Arial"/>
              <a:cs typeface="Aria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8" y="76009"/>
            <a:ext cx="4216725" cy="1672323"/>
          </a:xfrm>
          <a:prstGeom prst="rect">
            <a:avLst/>
          </a:prstGeom>
        </p:spPr>
      </p:pic>
      <p:sp>
        <p:nvSpPr>
          <p:cNvPr id="3" name="Freeform 5">
            <a:extLst>
              <a:ext uri="{FF2B5EF4-FFF2-40B4-BE49-F238E27FC236}">
                <a16:creationId xmlns:a16="http://schemas.microsoft.com/office/drawing/2014/main" id="{55DE1506-ECB9-413E-B853-2F3D5EE6C7D0}"/>
              </a:ext>
            </a:extLst>
          </p:cNvPr>
          <p:cNvSpPr/>
          <p:nvPr/>
        </p:nvSpPr>
        <p:spPr>
          <a:xfrm>
            <a:off x="2232517" y="1410839"/>
            <a:ext cx="6065720" cy="467895"/>
          </a:xfrm>
          <a:custGeom>
            <a:avLst/>
            <a:gdLst>
              <a:gd name="connsiteX0" fmla="*/ 0 w 6065720"/>
              <a:gd name="connsiteY0" fmla="*/ 47224 h 472244"/>
              <a:gd name="connsiteX1" fmla="*/ 13832 w 6065720"/>
              <a:gd name="connsiteY1" fmla="*/ 13832 h 472244"/>
              <a:gd name="connsiteX2" fmla="*/ 47224 w 6065720"/>
              <a:gd name="connsiteY2" fmla="*/ 0 h 472244"/>
              <a:gd name="connsiteX3" fmla="*/ 6018496 w 6065720"/>
              <a:gd name="connsiteY3" fmla="*/ 0 h 472244"/>
              <a:gd name="connsiteX4" fmla="*/ 6051888 w 6065720"/>
              <a:gd name="connsiteY4" fmla="*/ 13832 h 472244"/>
              <a:gd name="connsiteX5" fmla="*/ 6065720 w 6065720"/>
              <a:gd name="connsiteY5" fmla="*/ 47224 h 472244"/>
              <a:gd name="connsiteX6" fmla="*/ 6065720 w 6065720"/>
              <a:gd name="connsiteY6" fmla="*/ 425020 h 472244"/>
              <a:gd name="connsiteX7" fmla="*/ 6051888 w 6065720"/>
              <a:gd name="connsiteY7" fmla="*/ 458412 h 472244"/>
              <a:gd name="connsiteX8" fmla="*/ 6018496 w 6065720"/>
              <a:gd name="connsiteY8" fmla="*/ 472244 h 472244"/>
              <a:gd name="connsiteX9" fmla="*/ 47224 w 6065720"/>
              <a:gd name="connsiteY9" fmla="*/ 472244 h 472244"/>
              <a:gd name="connsiteX10" fmla="*/ 13832 w 6065720"/>
              <a:gd name="connsiteY10" fmla="*/ 458412 h 472244"/>
              <a:gd name="connsiteX11" fmla="*/ 0 w 6065720"/>
              <a:gd name="connsiteY11" fmla="*/ 425020 h 472244"/>
              <a:gd name="connsiteX12" fmla="*/ 0 w 6065720"/>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5720" h="472244">
                <a:moveTo>
                  <a:pt x="0" y="47224"/>
                </a:moveTo>
                <a:cubicBezTo>
                  <a:pt x="0" y="34699"/>
                  <a:pt x="4975" y="22688"/>
                  <a:pt x="13832" y="13832"/>
                </a:cubicBezTo>
                <a:cubicBezTo>
                  <a:pt x="22688" y="4976"/>
                  <a:pt x="34700" y="0"/>
                  <a:pt x="47224" y="0"/>
                </a:cubicBezTo>
                <a:lnTo>
                  <a:pt x="6018496" y="0"/>
                </a:lnTo>
                <a:cubicBezTo>
                  <a:pt x="6031021" y="0"/>
                  <a:pt x="6043032" y="4975"/>
                  <a:pt x="6051888" y="13832"/>
                </a:cubicBezTo>
                <a:cubicBezTo>
                  <a:pt x="6060744" y="22688"/>
                  <a:pt x="6065720" y="34700"/>
                  <a:pt x="6065720" y="47224"/>
                </a:cubicBezTo>
                <a:lnTo>
                  <a:pt x="6065720" y="425020"/>
                </a:lnTo>
                <a:cubicBezTo>
                  <a:pt x="6065720" y="437545"/>
                  <a:pt x="6060745" y="449556"/>
                  <a:pt x="6051888" y="458412"/>
                </a:cubicBezTo>
                <a:cubicBezTo>
                  <a:pt x="6043032" y="467268"/>
                  <a:pt x="6031020" y="472244"/>
                  <a:pt x="6018496"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Recruitment</a:t>
            </a:r>
            <a:endParaRPr lang="en-AU" dirty="0">
              <a:solidFill>
                <a:schemeClr val="tx1"/>
              </a:solidFill>
            </a:endParaRPr>
          </a:p>
        </p:txBody>
      </p:sp>
      <p:sp>
        <p:nvSpPr>
          <p:cNvPr id="4" name="Freeform 7">
            <a:extLst>
              <a:ext uri="{FF2B5EF4-FFF2-40B4-BE49-F238E27FC236}">
                <a16:creationId xmlns:a16="http://schemas.microsoft.com/office/drawing/2014/main" id="{6A9E6756-0882-450E-991B-43B297418BB4}"/>
              </a:ext>
            </a:extLst>
          </p:cNvPr>
          <p:cNvSpPr/>
          <p:nvPr/>
        </p:nvSpPr>
        <p:spPr>
          <a:xfrm>
            <a:off x="2232517" y="2106153"/>
            <a:ext cx="6065720" cy="627275"/>
          </a:xfrm>
          <a:custGeom>
            <a:avLst/>
            <a:gdLst>
              <a:gd name="connsiteX0" fmla="*/ 0 w 6065720"/>
              <a:gd name="connsiteY0" fmla="*/ 47224 h 472244"/>
              <a:gd name="connsiteX1" fmla="*/ 13832 w 6065720"/>
              <a:gd name="connsiteY1" fmla="*/ 13832 h 472244"/>
              <a:gd name="connsiteX2" fmla="*/ 47224 w 6065720"/>
              <a:gd name="connsiteY2" fmla="*/ 0 h 472244"/>
              <a:gd name="connsiteX3" fmla="*/ 6018496 w 6065720"/>
              <a:gd name="connsiteY3" fmla="*/ 0 h 472244"/>
              <a:gd name="connsiteX4" fmla="*/ 6051888 w 6065720"/>
              <a:gd name="connsiteY4" fmla="*/ 13832 h 472244"/>
              <a:gd name="connsiteX5" fmla="*/ 6065720 w 6065720"/>
              <a:gd name="connsiteY5" fmla="*/ 47224 h 472244"/>
              <a:gd name="connsiteX6" fmla="*/ 6065720 w 6065720"/>
              <a:gd name="connsiteY6" fmla="*/ 425020 h 472244"/>
              <a:gd name="connsiteX7" fmla="*/ 6051888 w 6065720"/>
              <a:gd name="connsiteY7" fmla="*/ 458412 h 472244"/>
              <a:gd name="connsiteX8" fmla="*/ 6018496 w 6065720"/>
              <a:gd name="connsiteY8" fmla="*/ 472244 h 472244"/>
              <a:gd name="connsiteX9" fmla="*/ 47224 w 6065720"/>
              <a:gd name="connsiteY9" fmla="*/ 472244 h 472244"/>
              <a:gd name="connsiteX10" fmla="*/ 13832 w 6065720"/>
              <a:gd name="connsiteY10" fmla="*/ 458412 h 472244"/>
              <a:gd name="connsiteX11" fmla="*/ 0 w 6065720"/>
              <a:gd name="connsiteY11" fmla="*/ 425020 h 472244"/>
              <a:gd name="connsiteX12" fmla="*/ 0 w 6065720"/>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5720" h="472244">
                <a:moveTo>
                  <a:pt x="0" y="47224"/>
                </a:moveTo>
                <a:cubicBezTo>
                  <a:pt x="0" y="34699"/>
                  <a:pt x="4975" y="22688"/>
                  <a:pt x="13832" y="13832"/>
                </a:cubicBezTo>
                <a:cubicBezTo>
                  <a:pt x="22688" y="4976"/>
                  <a:pt x="34700" y="0"/>
                  <a:pt x="47224" y="0"/>
                </a:cubicBezTo>
                <a:lnTo>
                  <a:pt x="6018496" y="0"/>
                </a:lnTo>
                <a:cubicBezTo>
                  <a:pt x="6031021" y="0"/>
                  <a:pt x="6043032" y="4975"/>
                  <a:pt x="6051888" y="13832"/>
                </a:cubicBezTo>
                <a:cubicBezTo>
                  <a:pt x="6060744" y="22688"/>
                  <a:pt x="6065720" y="34700"/>
                  <a:pt x="6065720" y="47224"/>
                </a:cubicBezTo>
                <a:lnTo>
                  <a:pt x="6065720" y="425020"/>
                </a:lnTo>
                <a:cubicBezTo>
                  <a:pt x="6065720" y="437545"/>
                  <a:pt x="6060745" y="449556"/>
                  <a:pt x="6051888" y="458412"/>
                </a:cubicBezTo>
                <a:cubicBezTo>
                  <a:pt x="6043032" y="467268"/>
                  <a:pt x="6031020" y="472244"/>
                  <a:pt x="6018496"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pPr>
            <a:r>
              <a:rPr lang="en-US" dirty="0">
                <a:solidFill>
                  <a:schemeClr val="tx1"/>
                </a:solidFill>
              </a:rPr>
              <a:t>Baseline Assessment </a:t>
            </a:r>
          </a:p>
          <a:p>
            <a:pPr algn="ctr" defTabSz="533387">
              <a:lnSpc>
                <a:spcPct val="90000"/>
              </a:lnSpc>
              <a:spcBef>
                <a:spcPct val="0"/>
              </a:spcBef>
              <a:spcAft>
                <a:spcPct val="35000"/>
              </a:spcAft>
            </a:pPr>
            <a:r>
              <a:rPr lang="en-US" sz="1600" dirty="0">
                <a:solidFill>
                  <a:schemeClr val="tx1">
                    <a:lumMod val="50000"/>
                    <a:lumOff val="50000"/>
                  </a:schemeClr>
                </a:solidFill>
              </a:rPr>
              <a:t>(n=105 MRI)</a:t>
            </a:r>
            <a:endParaRPr lang="en-AU" sz="1600" dirty="0">
              <a:solidFill>
                <a:schemeClr val="tx1">
                  <a:lumMod val="50000"/>
                  <a:lumOff val="50000"/>
                </a:schemeClr>
              </a:solidFill>
            </a:endParaRPr>
          </a:p>
        </p:txBody>
      </p:sp>
      <p:sp>
        <p:nvSpPr>
          <p:cNvPr id="5" name="Freeform 11">
            <a:extLst>
              <a:ext uri="{FF2B5EF4-FFF2-40B4-BE49-F238E27FC236}">
                <a16:creationId xmlns:a16="http://schemas.microsoft.com/office/drawing/2014/main" id="{FE430022-4BA0-45EF-83C7-9D8A03DDD8AD}"/>
              </a:ext>
            </a:extLst>
          </p:cNvPr>
          <p:cNvSpPr/>
          <p:nvPr/>
        </p:nvSpPr>
        <p:spPr>
          <a:xfrm>
            <a:off x="2241040" y="3389580"/>
            <a:ext cx="1944219" cy="48398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spcAft>
                <a:spcPts val="200"/>
              </a:spcAft>
            </a:pPr>
            <a:r>
              <a:rPr lang="en-US" sz="1400" dirty="0">
                <a:solidFill>
                  <a:schemeClr val="tx1"/>
                </a:solidFill>
              </a:rPr>
              <a:t>Cognitive-motor </a:t>
            </a:r>
          </a:p>
          <a:p>
            <a:pPr algn="ctr" defTabSz="533387">
              <a:spcBef>
                <a:spcPct val="0"/>
              </a:spcBef>
              <a:spcAft>
                <a:spcPts val="200"/>
              </a:spcAft>
            </a:pPr>
            <a:r>
              <a:rPr lang="en-US" sz="1400" dirty="0">
                <a:solidFill>
                  <a:schemeClr val="tx1"/>
                </a:solidFill>
              </a:rPr>
              <a:t>Step training (n=250)</a:t>
            </a:r>
          </a:p>
        </p:txBody>
      </p:sp>
      <p:sp>
        <p:nvSpPr>
          <p:cNvPr id="7" name="Freeform 13">
            <a:extLst>
              <a:ext uri="{FF2B5EF4-FFF2-40B4-BE49-F238E27FC236}">
                <a16:creationId xmlns:a16="http://schemas.microsoft.com/office/drawing/2014/main" id="{CEF6F6D0-E117-4BBB-BB7F-372E5AE06F62}"/>
              </a:ext>
            </a:extLst>
          </p:cNvPr>
          <p:cNvSpPr/>
          <p:nvPr/>
        </p:nvSpPr>
        <p:spPr>
          <a:xfrm>
            <a:off x="2246513" y="5574397"/>
            <a:ext cx="6035848" cy="514744"/>
          </a:xfrm>
          <a:custGeom>
            <a:avLst/>
            <a:gdLst>
              <a:gd name="connsiteX0" fmla="*/ 0 w 6035848"/>
              <a:gd name="connsiteY0" fmla="*/ 47224 h 472244"/>
              <a:gd name="connsiteX1" fmla="*/ 13832 w 6035848"/>
              <a:gd name="connsiteY1" fmla="*/ 13832 h 472244"/>
              <a:gd name="connsiteX2" fmla="*/ 47224 w 6035848"/>
              <a:gd name="connsiteY2" fmla="*/ 0 h 472244"/>
              <a:gd name="connsiteX3" fmla="*/ 5988624 w 6035848"/>
              <a:gd name="connsiteY3" fmla="*/ 0 h 472244"/>
              <a:gd name="connsiteX4" fmla="*/ 6022016 w 6035848"/>
              <a:gd name="connsiteY4" fmla="*/ 13832 h 472244"/>
              <a:gd name="connsiteX5" fmla="*/ 6035848 w 6035848"/>
              <a:gd name="connsiteY5" fmla="*/ 47224 h 472244"/>
              <a:gd name="connsiteX6" fmla="*/ 6035848 w 6035848"/>
              <a:gd name="connsiteY6" fmla="*/ 425020 h 472244"/>
              <a:gd name="connsiteX7" fmla="*/ 6022016 w 6035848"/>
              <a:gd name="connsiteY7" fmla="*/ 458412 h 472244"/>
              <a:gd name="connsiteX8" fmla="*/ 5988624 w 6035848"/>
              <a:gd name="connsiteY8" fmla="*/ 472244 h 472244"/>
              <a:gd name="connsiteX9" fmla="*/ 47224 w 6035848"/>
              <a:gd name="connsiteY9" fmla="*/ 472244 h 472244"/>
              <a:gd name="connsiteX10" fmla="*/ 13832 w 6035848"/>
              <a:gd name="connsiteY10" fmla="*/ 458412 h 472244"/>
              <a:gd name="connsiteX11" fmla="*/ 0 w 6035848"/>
              <a:gd name="connsiteY11" fmla="*/ 425020 h 472244"/>
              <a:gd name="connsiteX12" fmla="*/ 0 w 6035848"/>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848" h="472244">
                <a:moveTo>
                  <a:pt x="0" y="47224"/>
                </a:moveTo>
                <a:cubicBezTo>
                  <a:pt x="0" y="34699"/>
                  <a:pt x="4975" y="22688"/>
                  <a:pt x="13832" y="13832"/>
                </a:cubicBezTo>
                <a:cubicBezTo>
                  <a:pt x="22688" y="4976"/>
                  <a:pt x="34700" y="0"/>
                  <a:pt x="47224" y="0"/>
                </a:cubicBezTo>
                <a:lnTo>
                  <a:pt x="5988624" y="0"/>
                </a:lnTo>
                <a:cubicBezTo>
                  <a:pt x="6001149" y="0"/>
                  <a:pt x="6013160" y="4975"/>
                  <a:pt x="6022016" y="13832"/>
                </a:cubicBezTo>
                <a:cubicBezTo>
                  <a:pt x="6030872" y="22688"/>
                  <a:pt x="6035848" y="34700"/>
                  <a:pt x="6035848" y="47224"/>
                </a:cubicBezTo>
                <a:lnTo>
                  <a:pt x="6035848" y="425020"/>
                </a:lnTo>
                <a:cubicBezTo>
                  <a:pt x="6035848" y="437545"/>
                  <a:pt x="6030873" y="449556"/>
                  <a:pt x="6022016" y="458412"/>
                </a:cubicBezTo>
                <a:cubicBezTo>
                  <a:pt x="6013160" y="467268"/>
                  <a:pt x="6001148" y="472244"/>
                  <a:pt x="5988624"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pPr>
            <a:r>
              <a:rPr lang="en-US" dirty="0">
                <a:solidFill>
                  <a:schemeClr val="tx1"/>
                </a:solidFill>
              </a:rPr>
              <a:t>Blinded reassessment (n=300)</a:t>
            </a:r>
          </a:p>
          <a:p>
            <a:pPr algn="ctr" defTabSz="533387">
              <a:lnSpc>
                <a:spcPct val="90000"/>
              </a:lnSpc>
              <a:spcBef>
                <a:spcPct val="0"/>
              </a:spcBef>
              <a:spcAft>
                <a:spcPct val="35000"/>
              </a:spcAft>
            </a:pPr>
            <a:r>
              <a:rPr lang="en-US" sz="1600" dirty="0">
                <a:solidFill>
                  <a:schemeClr val="tx1">
                    <a:lumMod val="50000"/>
                    <a:lumOff val="50000"/>
                  </a:schemeClr>
                </a:solidFill>
              </a:rPr>
              <a:t>(n=105 MRI)</a:t>
            </a:r>
            <a:endParaRPr lang="en-AU" sz="1600" dirty="0">
              <a:solidFill>
                <a:schemeClr val="tx1">
                  <a:lumMod val="50000"/>
                  <a:lumOff val="50000"/>
                </a:schemeClr>
              </a:solidFill>
            </a:endParaRPr>
          </a:p>
        </p:txBody>
      </p:sp>
      <p:sp>
        <p:nvSpPr>
          <p:cNvPr id="13" name="Freeform 17">
            <a:extLst>
              <a:ext uri="{FF2B5EF4-FFF2-40B4-BE49-F238E27FC236}">
                <a16:creationId xmlns:a16="http://schemas.microsoft.com/office/drawing/2014/main" id="{9639EC00-6985-47C1-8F87-F7B2667C1221}"/>
              </a:ext>
            </a:extLst>
          </p:cNvPr>
          <p:cNvSpPr/>
          <p:nvPr/>
        </p:nvSpPr>
        <p:spPr>
          <a:xfrm>
            <a:off x="6273490" y="3402199"/>
            <a:ext cx="2015968" cy="477043"/>
          </a:xfrm>
          <a:custGeom>
            <a:avLst/>
            <a:gdLst>
              <a:gd name="connsiteX0" fmla="*/ 0 w 2266384"/>
              <a:gd name="connsiteY0" fmla="*/ 47224 h 472244"/>
              <a:gd name="connsiteX1" fmla="*/ 13832 w 2266384"/>
              <a:gd name="connsiteY1" fmla="*/ 13832 h 472244"/>
              <a:gd name="connsiteX2" fmla="*/ 47224 w 2266384"/>
              <a:gd name="connsiteY2" fmla="*/ 0 h 472244"/>
              <a:gd name="connsiteX3" fmla="*/ 2219160 w 2266384"/>
              <a:gd name="connsiteY3" fmla="*/ 0 h 472244"/>
              <a:gd name="connsiteX4" fmla="*/ 2252552 w 2266384"/>
              <a:gd name="connsiteY4" fmla="*/ 13832 h 472244"/>
              <a:gd name="connsiteX5" fmla="*/ 2266384 w 2266384"/>
              <a:gd name="connsiteY5" fmla="*/ 47224 h 472244"/>
              <a:gd name="connsiteX6" fmla="*/ 2266384 w 2266384"/>
              <a:gd name="connsiteY6" fmla="*/ 425020 h 472244"/>
              <a:gd name="connsiteX7" fmla="*/ 2252552 w 2266384"/>
              <a:gd name="connsiteY7" fmla="*/ 458412 h 472244"/>
              <a:gd name="connsiteX8" fmla="*/ 2219160 w 2266384"/>
              <a:gd name="connsiteY8" fmla="*/ 472244 h 472244"/>
              <a:gd name="connsiteX9" fmla="*/ 47224 w 2266384"/>
              <a:gd name="connsiteY9" fmla="*/ 472244 h 472244"/>
              <a:gd name="connsiteX10" fmla="*/ 13832 w 2266384"/>
              <a:gd name="connsiteY10" fmla="*/ 458412 h 472244"/>
              <a:gd name="connsiteX11" fmla="*/ 0 w 2266384"/>
              <a:gd name="connsiteY11" fmla="*/ 425020 h 472244"/>
              <a:gd name="connsiteX12" fmla="*/ 0 w 2266384"/>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384" h="472244">
                <a:moveTo>
                  <a:pt x="0" y="47224"/>
                </a:moveTo>
                <a:cubicBezTo>
                  <a:pt x="0" y="34699"/>
                  <a:pt x="4975" y="22688"/>
                  <a:pt x="13832" y="13832"/>
                </a:cubicBezTo>
                <a:cubicBezTo>
                  <a:pt x="22688" y="4976"/>
                  <a:pt x="34700" y="0"/>
                  <a:pt x="47224" y="0"/>
                </a:cubicBezTo>
                <a:lnTo>
                  <a:pt x="2219160" y="0"/>
                </a:lnTo>
                <a:cubicBezTo>
                  <a:pt x="2231685" y="0"/>
                  <a:pt x="2243696" y="4975"/>
                  <a:pt x="2252552" y="13832"/>
                </a:cubicBezTo>
                <a:cubicBezTo>
                  <a:pt x="2261408" y="22688"/>
                  <a:pt x="2266384" y="34700"/>
                  <a:pt x="2266384" y="47224"/>
                </a:cubicBezTo>
                <a:lnTo>
                  <a:pt x="2266384" y="425020"/>
                </a:lnTo>
                <a:cubicBezTo>
                  <a:pt x="2266384" y="437545"/>
                  <a:pt x="2261409" y="449556"/>
                  <a:pt x="2252552" y="458412"/>
                </a:cubicBezTo>
                <a:cubicBezTo>
                  <a:pt x="2243696" y="467268"/>
                  <a:pt x="2231684" y="472244"/>
                  <a:pt x="2219160"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spcAft>
                <a:spcPts val="200"/>
              </a:spcAft>
            </a:pPr>
            <a:r>
              <a:rPr lang="en-US" sz="1400" dirty="0">
                <a:solidFill>
                  <a:schemeClr val="tx1"/>
                </a:solidFill>
              </a:rPr>
              <a:t>Control (n=250) </a:t>
            </a:r>
          </a:p>
        </p:txBody>
      </p:sp>
      <p:sp>
        <p:nvSpPr>
          <p:cNvPr id="17" name="Freeform 29">
            <a:extLst>
              <a:ext uri="{FF2B5EF4-FFF2-40B4-BE49-F238E27FC236}">
                <a16:creationId xmlns:a16="http://schemas.microsoft.com/office/drawing/2014/main" id="{F5D1FE6E-5B1D-4CC0-9DD0-4A978DA0216E}"/>
              </a:ext>
            </a:extLst>
          </p:cNvPr>
          <p:cNvSpPr/>
          <p:nvPr/>
        </p:nvSpPr>
        <p:spPr>
          <a:xfrm>
            <a:off x="682286" y="2751061"/>
            <a:ext cx="1403647" cy="438583"/>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solidFill>
          <a:ln>
            <a:solidFill>
              <a:schemeClr val="bg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Time 0</a:t>
            </a:r>
            <a:endParaRPr lang="en-AU" dirty="0">
              <a:solidFill>
                <a:schemeClr val="tx1"/>
              </a:solidFill>
            </a:endParaRPr>
          </a:p>
        </p:txBody>
      </p:sp>
      <p:sp>
        <p:nvSpPr>
          <p:cNvPr id="19" name="Freeform 30">
            <a:extLst>
              <a:ext uri="{FF2B5EF4-FFF2-40B4-BE49-F238E27FC236}">
                <a16:creationId xmlns:a16="http://schemas.microsoft.com/office/drawing/2014/main" id="{ACC9CF90-6E83-41CE-844F-23D7FFB8006F}"/>
              </a:ext>
            </a:extLst>
          </p:cNvPr>
          <p:cNvSpPr/>
          <p:nvPr/>
        </p:nvSpPr>
        <p:spPr>
          <a:xfrm>
            <a:off x="693382" y="4799439"/>
            <a:ext cx="1403647" cy="483991"/>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solidFill>
          <a:ln>
            <a:solidFill>
              <a:schemeClr val="bg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5-6 weeks</a:t>
            </a:r>
            <a:endParaRPr lang="en-AU" dirty="0">
              <a:solidFill>
                <a:schemeClr val="tx1"/>
              </a:solidFill>
            </a:endParaRPr>
          </a:p>
        </p:txBody>
      </p:sp>
      <p:sp>
        <p:nvSpPr>
          <p:cNvPr id="21" name="Freeform 31">
            <a:extLst>
              <a:ext uri="{FF2B5EF4-FFF2-40B4-BE49-F238E27FC236}">
                <a16:creationId xmlns:a16="http://schemas.microsoft.com/office/drawing/2014/main" id="{35E8F80B-668D-4DFF-AA3B-53D2F31B05F7}"/>
              </a:ext>
            </a:extLst>
          </p:cNvPr>
          <p:cNvSpPr/>
          <p:nvPr/>
        </p:nvSpPr>
        <p:spPr>
          <a:xfrm>
            <a:off x="693382" y="5582706"/>
            <a:ext cx="1403647" cy="459588"/>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solidFill>
          <a:ln>
            <a:solidFill>
              <a:schemeClr val="bg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6 months</a:t>
            </a:r>
            <a:endParaRPr lang="en-AU" dirty="0">
              <a:solidFill>
                <a:schemeClr val="tx1"/>
              </a:solidFill>
            </a:endParaRPr>
          </a:p>
        </p:txBody>
      </p:sp>
      <p:sp>
        <p:nvSpPr>
          <p:cNvPr id="23" name="Freeform 21">
            <a:extLst>
              <a:ext uri="{FF2B5EF4-FFF2-40B4-BE49-F238E27FC236}">
                <a16:creationId xmlns:a16="http://schemas.microsoft.com/office/drawing/2014/main" id="{DCBC42AD-512D-4B67-AC47-1B7361C94FEE}"/>
              </a:ext>
            </a:extLst>
          </p:cNvPr>
          <p:cNvSpPr/>
          <p:nvPr/>
        </p:nvSpPr>
        <p:spPr>
          <a:xfrm>
            <a:off x="3105138" y="5326812"/>
            <a:ext cx="216024" cy="214035"/>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25" name="Freeform 33">
            <a:extLst>
              <a:ext uri="{FF2B5EF4-FFF2-40B4-BE49-F238E27FC236}">
                <a16:creationId xmlns:a16="http://schemas.microsoft.com/office/drawing/2014/main" id="{B5165ECA-47AF-4863-B712-C1038ADC2BAB}"/>
              </a:ext>
            </a:extLst>
          </p:cNvPr>
          <p:cNvSpPr/>
          <p:nvPr/>
        </p:nvSpPr>
        <p:spPr>
          <a:xfrm>
            <a:off x="2246517" y="6342237"/>
            <a:ext cx="6035848" cy="459817"/>
          </a:xfrm>
          <a:custGeom>
            <a:avLst/>
            <a:gdLst>
              <a:gd name="connsiteX0" fmla="*/ 0 w 6035848"/>
              <a:gd name="connsiteY0" fmla="*/ 47224 h 472244"/>
              <a:gd name="connsiteX1" fmla="*/ 13832 w 6035848"/>
              <a:gd name="connsiteY1" fmla="*/ 13832 h 472244"/>
              <a:gd name="connsiteX2" fmla="*/ 47224 w 6035848"/>
              <a:gd name="connsiteY2" fmla="*/ 0 h 472244"/>
              <a:gd name="connsiteX3" fmla="*/ 5988624 w 6035848"/>
              <a:gd name="connsiteY3" fmla="*/ 0 h 472244"/>
              <a:gd name="connsiteX4" fmla="*/ 6022016 w 6035848"/>
              <a:gd name="connsiteY4" fmla="*/ 13832 h 472244"/>
              <a:gd name="connsiteX5" fmla="*/ 6035848 w 6035848"/>
              <a:gd name="connsiteY5" fmla="*/ 47224 h 472244"/>
              <a:gd name="connsiteX6" fmla="*/ 6035848 w 6035848"/>
              <a:gd name="connsiteY6" fmla="*/ 425020 h 472244"/>
              <a:gd name="connsiteX7" fmla="*/ 6022016 w 6035848"/>
              <a:gd name="connsiteY7" fmla="*/ 458412 h 472244"/>
              <a:gd name="connsiteX8" fmla="*/ 5988624 w 6035848"/>
              <a:gd name="connsiteY8" fmla="*/ 472244 h 472244"/>
              <a:gd name="connsiteX9" fmla="*/ 47224 w 6035848"/>
              <a:gd name="connsiteY9" fmla="*/ 472244 h 472244"/>
              <a:gd name="connsiteX10" fmla="*/ 13832 w 6035848"/>
              <a:gd name="connsiteY10" fmla="*/ 458412 h 472244"/>
              <a:gd name="connsiteX11" fmla="*/ 0 w 6035848"/>
              <a:gd name="connsiteY11" fmla="*/ 425020 h 472244"/>
              <a:gd name="connsiteX12" fmla="*/ 0 w 6035848"/>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848" h="472244">
                <a:moveTo>
                  <a:pt x="0" y="47224"/>
                </a:moveTo>
                <a:cubicBezTo>
                  <a:pt x="0" y="34699"/>
                  <a:pt x="4975" y="22688"/>
                  <a:pt x="13832" y="13832"/>
                </a:cubicBezTo>
                <a:cubicBezTo>
                  <a:pt x="22688" y="4976"/>
                  <a:pt x="34700" y="0"/>
                  <a:pt x="47224" y="0"/>
                </a:cubicBezTo>
                <a:lnTo>
                  <a:pt x="5988624" y="0"/>
                </a:lnTo>
                <a:cubicBezTo>
                  <a:pt x="6001149" y="0"/>
                  <a:pt x="6013160" y="4975"/>
                  <a:pt x="6022016" y="13832"/>
                </a:cubicBezTo>
                <a:cubicBezTo>
                  <a:pt x="6030872" y="22688"/>
                  <a:pt x="6035848" y="34700"/>
                  <a:pt x="6035848" y="47224"/>
                </a:cubicBezTo>
                <a:lnTo>
                  <a:pt x="6035848" y="425020"/>
                </a:lnTo>
                <a:cubicBezTo>
                  <a:pt x="6035848" y="437545"/>
                  <a:pt x="6030873" y="449556"/>
                  <a:pt x="6022016" y="458412"/>
                </a:cubicBezTo>
                <a:cubicBezTo>
                  <a:pt x="6013160" y="467268"/>
                  <a:pt x="6001148" y="472244"/>
                  <a:pt x="5988624"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Falls follow-up completed</a:t>
            </a:r>
            <a:endParaRPr lang="en-AU" dirty="0">
              <a:solidFill>
                <a:schemeClr val="tx1"/>
              </a:solidFill>
            </a:endParaRPr>
          </a:p>
        </p:txBody>
      </p:sp>
      <p:sp>
        <p:nvSpPr>
          <p:cNvPr id="27" name="Freeform 34">
            <a:extLst>
              <a:ext uri="{FF2B5EF4-FFF2-40B4-BE49-F238E27FC236}">
                <a16:creationId xmlns:a16="http://schemas.microsoft.com/office/drawing/2014/main" id="{D807C14D-83B6-4CDA-AF57-1F976877D8C3}"/>
              </a:ext>
            </a:extLst>
          </p:cNvPr>
          <p:cNvSpPr/>
          <p:nvPr/>
        </p:nvSpPr>
        <p:spPr>
          <a:xfrm>
            <a:off x="693382" y="6352295"/>
            <a:ext cx="1403647" cy="44975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solidFill>
          <a:ln>
            <a:solidFill>
              <a:schemeClr val="bg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12 months</a:t>
            </a:r>
            <a:endParaRPr lang="en-AU" dirty="0">
              <a:solidFill>
                <a:schemeClr val="tx1"/>
              </a:solidFill>
            </a:endParaRPr>
          </a:p>
        </p:txBody>
      </p:sp>
      <p:sp>
        <p:nvSpPr>
          <p:cNvPr id="29" name="Freeform 35">
            <a:extLst>
              <a:ext uri="{FF2B5EF4-FFF2-40B4-BE49-F238E27FC236}">
                <a16:creationId xmlns:a16="http://schemas.microsoft.com/office/drawing/2014/main" id="{74249425-B53C-4E45-A4FC-C6D465DA543F}"/>
              </a:ext>
            </a:extLst>
          </p:cNvPr>
          <p:cNvSpPr/>
          <p:nvPr/>
        </p:nvSpPr>
        <p:spPr>
          <a:xfrm>
            <a:off x="5150950" y="6099709"/>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31" name="Freeform 40">
            <a:extLst>
              <a:ext uri="{FF2B5EF4-FFF2-40B4-BE49-F238E27FC236}">
                <a16:creationId xmlns:a16="http://schemas.microsoft.com/office/drawing/2014/main" id="{9E89636D-5D2E-4AAD-A29F-5B673766D7B7}"/>
              </a:ext>
            </a:extLst>
          </p:cNvPr>
          <p:cNvSpPr/>
          <p:nvPr/>
        </p:nvSpPr>
        <p:spPr>
          <a:xfrm>
            <a:off x="3105138" y="4565287"/>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33" name="Freeform 26">
            <a:extLst>
              <a:ext uri="{FF2B5EF4-FFF2-40B4-BE49-F238E27FC236}">
                <a16:creationId xmlns:a16="http://schemas.microsoft.com/office/drawing/2014/main" id="{47FB3447-99EF-4C64-91CF-47B0BCC6FCAB}"/>
              </a:ext>
            </a:extLst>
          </p:cNvPr>
          <p:cNvSpPr/>
          <p:nvPr/>
        </p:nvSpPr>
        <p:spPr>
          <a:xfrm>
            <a:off x="4257266" y="3401921"/>
            <a:ext cx="1944219" cy="477195"/>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spcAft>
                <a:spcPts val="200"/>
              </a:spcAft>
            </a:pPr>
            <a:r>
              <a:rPr lang="en-US" sz="1400" dirty="0">
                <a:solidFill>
                  <a:schemeClr val="tx1"/>
                </a:solidFill>
              </a:rPr>
              <a:t>Cognitive-only Brain Training (n=250)</a:t>
            </a:r>
          </a:p>
        </p:txBody>
      </p:sp>
      <p:sp>
        <p:nvSpPr>
          <p:cNvPr id="35" name="Freeform 36">
            <a:extLst>
              <a:ext uri="{FF2B5EF4-FFF2-40B4-BE49-F238E27FC236}">
                <a16:creationId xmlns:a16="http://schemas.microsoft.com/office/drawing/2014/main" id="{325886E6-D2BD-458D-B73C-4DDA3D0C38A9}"/>
              </a:ext>
            </a:extLst>
          </p:cNvPr>
          <p:cNvSpPr/>
          <p:nvPr/>
        </p:nvSpPr>
        <p:spPr>
          <a:xfrm>
            <a:off x="5155270" y="4566881"/>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37" name="Freeform 41">
            <a:extLst>
              <a:ext uri="{FF2B5EF4-FFF2-40B4-BE49-F238E27FC236}">
                <a16:creationId xmlns:a16="http://schemas.microsoft.com/office/drawing/2014/main" id="{C7750637-91AF-488B-ABB3-0E581FB64494}"/>
              </a:ext>
            </a:extLst>
          </p:cNvPr>
          <p:cNvSpPr/>
          <p:nvPr/>
        </p:nvSpPr>
        <p:spPr>
          <a:xfrm>
            <a:off x="7249633" y="4566883"/>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39" name="Freeform 42">
            <a:extLst>
              <a:ext uri="{FF2B5EF4-FFF2-40B4-BE49-F238E27FC236}">
                <a16:creationId xmlns:a16="http://schemas.microsoft.com/office/drawing/2014/main" id="{FD757D16-EEFC-41E8-8599-94EADD4C57AD}"/>
              </a:ext>
            </a:extLst>
          </p:cNvPr>
          <p:cNvSpPr/>
          <p:nvPr/>
        </p:nvSpPr>
        <p:spPr>
          <a:xfrm>
            <a:off x="7249633" y="5348340"/>
            <a:ext cx="216024" cy="214035"/>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41" name="Freeform 44">
            <a:extLst>
              <a:ext uri="{FF2B5EF4-FFF2-40B4-BE49-F238E27FC236}">
                <a16:creationId xmlns:a16="http://schemas.microsoft.com/office/drawing/2014/main" id="{B0796B52-34F1-42B9-B4C7-EE274D7BF78A}"/>
              </a:ext>
            </a:extLst>
          </p:cNvPr>
          <p:cNvSpPr/>
          <p:nvPr/>
        </p:nvSpPr>
        <p:spPr>
          <a:xfrm>
            <a:off x="693382" y="3908967"/>
            <a:ext cx="1403647" cy="550308"/>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solidFill>
          <a:ln>
            <a:solidFill>
              <a:schemeClr val="bg1">
                <a:lumMod val="7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1 - 2 weeks</a:t>
            </a:r>
            <a:endParaRPr lang="en-AU" dirty="0">
              <a:solidFill>
                <a:schemeClr val="tx1"/>
              </a:solidFill>
            </a:endParaRPr>
          </a:p>
        </p:txBody>
      </p:sp>
      <p:sp>
        <p:nvSpPr>
          <p:cNvPr id="43" name="Freeform 48">
            <a:extLst>
              <a:ext uri="{FF2B5EF4-FFF2-40B4-BE49-F238E27FC236}">
                <a16:creationId xmlns:a16="http://schemas.microsoft.com/office/drawing/2014/main" id="{3DAAB765-1E5A-44C8-BC24-9778E3B7AC3D}"/>
              </a:ext>
            </a:extLst>
          </p:cNvPr>
          <p:cNvSpPr/>
          <p:nvPr/>
        </p:nvSpPr>
        <p:spPr>
          <a:xfrm>
            <a:off x="2235339" y="4795611"/>
            <a:ext cx="1944217" cy="48398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Home visit</a:t>
            </a:r>
            <a:endParaRPr lang="en-AU" dirty="0">
              <a:solidFill>
                <a:schemeClr val="tx1"/>
              </a:solidFill>
            </a:endParaRPr>
          </a:p>
        </p:txBody>
      </p:sp>
      <p:sp>
        <p:nvSpPr>
          <p:cNvPr id="45" name="Freeform 49">
            <a:extLst>
              <a:ext uri="{FF2B5EF4-FFF2-40B4-BE49-F238E27FC236}">
                <a16:creationId xmlns:a16="http://schemas.microsoft.com/office/drawing/2014/main" id="{28C9EAD9-760D-4CCB-8714-91096B893811}"/>
              </a:ext>
            </a:extLst>
          </p:cNvPr>
          <p:cNvSpPr/>
          <p:nvPr/>
        </p:nvSpPr>
        <p:spPr>
          <a:xfrm>
            <a:off x="4257271" y="4799436"/>
            <a:ext cx="1944217" cy="48398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Home visit</a:t>
            </a:r>
            <a:endParaRPr lang="en-AU" dirty="0">
              <a:solidFill>
                <a:schemeClr val="tx1"/>
              </a:solidFill>
            </a:endParaRPr>
          </a:p>
        </p:txBody>
      </p:sp>
      <p:sp>
        <p:nvSpPr>
          <p:cNvPr id="47" name="Freeform 50">
            <a:extLst>
              <a:ext uri="{FF2B5EF4-FFF2-40B4-BE49-F238E27FC236}">
                <a16:creationId xmlns:a16="http://schemas.microsoft.com/office/drawing/2014/main" id="{4DB3DE10-EC9E-4DCB-A2B0-97E4E63E0A5C}"/>
              </a:ext>
            </a:extLst>
          </p:cNvPr>
          <p:cNvSpPr/>
          <p:nvPr/>
        </p:nvSpPr>
        <p:spPr>
          <a:xfrm>
            <a:off x="6273494" y="4799436"/>
            <a:ext cx="2003396" cy="48398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Phone call</a:t>
            </a:r>
            <a:endParaRPr lang="en-AU" dirty="0">
              <a:solidFill>
                <a:schemeClr val="tx1"/>
              </a:solidFill>
            </a:endParaRPr>
          </a:p>
        </p:txBody>
      </p:sp>
      <p:sp>
        <p:nvSpPr>
          <p:cNvPr id="49" name="Freeform 58">
            <a:extLst>
              <a:ext uri="{FF2B5EF4-FFF2-40B4-BE49-F238E27FC236}">
                <a16:creationId xmlns:a16="http://schemas.microsoft.com/office/drawing/2014/main" id="{4339D9BD-2459-4B1B-817B-834C3C8A7AF1}"/>
              </a:ext>
            </a:extLst>
          </p:cNvPr>
          <p:cNvSpPr/>
          <p:nvPr/>
        </p:nvSpPr>
        <p:spPr>
          <a:xfrm>
            <a:off x="5155270" y="5318657"/>
            <a:ext cx="216024" cy="214035"/>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51" name="Freeform 59">
            <a:extLst>
              <a:ext uri="{FF2B5EF4-FFF2-40B4-BE49-F238E27FC236}">
                <a16:creationId xmlns:a16="http://schemas.microsoft.com/office/drawing/2014/main" id="{3C68FFFD-DA33-4E1E-88C8-DCDAE235EE22}"/>
              </a:ext>
            </a:extLst>
          </p:cNvPr>
          <p:cNvSpPr/>
          <p:nvPr/>
        </p:nvSpPr>
        <p:spPr>
          <a:xfrm>
            <a:off x="5155270" y="3221265"/>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53" name="Freeform 9">
            <a:extLst>
              <a:ext uri="{FF2B5EF4-FFF2-40B4-BE49-F238E27FC236}">
                <a16:creationId xmlns:a16="http://schemas.microsoft.com/office/drawing/2014/main" id="{6427B7BD-B437-45FE-854F-52CB259EE84C}"/>
              </a:ext>
            </a:extLst>
          </p:cNvPr>
          <p:cNvSpPr/>
          <p:nvPr/>
        </p:nvSpPr>
        <p:spPr>
          <a:xfrm>
            <a:off x="2232517" y="2739922"/>
            <a:ext cx="6065720" cy="467895"/>
          </a:xfrm>
          <a:custGeom>
            <a:avLst/>
            <a:gdLst>
              <a:gd name="connsiteX0" fmla="*/ 0 w 6065720"/>
              <a:gd name="connsiteY0" fmla="*/ 47224 h 472244"/>
              <a:gd name="connsiteX1" fmla="*/ 13832 w 6065720"/>
              <a:gd name="connsiteY1" fmla="*/ 13832 h 472244"/>
              <a:gd name="connsiteX2" fmla="*/ 47224 w 6065720"/>
              <a:gd name="connsiteY2" fmla="*/ 0 h 472244"/>
              <a:gd name="connsiteX3" fmla="*/ 6018496 w 6065720"/>
              <a:gd name="connsiteY3" fmla="*/ 0 h 472244"/>
              <a:gd name="connsiteX4" fmla="*/ 6051888 w 6065720"/>
              <a:gd name="connsiteY4" fmla="*/ 13832 h 472244"/>
              <a:gd name="connsiteX5" fmla="*/ 6065720 w 6065720"/>
              <a:gd name="connsiteY5" fmla="*/ 47224 h 472244"/>
              <a:gd name="connsiteX6" fmla="*/ 6065720 w 6065720"/>
              <a:gd name="connsiteY6" fmla="*/ 425020 h 472244"/>
              <a:gd name="connsiteX7" fmla="*/ 6051888 w 6065720"/>
              <a:gd name="connsiteY7" fmla="*/ 458412 h 472244"/>
              <a:gd name="connsiteX8" fmla="*/ 6018496 w 6065720"/>
              <a:gd name="connsiteY8" fmla="*/ 472244 h 472244"/>
              <a:gd name="connsiteX9" fmla="*/ 47224 w 6065720"/>
              <a:gd name="connsiteY9" fmla="*/ 472244 h 472244"/>
              <a:gd name="connsiteX10" fmla="*/ 13832 w 6065720"/>
              <a:gd name="connsiteY10" fmla="*/ 458412 h 472244"/>
              <a:gd name="connsiteX11" fmla="*/ 0 w 6065720"/>
              <a:gd name="connsiteY11" fmla="*/ 425020 h 472244"/>
              <a:gd name="connsiteX12" fmla="*/ 0 w 6065720"/>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5720" h="472244">
                <a:moveTo>
                  <a:pt x="0" y="47224"/>
                </a:moveTo>
                <a:cubicBezTo>
                  <a:pt x="0" y="34699"/>
                  <a:pt x="4975" y="22688"/>
                  <a:pt x="13832" y="13832"/>
                </a:cubicBezTo>
                <a:cubicBezTo>
                  <a:pt x="22688" y="4976"/>
                  <a:pt x="34700" y="0"/>
                  <a:pt x="47224" y="0"/>
                </a:cubicBezTo>
                <a:lnTo>
                  <a:pt x="6018496" y="0"/>
                </a:lnTo>
                <a:cubicBezTo>
                  <a:pt x="6031021" y="0"/>
                  <a:pt x="6043032" y="4975"/>
                  <a:pt x="6051888" y="13832"/>
                </a:cubicBezTo>
                <a:cubicBezTo>
                  <a:pt x="6060744" y="22688"/>
                  <a:pt x="6065720" y="34700"/>
                  <a:pt x="6065720" y="47224"/>
                </a:cubicBezTo>
                <a:lnTo>
                  <a:pt x="6065720" y="425020"/>
                </a:lnTo>
                <a:cubicBezTo>
                  <a:pt x="6065720" y="437545"/>
                  <a:pt x="6060745" y="449556"/>
                  <a:pt x="6051888" y="458412"/>
                </a:cubicBezTo>
                <a:cubicBezTo>
                  <a:pt x="6043032" y="467268"/>
                  <a:pt x="6031020" y="472244"/>
                  <a:pt x="6018496"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bg1">
              <a:lumMod val="85000"/>
            </a:schemeClr>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lnSpc>
                <a:spcPct val="90000"/>
              </a:lnSpc>
              <a:spcBef>
                <a:spcPct val="0"/>
              </a:spcBef>
              <a:spcAft>
                <a:spcPct val="35000"/>
              </a:spcAft>
            </a:pPr>
            <a:r>
              <a:rPr lang="en-US" dirty="0">
                <a:solidFill>
                  <a:schemeClr val="tx1"/>
                </a:solidFill>
              </a:rPr>
              <a:t>Randomisation (n=750)</a:t>
            </a:r>
            <a:endParaRPr lang="en-AU" dirty="0">
              <a:solidFill>
                <a:schemeClr val="tx1"/>
              </a:solidFill>
            </a:endParaRPr>
          </a:p>
        </p:txBody>
      </p:sp>
      <p:sp>
        <p:nvSpPr>
          <p:cNvPr id="55" name="Freeform 60">
            <a:extLst>
              <a:ext uri="{FF2B5EF4-FFF2-40B4-BE49-F238E27FC236}">
                <a16:creationId xmlns:a16="http://schemas.microsoft.com/office/drawing/2014/main" id="{51E5D3BE-A9C6-4A9B-8D3A-0D2D3F094A19}"/>
              </a:ext>
            </a:extLst>
          </p:cNvPr>
          <p:cNvSpPr/>
          <p:nvPr/>
        </p:nvSpPr>
        <p:spPr>
          <a:xfrm>
            <a:off x="5142628" y="1920253"/>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57" name="Freeform 63">
            <a:extLst>
              <a:ext uri="{FF2B5EF4-FFF2-40B4-BE49-F238E27FC236}">
                <a16:creationId xmlns:a16="http://schemas.microsoft.com/office/drawing/2014/main" id="{5FD2E0AA-DE2F-46EC-BF82-406806033DC3}"/>
              </a:ext>
            </a:extLst>
          </p:cNvPr>
          <p:cNvSpPr/>
          <p:nvPr/>
        </p:nvSpPr>
        <p:spPr>
          <a:xfrm rot="18819429">
            <a:off x="6328644" y="3205400"/>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59" name="Freeform 67">
            <a:extLst>
              <a:ext uri="{FF2B5EF4-FFF2-40B4-BE49-F238E27FC236}">
                <a16:creationId xmlns:a16="http://schemas.microsoft.com/office/drawing/2014/main" id="{706D35F5-650D-4D82-857D-54D38C4F5235}"/>
              </a:ext>
            </a:extLst>
          </p:cNvPr>
          <p:cNvSpPr/>
          <p:nvPr/>
        </p:nvSpPr>
        <p:spPr>
          <a:xfrm rot="2826912">
            <a:off x="3867772" y="3205401"/>
            <a:ext cx="216024" cy="210339"/>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61" name="Freeform 38">
            <a:extLst>
              <a:ext uri="{FF2B5EF4-FFF2-40B4-BE49-F238E27FC236}">
                <a16:creationId xmlns:a16="http://schemas.microsoft.com/office/drawing/2014/main" id="{199E5DE9-3E4C-474B-BA1E-9D5B5F923275}"/>
              </a:ext>
            </a:extLst>
          </p:cNvPr>
          <p:cNvSpPr/>
          <p:nvPr/>
        </p:nvSpPr>
        <p:spPr>
          <a:xfrm>
            <a:off x="2235339" y="3913660"/>
            <a:ext cx="1944217" cy="554409"/>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pPr>
            <a:r>
              <a:rPr lang="en-US" dirty="0">
                <a:solidFill>
                  <a:schemeClr val="tx1"/>
                </a:solidFill>
              </a:rPr>
              <a:t>Home visit</a:t>
            </a:r>
          </a:p>
          <a:p>
            <a:pPr algn="ctr" defTabSz="533387">
              <a:spcBef>
                <a:spcPct val="0"/>
              </a:spcBef>
            </a:pPr>
            <a:r>
              <a:rPr lang="en-US" sz="1100" dirty="0">
                <a:solidFill>
                  <a:schemeClr val="tx1"/>
                </a:solidFill>
              </a:rPr>
              <a:t>System installation and training </a:t>
            </a:r>
          </a:p>
        </p:txBody>
      </p:sp>
      <p:sp>
        <p:nvSpPr>
          <p:cNvPr id="63" name="Freeform 39">
            <a:extLst>
              <a:ext uri="{FF2B5EF4-FFF2-40B4-BE49-F238E27FC236}">
                <a16:creationId xmlns:a16="http://schemas.microsoft.com/office/drawing/2014/main" id="{F35416E1-410F-4807-B88A-FA8252E713E3}"/>
              </a:ext>
            </a:extLst>
          </p:cNvPr>
          <p:cNvSpPr/>
          <p:nvPr/>
        </p:nvSpPr>
        <p:spPr>
          <a:xfrm>
            <a:off x="4257271" y="3908693"/>
            <a:ext cx="1944217" cy="550583"/>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pPr>
            <a:r>
              <a:rPr lang="en-US" dirty="0">
                <a:solidFill>
                  <a:schemeClr val="tx1"/>
                </a:solidFill>
              </a:rPr>
              <a:t>Home visit</a:t>
            </a:r>
          </a:p>
          <a:p>
            <a:pPr algn="ctr" defTabSz="533387">
              <a:spcBef>
                <a:spcPct val="0"/>
              </a:spcBef>
            </a:pPr>
            <a:r>
              <a:rPr lang="en-US" sz="1100" dirty="0">
                <a:solidFill>
                  <a:schemeClr val="tx1"/>
                </a:solidFill>
              </a:rPr>
              <a:t>System installation and training </a:t>
            </a:r>
          </a:p>
        </p:txBody>
      </p:sp>
      <p:sp>
        <p:nvSpPr>
          <p:cNvPr id="65" name="Freeform 43">
            <a:extLst>
              <a:ext uri="{FF2B5EF4-FFF2-40B4-BE49-F238E27FC236}">
                <a16:creationId xmlns:a16="http://schemas.microsoft.com/office/drawing/2014/main" id="{2CAE1832-4540-4B8E-87EA-4E0BB8D6C282}"/>
              </a:ext>
            </a:extLst>
          </p:cNvPr>
          <p:cNvSpPr/>
          <p:nvPr/>
        </p:nvSpPr>
        <p:spPr>
          <a:xfrm>
            <a:off x="6273494" y="3908693"/>
            <a:ext cx="2003396" cy="550583"/>
          </a:xfrm>
          <a:custGeom>
            <a:avLst/>
            <a:gdLst>
              <a:gd name="connsiteX0" fmla="*/ 0 w 2249283"/>
              <a:gd name="connsiteY0" fmla="*/ 47224 h 472244"/>
              <a:gd name="connsiteX1" fmla="*/ 13832 w 2249283"/>
              <a:gd name="connsiteY1" fmla="*/ 13832 h 472244"/>
              <a:gd name="connsiteX2" fmla="*/ 47224 w 2249283"/>
              <a:gd name="connsiteY2" fmla="*/ 0 h 472244"/>
              <a:gd name="connsiteX3" fmla="*/ 2202059 w 2249283"/>
              <a:gd name="connsiteY3" fmla="*/ 0 h 472244"/>
              <a:gd name="connsiteX4" fmla="*/ 2235451 w 2249283"/>
              <a:gd name="connsiteY4" fmla="*/ 13832 h 472244"/>
              <a:gd name="connsiteX5" fmla="*/ 2249283 w 2249283"/>
              <a:gd name="connsiteY5" fmla="*/ 47224 h 472244"/>
              <a:gd name="connsiteX6" fmla="*/ 2249283 w 2249283"/>
              <a:gd name="connsiteY6" fmla="*/ 425020 h 472244"/>
              <a:gd name="connsiteX7" fmla="*/ 2235451 w 2249283"/>
              <a:gd name="connsiteY7" fmla="*/ 458412 h 472244"/>
              <a:gd name="connsiteX8" fmla="*/ 2202059 w 2249283"/>
              <a:gd name="connsiteY8" fmla="*/ 472244 h 472244"/>
              <a:gd name="connsiteX9" fmla="*/ 47224 w 2249283"/>
              <a:gd name="connsiteY9" fmla="*/ 472244 h 472244"/>
              <a:gd name="connsiteX10" fmla="*/ 13832 w 2249283"/>
              <a:gd name="connsiteY10" fmla="*/ 458412 h 472244"/>
              <a:gd name="connsiteX11" fmla="*/ 0 w 2249283"/>
              <a:gd name="connsiteY11" fmla="*/ 425020 h 472244"/>
              <a:gd name="connsiteX12" fmla="*/ 0 w 2249283"/>
              <a:gd name="connsiteY12" fmla="*/ 47224 h 4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9283" h="472244">
                <a:moveTo>
                  <a:pt x="0" y="47224"/>
                </a:moveTo>
                <a:cubicBezTo>
                  <a:pt x="0" y="34699"/>
                  <a:pt x="4975" y="22688"/>
                  <a:pt x="13832" y="13832"/>
                </a:cubicBezTo>
                <a:cubicBezTo>
                  <a:pt x="22688" y="4976"/>
                  <a:pt x="34700" y="0"/>
                  <a:pt x="47224" y="0"/>
                </a:cubicBezTo>
                <a:lnTo>
                  <a:pt x="2202059" y="0"/>
                </a:lnTo>
                <a:cubicBezTo>
                  <a:pt x="2214584" y="0"/>
                  <a:pt x="2226595" y="4975"/>
                  <a:pt x="2235451" y="13832"/>
                </a:cubicBezTo>
                <a:cubicBezTo>
                  <a:pt x="2244307" y="22688"/>
                  <a:pt x="2249283" y="34700"/>
                  <a:pt x="2249283" y="47224"/>
                </a:cubicBezTo>
                <a:lnTo>
                  <a:pt x="2249283" y="425020"/>
                </a:lnTo>
                <a:cubicBezTo>
                  <a:pt x="2249283" y="437545"/>
                  <a:pt x="2244308" y="449556"/>
                  <a:pt x="2235451" y="458412"/>
                </a:cubicBezTo>
                <a:cubicBezTo>
                  <a:pt x="2226595" y="467268"/>
                  <a:pt x="2214583" y="472244"/>
                  <a:pt x="2202059" y="472244"/>
                </a:cubicBezTo>
                <a:lnTo>
                  <a:pt x="47224" y="472244"/>
                </a:lnTo>
                <a:cubicBezTo>
                  <a:pt x="34699" y="472244"/>
                  <a:pt x="22688" y="467269"/>
                  <a:pt x="13832" y="458412"/>
                </a:cubicBezTo>
                <a:cubicBezTo>
                  <a:pt x="4976" y="449556"/>
                  <a:pt x="0" y="437544"/>
                  <a:pt x="0" y="425020"/>
                </a:cubicBezTo>
                <a:lnTo>
                  <a:pt x="0" y="47224"/>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552" tIns="59552" rIns="59552" bIns="59552" numCol="1" spcCol="1270" anchor="ctr" anchorCtr="0">
            <a:noAutofit/>
          </a:bodyPr>
          <a:lstStyle/>
          <a:p>
            <a:pPr algn="ctr" defTabSz="533387">
              <a:spcBef>
                <a:spcPct val="0"/>
              </a:spcBef>
            </a:pPr>
            <a:r>
              <a:rPr lang="en-US" dirty="0">
                <a:solidFill>
                  <a:schemeClr val="tx1"/>
                </a:solidFill>
              </a:rPr>
              <a:t>Phone call</a:t>
            </a:r>
          </a:p>
          <a:p>
            <a:pPr algn="ctr" defTabSz="533387">
              <a:spcBef>
                <a:spcPct val="0"/>
              </a:spcBef>
            </a:pPr>
            <a:r>
              <a:rPr lang="en-US" sz="1100" dirty="0">
                <a:solidFill>
                  <a:schemeClr val="tx1"/>
                </a:solidFill>
              </a:rPr>
              <a:t>Falls information sent via post</a:t>
            </a:r>
          </a:p>
        </p:txBody>
      </p:sp>
      <p:grpSp>
        <p:nvGrpSpPr>
          <p:cNvPr id="16" name="Group 15">
            <a:extLst>
              <a:ext uri="{FF2B5EF4-FFF2-40B4-BE49-F238E27FC236}">
                <a16:creationId xmlns:a16="http://schemas.microsoft.com/office/drawing/2014/main" id="{346C71DC-D687-40D2-86EA-BD14BC5202A3}"/>
              </a:ext>
            </a:extLst>
          </p:cNvPr>
          <p:cNvGrpSpPr/>
          <p:nvPr/>
        </p:nvGrpSpPr>
        <p:grpSpPr>
          <a:xfrm>
            <a:off x="8298242" y="2106153"/>
            <a:ext cx="3473974" cy="3982988"/>
            <a:chOff x="8298242" y="2106153"/>
            <a:chExt cx="3473974" cy="3982988"/>
          </a:xfrm>
        </p:grpSpPr>
        <p:sp>
          <p:nvSpPr>
            <p:cNvPr id="36" name="Freeform 60">
              <a:extLst>
                <a:ext uri="{FF2B5EF4-FFF2-40B4-BE49-F238E27FC236}">
                  <a16:creationId xmlns:a16="http://schemas.microsoft.com/office/drawing/2014/main" id="{A528C503-3A0A-4F02-B085-F70D8D6C599F}"/>
                </a:ext>
              </a:extLst>
            </p:cNvPr>
            <p:cNvSpPr/>
            <p:nvPr/>
          </p:nvSpPr>
          <p:spPr>
            <a:xfrm rot="16200000">
              <a:off x="8500207" y="2142663"/>
              <a:ext cx="200912" cy="604842"/>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38" name="Freeform 60">
              <a:extLst>
                <a:ext uri="{FF2B5EF4-FFF2-40B4-BE49-F238E27FC236}">
                  <a16:creationId xmlns:a16="http://schemas.microsoft.com/office/drawing/2014/main" id="{755E897F-7BEA-4382-9E46-3FE2D82147AB}"/>
                </a:ext>
              </a:extLst>
            </p:cNvPr>
            <p:cNvSpPr/>
            <p:nvPr/>
          </p:nvSpPr>
          <p:spPr>
            <a:xfrm rot="16200000">
              <a:off x="8500207" y="5521792"/>
              <a:ext cx="200912" cy="604841"/>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10" name="Rectangle: Rounded Corners 9">
              <a:extLst>
                <a:ext uri="{FF2B5EF4-FFF2-40B4-BE49-F238E27FC236}">
                  <a16:creationId xmlns:a16="http://schemas.microsoft.com/office/drawing/2014/main" id="{276D503D-D1B7-49F0-9188-C817C8ACFC9A}"/>
                </a:ext>
              </a:extLst>
            </p:cNvPr>
            <p:cNvSpPr/>
            <p:nvPr/>
          </p:nvSpPr>
          <p:spPr>
            <a:xfrm>
              <a:off x="8952359" y="2106153"/>
              <a:ext cx="2819857" cy="3982988"/>
            </a:xfrm>
            <a:prstGeom prst="round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B311BDC2-416C-45CF-8C0C-3B3CF2C5E565}"/>
                </a:ext>
              </a:extLst>
            </p:cNvPr>
            <p:cNvSpPr txBox="1"/>
            <p:nvPr/>
          </p:nvSpPr>
          <p:spPr>
            <a:xfrm>
              <a:off x="9125175" y="2275208"/>
              <a:ext cx="2622734" cy="2585323"/>
            </a:xfrm>
            <a:prstGeom prst="rect">
              <a:avLst/>
            </a:prstGeom>
            <a:noFill/>
          </p:spPr>
          <p:txBody>
            <a:bodyPr wrap="square">
              <a:spAutoFit/>
            </a:bodyPr>
            <a:lstStyle/>
            <a:p>
              <a:pPr marL="0" indent="0" defTabSz="914377">
                <a:spcAft>
                  <a:spcPts val="1200"/>
                </a:spcAft>
                <a:buClr>
                  <a:schemeClr val="tx1"/>
                </a:buClr>
                <a:tabLst>
                  <a:tab pos="174621" algn="l"/>
                  <a:tab pos="16301631" algn="l"/>
                </a:tabLst>
              </a:pPr>
              <a:r>
                <a:rPr lang="en-US" sz="1600" dirty="0">
                  <a:solidFill>
                    <a:srgbClr val="00B050"/>
                  </a:solidFill>
                  <a:latin typeface="+mn-lt"/>
                  <a:cs typeface="Arial" pitchFamily="34" charset="0"/>
                </a:rPr>
                <a:t>Secondary outcomes</a:t>
              </a:r>
            </a:p>
            <a:p>
              <a:pPr marL="342891" indent="-342891" defTabSz="914377">
                <a:spcAft>
                  <a:spcPts val="1200"/>
                </a:spcAft>
                <a:buClr>
                  <a:schemeClr val="tx1"/>
                </a:buClr>
                <a:buFont typeface="Arial" charset="0"/>
                <a:buChar char="•"/>
                <a:tabLst>
                  <a:tab pos="174621" algn="l"/>
                  <a:tab pos="16301631" algn="l"/>
                </a:tabLst>
              </a:pPr>
              <a:r>
                <a:rPr lang="en-US" sz="1600" dirty="0">
                  <a:solidFill>
                    <a:schemeClr val="tx1">
                      <a:lumMod val="65000"/>
                      <a:lumOff val="35000"/>
                    </a:schemeClr>
                  </a:solidFill>
                  <a:latin typeface="+mn-lt"/>
                  <a:cs typeface="Arial" pitchFamily="34" charset="0"/>
                </a:rPr>
                <a:t>Balance</a:t>
              </a:r>
            </a:p>
            <a:p>
              <a:pPr marL="342891" indent="-342891" defTabSz="914377">
                <a:spcAft>
                  <a:spcPts val="1200"/>
                </a:spcAft>
                <a:buClr>
                  <a:schemeClr val="tx1"/>
                </a:buClr>
                <a:buFont typeface="Arial" charset="0"/>
                <a:buChar char="•"/>
                <a:tabLst>
                  <a:tab pos="174621" algn="l"/>
                  <a:tab pos="16301631" algn="l"/>
                </a:tabLst>
              </a:pPr>
              <a:r>
                <a:rPr lang="en-US" sz="1600" dirty="0">
                  <a:solidFill>
                    <a:schemeClr val="tx1">
                      <a:lumMod val="65000"/>
                      <a:lumOff val="35000"/>
                    </a:schemeClr>
                  </a:solidFill>
                  <a:latin typeface="+mn-lt"/>
                  <a:cs typeface="Arial" pitchFamily="34" charset="0"/>
                </a:rPr>
                <a:t>Stepping performance and speed</a:t>
              </a:r>
            </a:p>
            <a:p>
              <a:pPr marL="342891" indent="-342891" defTabSz="914377">
                <a:spcAft>
                  <a:spcPts val="1200"/>
                </a:spcAft>
                <a:buClr>
                  <a:schemeClr val="tx1"/>
                </a:buClr>
                <a:buFont typeface="Arial" charset="0"/>
                <a:buChar char="•"/>
                <a:tabLst>
                  <a:tab pos="174621" algn="l"/>
                  <a:tab pos="16301631" algn="l"/>
                </a:tabLst>
              </a:pPr>
              <a:r>
                <a:rPr lang="en-US" sz="1600" dirty="0">
                  <a:solidFill>
                    <a:schemeClr val="tx1">
                      <a:lumMod val="65000"/>
                      <a:lumOff val="35000"/>
                    </a:schemeClr>
                  </a:solidFill>
                  <a:latin typeface="+mn-lt"/>
                  <a:cs typeface="Arial" pitchFamily="34" charset="0"/>
                </a:rPr>
                <a:t>Gait and mobility</a:t>
              </a:r>
            </a:p>
            <a:p>
              <a:pPr marL="342891" indent="-342891" defTabSz="914377">
                <a:spcAft>
                  <a:spcPts val="1200"/>
                </a:spcAft>
                <a:buClr>
                  <a:schemeClr val="tx1"/>
                </a:buClr>
                <a:buFont typeface="Arial" charset="0"/>
                <a:buChar char="•"/>
                <a:tabLst>
                  <a:tab pos="174621" algn="l"/>
                  <a:tab pos="16301631" algn="l"/>
                </a:tabLst>
              </a:pPr>
              <a:r>
                <a:rPr lang="en-US" sz="1600" dirty="0">
                  <a:solidFill>
                    <a:schemeClr val="tx1">
                      <a:lumMod val="65000"/>
                      <a:lumOff val="35000"/>
                    </a:schemeClr>
                  </a:solidFill>
                  <a:latin typeface="+mn-lt"/>
                  <a:cs typeface="Arial" pitchFamily="34" charset="0"/>
                </a:rPr>
                <a:t>Cognitive functions</a:t>
              </a:r>
            </a:p>
            <a:p>
              <a:pPr marL="342891" indent="-342891" defTabSz="914377">
                <a:spcAft>
                  <a:spcPts val="1200"/>
                </a:spcAft>
                <a:buClr>
                  <a:schemeClr val="tx1"/>
                </a:buClr>
                <a:buFont typeface="Arial" charset="0"/>
                <a:buChar char="•"/>
                <a:tabLst>
                  <a:tab pos="174621" algn="l"/>
                  <a:tab pos="16301631" algn="l"/>
                </a:tabLst>
              </a:pPr>
              <a:r>
                <a:rPr lang="en-US" sz="1600" dirty="0">
                  <a:solidFill>
                    <a:schemeClr val="tx1">
                      <a:lumMod val="65000"/>
                      <a:lumOff val="35000"/>
                    </a:schemeClr>
                  </a:solidFill>
                  <a:latin typeface="+mn-lt"/>
                  <a:cs typeface="Arial" pitchFamily="34" charset="0"/>
                </a:rPr>
                <a:t>Neuroplasticity (n=105)</a:t>
              </a:r>
              <a:endParaRPr lang="en-AU" sz="1600" dirty="0"/>
            </a:p>
          </p:txBody>
        </p:sp>
        <p:pic>
          <p:nvPicPr>
            <p:cNvPr id="46" name="Picture 8">
              <a:extLst>
                <a:ext uri="{FF2B5EF4-FFF2-40B4-BE49-F238E27FC236}">
                  <a16:creationId xmlns:a16="http://schemas.microsoft.com/office/drawing/2014/main" id="{7EDE726C-4279-413B-9A61-6852DE5B29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826" b="74693"/>
            <a:stretch/>
          </p:blipFill>
          <p:spPr bwMode="auto">
            <a:xfrm>
              <a:off x="10826442" y="5182499"/>
              <a:ext cx="828411" cy="67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1110">
              <a:extLst>
                <a:ext uri="{FF2B5EF4-FFF2-40B4-BE49-F238E27FC236}">
                  <a16:creationId xmlns:a16="http://schemas.microsoft.com/office/drawing/2014/main" id="{F2F170E1-FD5B-414D-B302-B8E653E483D2}"/>
                </a:ext>
              </a:extLst>
            </p:cNvPr>
            <p:cNvGrpSpPr>
              <a:grpSpLocks/>
            </p:cNvGrpSpPr>
            <p:nvPr/>
          </p:nvGrpSpPr>
          <p:grpSpPr bwMode="auto">
            <a:xfrm>
              <a:off x="9214205" y="5019121"/>
              <a:ext cx="847145" cy="904225"/>
              <a:chOff x="1202" y="527"/>
              <a:chExt cx="3183" cy="3085"/>
            </a:xfrm>
          </p:grpSpPr>
          <p:sp>
            <p:nvSpPr>
              <p:cNvPr id="50" name="Rectangle 1111">
                <a:extLst>
                  <a:ext uri="{FF2B5EF4-FFF2-40B4-BE49-F238E27FC236}">
                    <a16:creationId xmlns:a16="http://schemas.microsoft.com/office/drawing/2014/main" id="{08C5B383-7F4E-4E24-9DF1-29488A8B6AFD}"/>
                  </a:ext>
                </a:extLst>
              </p:cNvPr>
              <p:cNvSpPr>
                <a:spLocks noChangeArrowheads="1"/>
              </p:cNvSpPr>
              <p:nvPr/>
            </p:nvSpPr>
            <p:spPr bwMode="auto">
              <a:xfrm>
                <a:off x="1202" y="527"/>
                <a:ext cx="3039" cy="3085"/>
              </a:xfrm>
              <a:prstGeom prst="rect">
                <a:avLst/>
              </a:prstGeom>
              <a:solidFill>
                <a:schemeClr val="bg1"/>
              </a:solidFill>
              <a:ln w="9525">
                <a:noFill/>
                <a:miter lim="800000"/>
                <a:headEnd/>
                <a:tailEnd/>
              </a:ln>
            </p:spPr>
            <p:txBody>
              <a:bodyPr wrap="none" anchor="ctr"/>
              <a:lstStyle/>
              <a:p>
                <a:endParaRPr lang="en-US"/>
              </a:p>
            </p:txBody>
          </p:sp>
          <p:grpSp>
            <p:nvGrpSpPr>
              <p:cNvPr id="52" name="Group 1112">
                <a:extLst>
                  <a:ext uri="{FF2B5EF4-FFF2-40B4-BE49-F238E27FC236}">
                    <a16:creationId xmlns:a16="http://schemas.microsoft.com/office/drawing/2014/main" id="{E6991F49-4D0C-473D-B04A-76ABF464AF2F}"/>
                  </a:ext>
                </a:extLst>
              </p:cNvPr>
              <p:cNvGrpSpPr>
                <a:grpSpLocks/>
              </p:cNvGrpSpPr>
              <p:nvPr/>
            </p:nvGrpSpPr>
            <p:grpSpPr bwMode="auto">
              <a:xfrm>
                <a:off x="1292" y="572"/>
                <a:ext cx="3093" cy="2916"/>
                <a:chOff x="965" y="924"/>
                <a:chExt cx="3093" cy="2916"/>
              </a:xfrm>
            </p:grpSpPr>
            <p:pic>
              <p:nvPicPr>
                <p:cNvPr id="54" name="Picture 1113">
                  <a:extLst>
                    <a:ext uri="{FF2B5EF4-FFF2-40B4-BE49-F238E27FC236}">
                      <a16:creationId xmlns:a16="http://schemas.microsoft.com/office/drawing/2014/main" id="{FA7461DE-F98F-4BDB-A5A4-00D03EE4B769}"/>
                    </a:ext>
                  </a:extLst>
                </p:cNvPr>
                <p:cNvPicPr>
                  <a:picLocks noChangeAspect="1" noChangeArrowheads="1"/>
                </p:cNvPicPr>
                <p:nvPr/>
              </p:nvPicPr>
              <p:blipFill>
                <a:blip r:embed="rId6"/>
                <a:srcRect/>
                <a:stretch>
                  <a:fillRect/>
                </a:stretch>
              </p:blipFill>
              <p:spPr bwMode="auto">
                <a:xfrm>
                  <a:off x="965" y="924"/>
                  <a:ext cx="817" cy="2916"/>
                </a:xfrm>
                <a:prstGeom prst="rect">
                  <a:avLst/>
                </a:prstGeom>
                <a:noFill/>
                <a:ln w="9525">
                  <a:noFill/>
                  <a:miter lim="800000"/>
                  <a:headEnd/>
                  <a:tailEnd/>
                </a:ln>
              </p:spPr>
            </p:pic>
            <p:grpSp>
              <p:nvGrpSpPr>
                <p:cNvPr id="56" name="Group 1114">
                  <a:extLst>
                    <a:ext uri="{FF2B5EF4-FFF2-40B4-BE49-F238E27FC236}">
                      <a16:creationId xmlns:a16="http://schemas.microsoft.com/office/drawing/2014/main" id="{DF85B907-CEE2-4A6F-A3A7-6489F63A77CD}"/>
                    </a:ext>
                  </a:extLst>
                </p:cNvPr>
                <p:cNvGrpSpPr>
                  <a:grpSpLocks/>
                </p:cNvGrpSpPr>
                <p:nvPr/>
              </p:nvGrpSpPr>
              <p:grpSpPr bwMode="auto">
                <a:xfrm>
                  <a:off x="1616" y="1894"/>
                  <a:ext cx="2442" cy="1946"/>
                  <a:chOff x="1436" y="1894"/>
                  <a:chExt cx="2171" cy="1946"/>
                </a:xfrm>
              </p:grpSpPr>
              <p:sp>
                <p:nvSpPr>
                  <p:cNvPr id="58" name="Line 1115">
                    <a:extLst>
                      <a:ext uri="{FF2B5EF4-FFF2-40B4-BE49-F238E27FC236}">
                        <a16:creationId xmlns:a16="http://schemas.microsoft.com/office/drawing/2014/main" id="{DF66FB93-067D-4E62-A506-36169C02116A}"/>
                      </a:ext>
                    </a:extLst>
                  </p:cNvPr>
                  <p:cNvSpPr>
                    <a:spLocks noChangeShapeType="1"/>
                  </p:cNvSpPr>
                  <p:nvPr/>
                </p:nvSpPr>
                <p:spPr bwMode="auto">
                  <a:xfrm>
                    <a:off x="3607" y="2054"/>
                    <a:ext cx="0" cy="0"/>
                  </a:xfrm>
                  <a:prstGeom prst="line">
                    <a:avLst/>
                  </a:prstGeom>
                  <a:noFill/>
                  <a:ln w="6350">
                    <a:solidFill>
                      <a:srgbClr val="FFFFFF"/>
                    </a:solidFill>
                    <a:round/>
                    <a:headEnd/>
                    <a:tailEnd/>
                  </a:ln>
                </p:spPr>
                <p:txBody>
                  <a:bodyPr/>
                  <a:lstStyle/>
                  <a:p>
                    <a:endParaRPr lang="en-US"/>
                  </a:p>
                </p:txBody>
              </p:sp>
              <p:sp>
                <p:nvSpPr>
                  <p:cNvPr id="60" name="Rectangle 1116">
                    <a:extLst>
                      <a:ext uri="{FF2B5EF4-FFF2-40B4-BE49-F238E27FC236}">
                        <a16:creationId xmlns:a16="http://schemas.microsoft.com/office/drawing/2014/main" id="{E145948B-A975-47A2-94B0-41879F712057}"/>
                      </a:ext>
                    </a:extLst>
                  </p:cNvPr>
                  <p:cNvSpPr>
                    <a:spLocks noChangeArrowheads="1"/>
                  </p:cNvSpPr>
                  <p:nvPr/>
                </p:nvSpPr>
                <p:spPr bwMode="auto">
                  <a:xfrm flipH="1">
                    <a:off x="2624" y="2644"/>
                    <a:ext cx="10" cy="18"/>
                  </a:xfrm>
                  <a:prstGeom prst="rect">
                    <a:avLst/>
                  </a:prstGeom>
                  <a:solidFill>
                    <a:srgbClr val="C7C7C7"/>
                  </a:solidFill>
                  <a:ln w="6350">
                    <a:solidFill>
                      <a:srgbClr val="000000"/>
                    </a:solidFill>
                    <a:miter lim="800000"/>
                    <a:headEnd/>
                    <a:tailEnd/>
                  </a:ln>
                </p:spPr>
                <p:txBody>
                  <a:bodyPr/>
                  <a:lstStyle/>
                  <a:p>
                    <a:endParaRPr lang="en-US"/>
                  </a:p>
                </p:txBody>
              </p:sp>
              <p:sp>
                <p:nvSpPr>
                  <p:cNvPr id="62" name="Rectangle 1117">
                    <a:extLst>
                      <a:ext uri="{FF2B5EF4-FFF2-40B4-BE49-F238E27FC236}">
                        <a16:creationId xmlns:a16="http://schemas.microsoft.com/office/drawing/2014/main" id="{AC13ACDF-7B83-43B7-9516-CEE0BAF5D32C}"/>
                      </a:ext>
                    </a:extLst>
                  </p:cNvPr>
                  <p:cNvSpPr>
                    <a:spLocks noChangeArrowheads="1"/>
                  </p:cNvSpPr>
                  <p:nvPr/>
                </p:nvSpPr>
                <p:spPr bwMode="auto">
                  <a:xfrm flipH="1">
                    <a:off x="2122" y="3742"/>
                    <a:ext cx="76" cy="76"/>
                  </a:xfrm>
                  <a:prstGeom prst="rect">
                    <a:avLst/>
                  </a:prstGeom>
                  <a:solidFill>
                    <a:srgbClr val="C7C7C7"/>
                  </a:solidFill>
                  <a:ln w="6350">
                    <a:solidFill>
                      <a:srgbClr val="000000"/>
                    </a:solidFill>
                    <a:miter lim="800000"/>
                    <a:headEnd/>
                    <a:tailEnd/>
                  </a:ln>
                </p:spPr>
                <p:txBody>
                  <a:bodyPr/>
                  <a:lstStyle/>
                  <a:p>
                    <a:endParaRPr lang="en-US"/>
                  </a:p>
                </p:txBody>
              </p:sp>
              <p:sp>
                <p:nvSpPr>
                  <p:cNvPr id="64" name="Oval 1118">
                    <a:extLst>
                      <a:ext uri="{FF2B5EF4-FFF2-40B4-BE49-F238E27FC236}">
                        <a16:creationId xmlns:a16="http://schemas.microsoft.com/office/drawing/2014/main" id="{2B8C9E76-3F49-4A20-AF8A-3703598EEA19}"/>
                      </a:ext>
                    </a:extLst>
                  </p:cNvPr>
                  <p:cNvSpPr>
                    <a:spLocks noChangeArrowheads="1"/>
                  </p:cNvSpPr>
                  <p:nvPr/>
                </p:nvSpPr>
                <p:spPr bwMode="auto">
                  <a:xfrm flipH="1">
                    <a:off x="2102" y="3756"/>
                    <a:ext cx="84" cy="84"/>
                  </a:xfrm>
                  <a:prstGeom prst="ellipse">
                    <a:avLst/>
                  </a:prstGeom>
                  <a:solidFill>
                    <a:srgbClr val="000000"/>
                  </a:solidFill>
                  <a:ln w="6350">
                    <a:solidFill>
                      <a:srgbClr val="000000"/>
                    </a:solidFill>
                    <a:round/>
                    <a:headEnd/>
                    <a:tailEnd/>
                  </a:ln>
                </p:spPr>
                <p:txBody>
                  <a:bodyPr/>
                  <a:lstStyle/>
                  <a:p>
                    <a:endParaRPr lang="en-US"/>
                  </a:p>
                </p:txBody>
              </p:sp>
              <p:sp>
                <p:nvSpPr>
                  <p:cNvPr id="66" name="Rectangle 1119">
                    <a:extLst>
                      <a:ext uri="{FF2B5EF4-FFF2-40B4-BE49-F238E27FC236}">
                        <a16:creationId xmlns:a16="http://schemas.microsoft.com/office/drawing/2014/main" id="{34500FE7-5286-415C-92FA-7B4DA0794792}"/>
                      </a:ext>
                    </a:extLst>
                  </p:cNvPr>
                  <p:cNvSpPr>
                    <a:spLocks noChangeArrowheads="1"/>
                  </p:cNvSpPr>
                  <p:nvPr/>
                </p:nvSpPr>
                <p:spPr bwMode="auto">
                  <a:xfrm flipH="1">
                    <a:off x="2944" y="3744"/>
                    <a:ext cx="76" cy="76"/>
                  </a:xfrm>
                  <a:prstGeom prst="rect">
                    <a:avLst/>
                  </a:prstGeom>
                  <a:solidFill>
                    <a:srgbClr val="C7C7C7"/>
                  </a:solidFill>
                  <a:ln w="6350">
                    <a:solidFill>
                      <a:srgbClr val="000000"/>
                    </a:solidFill>
                    <a:miter lim="800000"/>
                    <a:headEnd/>
                    <a:tailEnd/>
                  </a:ln>
                </p:spPr>
                <p:txBody>
                  <a:bodyPr/>
                  <a:lstStyle/>
                  <a:p>
                    <a:endParaRPr lang="en-US"/>
                  </a:p>
                </p:txBody>
              </p:sp>
              <p:sp>
                <p:nvSpPr>
                  <p:cNvPr id="67" name="Freeform 1120">
                    <a:extLst>
                      <a:ext uri="{FF2B5EF4-FFF2-40B4-BE49-F238E27FC236}">
                        <a16:creationId xmlns:a16="http://schemas.microsoft.com/office/drawing/2014/main" id="{1206CBB5-A1BC-4792-B3EE-48842C4E62E1}"/>
                      </a:ext>
                    </a:extLst>
                  </p:cNvPr>
                  <p:cNvSpPr>
                    <a:spLocks/>
                  </p:cNvSpPr>
                  <p:nvPr/>
                </p:nvSpPr>
                <p:spPr bwMode="auto">
                  <a:xfrm flipH="1">
                    <a:off x="2008" y="2250"/>
                    <a:ext cx="558" cy="42"/>
                  </a:xfrm>
                  <a:custGeom>
                    <a:avLst/>
                    <a:gdLst>
                      <a:gd name="T0" fmla="*/ 223 w 1395"/>
                      <a:gd name="T1" fmla="*/ 0 h 105"/>
                      <a:gd name="T2" fmla="*/ 0 w 1395"/>
                      <a:gd name="T3" fmla="*/ 17 h 105"/>
                      <a:gd name="T4" fmla="*/ 0 w 1395"/>
                      <a:gd name="T5" fmla="*/ 0 h 105"/>
                      <a:gd name="T6" fmla="*/ 223 w 1395"/>
                      <a:gd name="T7" fmla="*/ 0 h 105"/>
                      <a:gd name="T8" fmla="*/ 0 60000 65536"/>
                      <a:gd name="T9" fmla="*/ 0 60000 65536"/>
                      <a:gd name="T10" fmla="*/ 0 60000 65536"/>
                      <a:gd name="T11" fmla="*/ 0 60000 65536"/>
                      <a:gd name="T12" fmla="*/ 0 w 1395"/>
                      <a:gd name="T13" fmla="*/ 0 h 105"/>
                      <a:gd name="T14" fmla="*/ 1395 w 1395"/>
                      <a:gd name="T15" fmla="*/ 105 h 105"/>
                    </a:gdLst>
                    <a:ahLst/>
                    <a:cxnLst>
                      <a:cxn ang="T8">
                        <a:pos x="T0" y="T1"/>
                      </a:cxn>
                      <a:cxn ang="T9">
                        <a:pos x="T2" y="T3"/>
                      </a:cxn>
                      <a:cxn ang="T10">
                        <a:pos x="T4" y="T5"/>
                      </a:cxn>
                      <a:cxn ang="T11">
                        <a:pos x="T6" y="T7"/>
                      </a:cxn>
                    </a:cxnLst>
                    <a:rect l="T12" t="T13" r="T14" b="T15"/>
                    <a:pathLst>
                      <a:path w="1395" h="105">
                        <a:moveTo>
                          <a:pt x="1395" y="0"/>
                        </a:moveTo>
                        <a:lnTo>
                          <a:pt x="0" y="105"/>
                        </a:lnTo>
                        <a:lnTo>
                          <a:pt x="0" y="0"/>
                        </a:lnTo>
                        <a:lnTo>
                          <a:pt x="1395" y="0"/>
                        </a:lnTo>
                        <a:close/>
                      </a:path>
                    </a:pathLst>
                  </a:custGeom>
                  <a:solidFill>
                    <a:srgbClr val="A6A6A6"/>
                  </a:solidFill>
                  <a:ln w="3175">
                    <a:solidFill>
                      <a:srgbClr val="000000"/>
                    </a:solidFill>
                    <a:prstDash val="solid"/>
                    <a:round/>
                    <a:headEnd/>
                    <a:tailEnd/>
                  </a:ln>
                </p:spPr>
                <p:txBody>
                  <a:bodyPr/>
                  <a:lstStyle/>
                  <a:p>
                    <a:endParaRPr lang="en-US"/>
                  </a:p>
                </p:txBody>
              </p:sp>
              <p:sp>
                <p:nvSpPr>
                  <p:cNvPr id="68" name="Freeform 1121">
                    <a:extLst>
                      <a:ext uri="{FF2B5EF4-FFF2-40B4-BE49-F238E27FC236}">
                        <a16:creationId xmlns:a16="http://schemas.microsoft.com/office/drawing/2014/main" id="{AA38B5F8-90DB-41DB-B9B5-BD5C01A6F498}"/>
                      </a:ext>
                    </a:extLst>
                  </p:cNvPr>
                  <p:cNvSpPr>
                    <a:spLocks/>
                  </p:cNvSpPr>
                  <p:nvPr/>
                </p:nvSpPr>
                <p:spPr bwMode="auto">
                  <a:xfrm flipH="1">
                    <a:off x="2618" y="2250"/>
                    <a:ext cx="550" cy="40"/>
                  </a:xfrm>
                  <a:custGeom>
                    <a:avLst/>
                    <a:gdLst>
                      <a:gd name="T0" fmla="*/ 0 w 1375"/>
                      <a:gd name="T1" fmla="*/ 0 h 100"/>
                      <a:gd name="T2" fmla="*/ 220 w 1375"/>
                      <a:gd name="T3" fmla="*/ 16 h 100"/>
                      <a:gd name="T4" fmla="*/ 220 w 1375"/>
                      <a:gd name="T5" fmla="*/ 0 h 100"/>
                      <a:gd name="T6" fmla="*/ 0 w 1375"/>
                      <a:gd name="T7" fmla="*/ 0 h 100"/>
                      <a:gd name="T8" fmla="*/ 0 60000 65536"/>
                      <a:gd name="T9" fmla="*/ 0 60000 65536"/>
                      <a:gd name="T10" fmla="*/ 0 60000 65536"/>
                      <a:gd name="T11" fmla="*/ 0 60000 65536"/>
                      <a:gd name="T12" fmla="*/ 0 w 1375"/>
                      <a:gd name="T13" fmla="*/ 0 h 100"/>
                      <a:gd name="T14" fmla="*/ 1375 w 1375"/>
                      <a:gd name="T15" fmla="*/ 100 h 100"/>
                    </a:gdLst>
                    <a:ahLst/>
                    <a:cxnLst>
                      <a:cxn ang="T8">
                        <a:pos x="T0" y="T1"/>
                      </a:cxn>
                      <a:cxn ang="T9">
                        <a:pos x="T2" y="T3"/>
                      </a:cxn>
                      <a:cxn ang="T10">
                        <a:pos x="T4" y="T5"/>
                      </a:cxn>
                      <a:cxn ang="T11">
                        <a:pos x="T6" y="T7"/>
                      </a:cxn>
                    </a:cxnLst>
                    <a:rect l="T12" t="T13" r="T14" b="T15"/>
                    <a:pathLst>
                      <a:path w="1375" h="100">
                        <a:moveTo>
                          <a:pt x="0" y="0"/>
                        </a:moveTo>
                        <a:lnTo>
                          <a:pt x="1375" y="100"/>
                        </a:lnTo>
                        <a:lnTo>
                          <a:pt x="1375" y="0"/>
                        </a:lnTo>
                        <a:lnTo>
                          <a:pt x="0" y="0"/>
                        </a:lnTo>
                        <a:close/>
                      </a:path>
                    </a:pathLst>
                  </a:custGeom>
                  <a:solidFill>
                    <a:srgbClr val="A6A6A6"/>
                  </a:solidFill>
                  <a:ln w="3175">
                    <a:solidFill>
                      <a:srgbClr val="000000"/>
                    </a:solidFill>
                    <a:prstDash val="solid"/>
                    <a:round/>
                    <a:headEnd/>
                    <a:tailEnd/>
                  </a:ln>
                </p:spPr>
                <p:txBody>
                  <a:bodyPr/>
                  <a:lstStyle/>
                  <a:p>
                    <a:endParaRPr lang="en-US"/>
                  </a:p>
                </p:txBody>
              </p:sp>
              <p:sp>
                <p:nvSpPr>
                  <p:cNvPr id="69" name="Rectangle 1122">
                    <a:extLst>
                      <a:ext uri="{FF2B5EF4-FFF2-40B4-BE49-F238E27FC236}">
                        <a16:creationId xmlns:a16="http://schemas.microsoft.com/office/drawing/2014/main" id="{08653B4B-12C6-4671-A1E1-CC7A1F214CE4}"/>
                      </a:ext>
                    </a:extLst>
                  </p:cNvPr>
                  <p:cNvSpPr>
                    <a:spLocks noChangeArrowheads="1"/>
                  </p:cNvSpPr>
                  <p:nvPr/>
                </p:nvSpPr>
                <p:spPr bwMode="auto">
                  <a:xfrm flipH="1">
                    <a:off x="2558" y="2200"/>
                    <a:ext cx="60" cy="1128"/>
                  </a:xfrm>
                  <a:prstGeom prst="rect">
                    <a:avLst/>
                  </a:prstGeom>
                  <a:solidFill>
                    <a:srgbClr val="CCCCCC"/>
                  </a:solidFill>
                  <a:ln w="9525">
                    <a:noFill/>
                    <a:miter lim="800000"/>
                    <a:headEnd/>
                    <a:tailEnd/>
                  </a:ln>
                </p:spPr>
                <p:txBody>
                  <a:bodyPr/>
                  <a:lstStyle/>
                  <a:p>
                    <a:endParaRPr lang="en-US"/>
                  </a:p>
                </p:txBody>
              </p:sp>
              <p:sp>
                <p:nvSpPr>
                  <p:cNvPr id="70" name="Freeform 1123">
                    <a:extLst>
                      <a:ext uri="{FF2B5EF4-FFF2-40B4-BE49-F238E27FC236}">
                        <a16:creationId xmlns:a16="http://schemas.microsoft.com/office/drawing/2014/main" id="{B21F8A07-B494-427D-AC9D-B913A717050E}"/>
                      </a:ext>
                    </a:extLst>
                  </p:cNvPr>
                  <p:cNvSpPr>
                    <a:spLocks/>
                  </p:cNvSpPr>
                  <p:nvPr/>
                </p:nvSpPr>
                <p:spPr bwMode="auto">
                  <a:xfrm flipH="1">
                    <a:off x="2616" y="2200"/>
                    <a:ext cx="2" cy="1124"/>
                  </a:xfrm>
                  <a:custGeom>
                    <a:avLst/>
                    <a:gdLst>
                      <a:gd name="T0" fmla="*/ 1 w 5"/>
                      <a:gd name="T1" fmla="*/ 0 h 2810"/>
                      <a:gd name="T2" fmla="*/ 0 w 5"/>
                      <a:gd name="T3" fmla="*/ 0 h 2810"/>
                      <a:gd name="T4" fmla="*/ 0 w 5"/>
                      <a:gd name="T5" fmla="*/ 450 h 2810"/>
                      <a:gd name="T6" fmla="*/ 1 w 5"/>
                      <a:gd name="T7" fmla="*/ 450 h 2810"/>
                      <a:gd name="T8" fmla="*/ 1 w 5"/>
                      <a:gd name="T9" fmla="*/ 0 h 2810"/>
                      <a:gd name="T10" fmla="*/ 1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5" y="0"/>
                        </a:moveTo>
                        <a:lnTo>
                          <a:pt x="0" y="0"/>
                        </a:lnTo>
                        <a:lnTo>
                          <a:pt x="0" y="2810"/>
                        </a:lnTo>
                        <a:lnTo>
                          <a:pt x="5" y="2810"/>
                        </a:lnTo>
                        <a:lnTo>
                          <a:pt x="5" y="0"/>
                        </a:lnTo>
                        <a:close/>
                      </a:path>
                    </a:pathLst>
                  </a:custGeom>
                  <a:solidFill>
                    <a:srgbClr val="AAAAAA"/>
                  </a:solidFill>
                  <a:ln w="9525">
                    <a:noFill/>
                    <a:round/>
                    <a:headEnd/>
                    <a:tailEnd/>
                  </a:ln>
                </p:spPr>
                <p:txBody>
                  <a:bodyPr/>
                  <a:lstStyle/>
                  <a:p>
                    <a:endParaRPr lang="en-US"/>
                  </a:p>
                </p:txBody>
              </p:sp>
              <p:sp>
                <p:nvSpPr>
                  <p:cNvPr id="71" name="Freeform 1124">
                    <a:extLst>
                      <a:ext uri="{FF2B5EF4-FFF2-40B4-BE49-F238E27FC236}">
                        <a16:creationId xmlns:a16="http://schemas.microsoft.com/office/drawing/2014/main" id="{D33A2E9D-6958-40CA-8828-3C225EAFAB39}"/>
                      </a:ext>
                    </a:extLst>
                  </p:cNvPr>
                  <p:cNvSpPr>
                    <a:spLocks/>
                  </p:cNvSpPr>
                  <p:nvPr/>
                </p:nvSpPr>
                <p:spPr bwMode="auto">
                  <a:xfrm flipH="1">
                    <a:off x="2616"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AAAAAA"/>
                  </a:solidFill>
                  <a:ln w="9525">
                    <a:noFill/>
                    <a:round/>
                    <a:headEnd/>
                    <a:tailEnd/>
                  </a:ln>
                </p:spPr>
                <p:txBody>
                  <a:bodyPr/>
                  <a:lstStyle/>
                  <a:p>
                    <a:endParaRPr lang="en-US"/>
                  </a:p>
                </p:txBody>
              </p:sp>
              <p:sp>
                <p:nvSpPr>
                  <p:cNvPr id="72" name="Freeform 1125">
                    <a:extLst>
                      <a:ext uri="{FF2B5EF4-FFF2-40B4-BE49-F238E27FC236}">
                        <a16:creationId xmlns:a16="http://schemas.microsoft.com/office/drawing/2014/main" id="{BF76D29C-E043-49E6-BBCE-75503E2C2235}"/>
                      </a:ext>
                    </a:extLst>
                  </p:cNvPr>
                  <p:cNvSpPr>
                    <a:spLocks/>
                  </p:cNvSpPr>
                  <p:nvPr/>
                </p:nvSpPr>
                <p:spPr bwMode="auto">
                  <a:xfrm flipH="1">
                    <a:off x="2614"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AAAAAA"/>
                  </a:solidFill>
                  <a:ln w="9525">
                    <a:noFill/>
                    <a:round/>
                    <a:headEnd/>
                    <a:tailEnd/>
                  </a:ln>
                </p:spPr>
                <p:txBody>
                  <a:bodyPr/>
                  <a:lstStyle/>
                  <a:p>
                    <a:endParaRPr lang="en-US"/>
                  </a:p>
                </p:txBody>
              </p:sp>
              <p:sp>
                <p:nvSpPr>
                  <p:cNvPr id="73" name="Freeform 1126">
                    <a:extLst>
                      <a:ext uri="{FF2B5EF4-FFF2-40B4-BE49-F238E27FC236}">
                        <a16:creationId xmlns:a16="http://schemas.microsoft.com/office/drawing/2014/main" id="{A7AB7404-59A4-4E47-8032-FC3ED7C18DBD}"/>
                      </a:ext>
                    </a:extLst>
                  </p:cNvPr>
                  <p:cNvSpPr>
                    <a:spLocks/>
                  </p:cNvSpPr>
                  <p:nvPr/>
                </p:nvSpPr>
                <p:spPr bwMode="auto">
                  <a:xfrm flipH="1">
                    <a:off x="2612"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AAAAAA"/>
                  </a:solidFill>
                  <a:ln w="9525">
                    <a:noFill/>
                    <a:round/>
                    <a:headEnd/>
                    <a:tailEnd/>
                  </a:ln>
                </p:spPr>
                <p:txBody>
                  <a:bodyPr/>
                  <a:lstStyle/>
                  <a:p>
                    <a:endParaRPr lang="en-US"/>
                  </a:p>
                </p:txBody>
              </p:sp>
              <p:sp>
                <p:nvSpPr>
                  <p:cNvPr id="74" name="Freeform 1127">
                    <a:extLst>
                      <a:ext uri="{FF2B5EF4-FFF2-40B4-BE49-F238E27FC236}">
                        <a16:creationId xmlns:a16="http://schemas.microsoft.com/office/drawing/2014/main" id="{1E53F6DC-E266-4753-BCF7-C4703B9F2110}"/>
                      </a:ext>
                    </a:extLst>
                  </p:cNvPr>
                  <p:cNvSpPr>
                    <a:spLocks/>
                  </p:cNvSpPr>
                  <p:nvPr/>
                </p:nvSpPr>
                <p:spPr bwMode="auto">
                  <a:xfrm flipH="1">
                    <a:off x="2610"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AAAAAA"/>
                  </a:solidFill>
                  <a:ln w="9525">
                    <a:noFill/>
                    <a:round/>
                    <a:headEnd/>
                    <a:tailEnd/>
                  </a:ln>
                </p:spPr>
                <p:txBody>
                  <a:bodyPr/>
                  <a:lstStyle/>
                  <a:p>
                    <a:endParaRPr lang="en-US"/>
                  </a:p>
                </p:txBody>
              </p:sp>
              <p:sp>
                <p:nvSpPr>
                  <p:cNvPr id="75" name="Freeform 1128">
                    <a:extLst>
                      <a:ext uri="{FF2B5EF4-FFF2-40B4-BE49-F238E27FC236}">
                        <a16:creationId xmlns:a16="http://schemas.microsoft.com/office/drawing/2014/main" id="{1BC3E9AA-D8CC-4986-8782-1616C328D113}"/>
                      </a:ext>
                    </a:extLst>
                  </p:cNvPr>
                  <p:cNvSpPr>
                    <a:spLocks/>
                  </p:cNvSpPr>
                  <p:nvPr/>
                </p:nvSpPr>
                <p:spPr bwMode="auto">
                  <a:xfrm flipH="1">
                    <a:off x="2608"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AAAAAA"/>
                  </a:solidFill>
                  <a:ln w="9525">
                    <a:noFill/>
                    <a:round/>
                    <a:headEnd/>
                    <a:tailEnd/>
                  </a:ln>
                </p:spPr>
                <p:txBody>
                  <a:bodyPr/>
                  <a:lstStyle/>
                  <a:p>
                    <a:endParaRPr lang="en-US"/>
                  </a:p>
                </p:txBody>
              </p:sp>
              <p:sp>
                <p:nvSpPr>
                  <p:cNvPr id="76" name="Freeform 1129">
                    <a:extLst>
                      <a:ext uri="{FF2B5EF4-FFF2-40B4-BE49-F238E27FC236}">
                        <a16:creationId xmlns:a16="http://schemas.microsoft.com/office/drawing/2014/main" id="{C4AFBE01-FCF7-408B-9003-39FA3A2E0CE6}"/>
                      </a:ext>
                    </a:extLst>
                  </p:cNvPr>
                  <p:cNvSpPr>
                    <a:spLocks/>
                  </p:cNvSpPr>
                  <p:nvPr/>
                </p:nvSpPr>
                <p:spPr bwMode="auto">
                  <a:xfrm flipH="1">
                    <a:off x="2608"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B8CCCC"/>
                  </a:solidFill>
                  <a:ln w="9525">
                    <a:noFill/>
                    <a:round/>
                    <a:headEnd/>
                    <a:tailEnd/>
                  </a:ln>
                </p:spPr>
                <p:txBody>
                  <a:bodyPr/>
                  <a:lstStyle/>
                  <a:p>
                    <a:endParaRPr lang="en-US"/>
                  </a:p>
                </p:txBody>
              </p:sp>
              <p:sp>
                <p:nvSpPr>
                  <p:cNvPr id="77" name="Freeform 1130">
                    <a:extLst>
                      <a:ext uri="{FF2B5EF4-FFF2-40B4-BE49-F238E27FC236}">
                        <a16:creationId xmlns:a16="http://schemas.microsoft.com/office/drawing/2014/main" id="{B757B43A-6AC7-41C5-A7AB-4074313B47AD}"/>
                      </a:ext>
                    </a:extLst>
                  </p:cNvPr>
                  <p:cNvSpPr>
                    <a:spLocks/>
                  </p:cNvSpPr>
                  <p:nvPr/>
                </p:nvSpPr>
                <p:spPr bwMode="auto">
                  <a:xfrm flipH="1">
                    <a:off x="2606"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8CCCC"/>
                  </a:solidFill>
                  <a:ln w="9525">
                    <a:noFill/>
                    <a:round/>
                    <a:headEnd/>
                    <a:tailEnd/>
                  </a:ln>
                </p:spPr>
                <p:txBody>
                  <a:bodyPr/>
                  <a:lstStyle/>
                  <a:p>
                    <a:endParaRPr lang="en-US"/>
                  </a:p>
                </p:txBody>
              </p:sp>
              <p:sp>
                <p:nvSpPr>
                  <p:cNvPr id="78" name="Freeform 1131">
                    <a:extLst>
                      <a:ext uri="{FF2B5EF4-FFF2-40B4-BE49-F238E27FC236}">
                        <a16:creationId xmlns:a16="http://schemas.microsoft.com/office/drawing/2014/main" id="{07427DAD-07DE-4829-93A6-683608A7CC9F}"/>
                      </a:ext>
                    </a:extLst>
                  </p:cNvPr>
                  <p:cNvSpPr>
                    <a:spLocks/>
                  </p:cNvSpPr>
                  <p:nvPr/>
                </p:nvSpPr>
                <p:spPr bwMode="auto">
                  <a:xfrm flipH="1">
                    <a:off x="2604"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8CCCC"/>
                  </a:solidFill>
                  <a:ln w="9525">
                    <a:noFill/>
                    <a:round/>
                    <a:headEnd/>
                    <a:tailEnd/>
                  </a:ln>
                </p:spPr>
                <p:txBody>
                  <a:bodyPr/>
                  <a:lstStyle/>
                  <a:p>
                    <a:endParaRPr lang="en-US"/>
                  </a:p>
                </p:txBody>
              </p:sp>
              <p:sp>
                <p:nvSpPr>
                  <p:cNvPr id="79" name="Freeform 1132">
                    <a:extLst>
                      <a:ext uri="{FF2B5EF4-FFF2-40B4-BE49-F238E27FC236}">
                        <a16:creationId xmlns:a16="http://schemas.microsoft.com/office/drawing/2014/main" id="{3A1AF8D6-1DBB-4DB0-A7EA-C6E6EA0C48A3}"/>
                      </a:ext>
                    </a:extLst>
                  </p:cNvPr>
                  <p:cNvSpPr>
                    <a:spLocks/>
                  </p:cNvSpPr>
                  <p:nvPr/>
                </p:nvSpPr>
                <p:spPr bwMode="auto">
                  <a:xfrm flipH="1">
                    <a:off x="2602"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8CCCC"/>
                  </a:solidFill>
                  <a:ln w="9525">
                    <a:noFill/>
                    <a:round/>
                    <a:headEnd/>
                    <a:tailEnd/>
                  </a:ln>
                </p:spPr>
                <p:txBody>
                  <a:bodyPr/>
                  <a:lstStyle/>
                  <a:p>
                    <a:endParaRPr lang="en-US"/>
                  </a:p>
                </p:txBody>
              </p:sp>
              <p:sp>
                <p:nvSpPr>
                  <p:cNvPr id="80" name="Freeform 1133">
                    <a:extLst>
                      <a:ext uri="{FF2B5EF4-FFF2-40B4-BE49-F238E27FC236}">
                        <a16:creationId xmlns:a16="http://schemas.microsoft.com/office/drawing/2014/main" id="{2D642E7F-BD1A-4305-A60E-76A13C078235}"/>
                      </a:ext>
                    </a:extLst>
                  </p:cNvPr>
                  <p:cNvSpPr>
                    <a:spLocks/>
                  </p:cNvSpPr>
                  <p:nvPr/>
                </p:nvSpPr>
                <p:spPr bwMode="auto">
                  <a:xfrm flipH="1">
                    <a:off x="2600"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8CCCC"/>
                  </a:solidFill>
                  <a:ln w="9525">
                    <a:noFill/>
                    <a:round/>
                    <a:headEnd/>
                    <a:tailEnd/>
                  </a:ln>
                </p:spPr>
                <p:txBody>
                  <a:bodyPr/>
                  <a:lstStyle/>
                  <a:p>
                    <a:endParaRPr lang="en-US"/>
                  </a:p>
                </p:txBody>
              </p:sp>
              <p:sp>
                <p:nvSpPr>
                  <p:cNvPr id="81" name="Freeform 1134">
                    <a:extLst>
                      <a:ext uri="{FF2B5EF4-FFF2-40B4-BE49-F238E27FC236}">
                        <a16:creationId xmlns:a16="http://schemas.microsoft.com/office/drawing/2014/main" id="{0463E753-944E-4B5E-AFC6-17D3F848A0F9}"/>
                      </a:ext>
                    </a:extLst>
                  </p:cNvPr>
                  <p:cNvSpPr>
                    <a:spLocks/>
                  </p:cNvSpPr>
                  <p:nvPr/>
                </p:nvSpPr>
                <p:spPr bwMode="auto">
                  <a:xfrm flipH="1">
                    <a:off x="2600"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C5EEEE"/>
                  </a:solidFill>
                  <a:ln w="9525">
                    <a:noFill/>
                    <a:round/>
                    <a:headEnd/>
                    <a:tailEnd/>
                  </a:ln>
                </p:spPr>
                <p:txBody>
                  <a:bodyPr/>
                  <a:lstStyle/>
                  <a:p>
                    <a:endParaRPr lang="en-US"/>
                  </a:p>
                </p:txBody>
              </p:sp>
              <p:sp>
                <p:nvSpPr>
                  <p:cNvPr id="82" name="Freeform 1135">
                    <a:extLst>
                      <a:ext uri="{FF2B5EF4-FFF2-40B4-BE49-F238E27FC236}">
                        <a16:creationId xmlns:a16="http://schemas.microsoft.com/office/drawing/2014/main" id="{8DAE155A-5265-4857-B0D7-7A51158BB834}"/>
                      </a:ext>
                    </a:extLst>
                  </p:cNvPr>
                  <p:cNvSpPr>
                    <a:spLocks/>
                  </p:cNvSpPr>
                  <p:nvPr/>
                </p:nvSpPr>
                <p:spPr bwMode="auto">
                  <a:xfrm flipH="1">
                    <a:off x="2598"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5EEEE"/>
                  </a:solidFill>
                  <a:ln w="9525">
                    <a:noFill/>
                    <a:round/>
                    <a:headEnd/>
                    <a:tailEnd/>
                  </a:ln>
                </p:spPr>
                <p:txBody>
                  <a:bodyPr/>
                  <a:lstStyle/>
                  <a:p>
                    <a:endParaRPr lang="en-US"/>
                  </a:p>
                </p:txBody>
              </p:sp>
              <p:sp>
                <p:nvSpPr>
                  <p:cNvPr id="83" name="Freeform 1136">
                    <a:extLst>
                      <a:ext uri="{FF2B5EF4-FFF2-40B4-BE49-F238E27FC236}">
                        <a16:creationId xmlns:a16="http://schemas.microsoft.com/office/drawing/2014/main" id="{0E1E8296-6392-4F36-801C-C6180E751092}"/>
                      </a:ext>
                    </a:extLst>
                  </p:cNvPr>
                  <p:cNvSpPr>
                    <a:spLocks/>
                  </p:cNvSpPr>
                  <p:nvPr/>
                </p:nvSpPr>
                <p:spPr bwMode="auto">
                  <a:xfrm flipH="1">
                    <a:off x="2596"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5EEEE"/>
                  </a:solidFill>
                  <a:ln w="9525">
                    <a:noFill/>
                    <a:round/>
                    <a:headEnd/>
                    <a:tailEnd/>
                  </a:ln>
                </p:spPr>
                <p:txBody>
                  <a:bodyPr/>
                  <a:lstStyle/>
                  <a:p>
                    <a:endParaRPr lang="en-US"/>
                  </a:p>
                </p:txBody>
              </p:sp>
              <p:sp>
                <p:nvSpPr>
                  <p:cNvPr id="84" name="Freeform 1137">
                    <a:extLst>
                      <a:ext uri="{FF2B5EF4-FFF2-40B4-BE49-F238E27FC236}">
                        <a16:creationId xmlns:a16="http://schemas.microsoft.com/office/drawing/2014/main" id="{80B7DC06-9CC5-4FE2-8AB9-4C4E62EC2E9D}"/>
                      </a:ext>
                    </a:extLst>
                  </p:cNvPr>
                  <p:cNvSpPr>
                    <a:spLocks/>
                  </p:cNvSpPr>
                  <p:nvPr/>
                </p:nvSpPr>
                <p:spPr bwMode="auto">
                  <a:xfrm flipH="1">
                    <a:off x="2594"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5EEEE"/>
                  </a:solidFill>
                  <a:ln w="9525">
                    <a:noFill/>
                    <a:round/>
                    <a:headEnd/>
                    <a:tailEnd/>
                  </a:ln>
                </p:spPr>
                <p:txBody>
                  <a:bodyPr/>
                  <a:lstStyle/>
                  <a:p>
                    <a:endParaRPr lang="en-US"/>
                  </a:p>
                </p:txBody>
              </p:sp>
              <p:sp>
                <p:nvSpPr>
                  <p:cNvPr id="85" name="Freeform 1138">
                    <a:extLst>
                      <a:ext uri="{FF2B5EF4-FFF2-40B4-BE49-F238E27FC236}">
                        <a16:creationId xmlns:a16="http://schemas.microsoft.com/office/drawing/2014/main" id="{B41CA72A-868D-4956-833F-6B66BAA9D27F}"/>
                      </a:ext>
                    </a:extLst>
                  </p:cNvPr>
                  <p:cNvSpPr>
                    <a:spLocks/>
                  </p:cNvSpPr>
                  <p:nvPr/>
                </p:nvSpPr>
                <p:spPr bwMode="auto">
                  <a:xfrm flipH="1">
                    <a:off x="2592"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5EEEE"/>
                  </a:solidFill>
                  <a:ln w="9525">
                    <a:noFill/>
                    <a:round/>
                    <a:headEnd/>
                    <a:tailEnd/>
                  </a:ln>
                </p:spPr>
                <p:txBody>
                  <a:bodyPr/>
                  <a:lstStyle/>
                  <a:p>
                    <a:endParaRPr lang="en-US"/>
                  </a:p>
                </p:txBody>
              </p:sp>
              <p:sp>
                <p:nvSpPr>
                  <p:cNvPr id="86" name="Freeform 1139">
                    <a:extLst>
                      <a:ext uri="{FF2B5EF4-FFF2-40B4-BE49-F238E27FC236}">
                        <a16:creationId xmlns:a16="http://schemas.microsoft.com/office/drawing/2014/main" id="{4BD7D8C7-A36B-4427-AE37-8CFA4A84610F}"/>
                      </a:ext>
                    </a:extLst>
                  </p:cNvPr>
                  <p:cNvSpPr>
                    <a:spLocks/>
                  </p:cNvSpPr>
                  <p:nvPr/>
                </p:nvSpPr>
                <p:spPr bwMode="auto">
                  <a:xfrm flipH="1">
                    <a:off x="2592"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CCFFFF"/>
                  </a:solidFill>
                  <a:ln w="9525">
                    <a:noFill/>
                    <a:round/>
                    <a:headEnd/>
                    <a:tailEnd/>
                  </a:ln>
                </p:spPr>
                <p:txBody>
                  <a:bodyPr/>
                  <a:lstStyle/>
                  <a:p>
                    <a:endParaRPr lang="en-US"/>
                  </a:p>
                </p:txBody>
              </p:sp>
              <p:sp>
                <p:nvSpPr>
                  <p:cNvPr id="87" name="Freeform 1140">
                    <a:extLst>
                      <a:ext uri="{FF2B5EF4-FFF2-40B4-BE49-F238E27FC236}">
                        <a16:creationId xmlns:a16="http://schemas.microsoft.com/office/drawing/2014/main" id="{C7232B83-FF36-4CF6-8672-0A2ACC3E73BA}"/>
                      </a:ext>
                    </a:extLst>
                  </p:cNvPr>
                  <p:cNvSpPr>
                    <a:spLocks/>
                  </p:cNvSpPr>
                  <p:nvPr/>
                </p:nvSpPr>
                <p:spPr bwMode="auto">
                  <a:xfrm flipH="1">
                    <a:off x="2590"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CFFFF"/>
                  </a:solidFill>
                  <a:ln w="9525">
                    <a:noFill/>
                    <a:round/>
                    <a:headEnd/>
                    <a:tailEnd/>
                  </a:ln>
                </p:spPr>
                <p:txBody>
                  <a:bodyPr/>
                  <a:lstStyle/>
                  <a:p>
                    <a:endParaRPr lang="en-US"/>
                  </a:p>
                </p:txBody>
              </p:sp>
              <p:sp>
                <p:nvSpPr>
                  <p:cNvPr id="88" name="Freeform 1141">
                    <a:extLst>
                      <a:ext uri="{FF2B5EF4-FFF2-40B4-BE49-F238E27FC236}">
                        <a16:creationId xmlns:a16="http://schemas.microsoft.com/office/drawing/2014/main" id="{1A68803E-5CB7-4EE6-B15D-83FF1224B5EE}"/>
                      </a:ext>
                    </a:extLst>
                  </p:cNvPr>
                  <p:cNvSpPr>
                    <a:spLocks/>
                  </p:cNvSpPr>
                  <p:nvPr/>
                </p:nvSpPr>
                <p:spPr bwMode="auto">
                  <a:xfrm flipH="1">
                    <a:off x="2588"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CFFFF"/>
                  </a:solidFill>
                  <a:ln w="9525">
                    <a:noFill/>
                    <a:round/>
                    <a:headEnd/>
                    <a:tailEnd/>
                  </a:ln>
                </p:spPr>
                <p:txBody>
                  <a:bodyPr/>
                  <a:lstStyle/>
                  <a:p>
                    <a:endParaRPr lang="en-US"/>
                  </a:p>
                </p:txBody>
              </p:sp>
              <p:sp>
                <p:nvSpPr>
                  <p:cNvPr id="89" name="Freeform 1142">
                    <a:extLst>
                      <a:ext uri="{FF2B5EF4-FFF2-40B4-BE49-F238E27FC236}">
                        <a16:creationId xmlns:a16="http://schemas.microsoft.com/office/drawing/2014/main" id="{13CD54B8-4DA0-4887-A65B-FDA5AFF1F89D}"/>
                      </a:ext>
                    </a:extLst>
                  </p:cNvPr>
                  <p:cNvSpPr>
                    <a:spLocks/>
                  </p:cNvSpPr>
                  <p:nvPr/>
                </p:nvSpPr>
                <p:spPr bwMode="auto">
                  <a:xfrm flipH="1">
                    <a:off x="2586"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CFFFF"/>
                  </a:solidFill>
                  <a:ln w="9525">
                    <a:noFill/>
                    <a:round/>
                    <a:headEnd/>
                    <a:tailEnd/>
                  </a:ln>
                </p:spPr>
                <p:txBody>
                  <a:bodyPr/>
                  <a:lstStyle/>
                  <a:p>
                    <a:endParaRPr lang="en-US"/>
                  </a:p>
                </p:txBody>
              </p:sp>
              <p:sp>
                <p:nvSpPr>
                  <p:cNvPr id="90" name="Freeform 1143">
                    <a:extLst>
                      <a:ext uri="{FF2B5EF4-FFF2-40B4-BE49-F238E27FC236}">
                        <a16:creationId xmlns:a16="http://schemas.microsoft.com/office/drawing/2014/main" id="{04D8DCC4-1477-4B46-96CB-0E48033E1202}"/>
                      </a:ext>
                    </a:extLst>
                  </p:cNvPr>
                  <p:cNvSpPr>
                    <a:spLocks/>
                  </p:cNvSpPr>
                  <p:nvPr/>
                </p:nvSpPr>
                <p:spPr bwMode="auto">
                  <a:xfrm flipH="1">
                    <a:off x="2584"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CCFFFF"/>
                  </a:solidFill>
                  <a:ln w="9525">
                    <a:noFill/>
                    <a:round/>
                    <a:headEnd/>
                    <a:tailEnd/>
                  </a:ln>
                </p:spPr>
                <p:txBody>
                  <a:bodyPr/>
                  <a:lstStyle/>
                  <a:p>
                    <a:endParaRPr lang="en-US"/>
                  </a:p>
                </p:txBody>
              </p:sp>
              <p:sp>
                <p:nvSpPr>
                  <p:cNvPr id="91" name="Freeform 1144">
                    <a:extLst>
                      <a:ext uri="{FF2B5EF4-FFF2-40B4-BE49-F238E27FC236}">
                        <a16:creationId xmlns:a16="http://schemas.microsoft.com/office/drawing/2014/main" id="{87259AAE-4777-4C61-9027-0FE3C066C58A}"/>
                      </a:ext>
                    </a:extLst>
                  </p:cNvPr>
                  <p:cNvSpPr>
                    <a:spLocks/>
                  </p:cNvSpPr>
                  <p:nvPr/>
                </p:nvSpPr>
                <p:spPr bwMode="auto">
                  <a:xfrm flipH="1">
                    <a:off x="2584"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BFDDDD"/>
                  </a:solidFill>
                  <a:ln w="9525">
                    <a:noFill/>
                    <a:round/>
                    <a:headEnd/>
                    <a:tailEnd/>
                  </a:ln>
                </p:spPr>
                <p:txBody>
                  <a:bodyPr/>
                  <a:lstStyle/>
                  <a:p>
                    <a:endParaRPr lang="en-US"/>
                  </a:p>
                </p:txBody>
              </p:sp>
              <p:sp>
                <p:nvSpPr>
                  <p:cNvPr id="92" name="Freeform 1145">
                    <a:extLst>
                      <a:ext uri="{FF2B5EF4-FFF2-40B4-BE49-F238E27FC236}">
                        <a16:creationId xmlns:a16="http://schemas.microsoft.com/office/drawing/2014/main" id="{D73A14A1-EF9D-4927-B628-D3C58810AB10}"/>
                      </a:ext>
                    </a:extLst>
                  </p:cNvPr>
                  <p:cNvSpPr>
                    <a:spLocks/>
                  </p:cNvSpPr>
                  <p:nvPr/>
                </p:nvSpPr>
                <p:spPr bwMode="auto">
                  <a:xfrm flipH="1">
                    <a:off x="2582"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3" name="Freeform 1146">
                    <a:extLst>
                      <a:ext uri="{FF2B5EF4-FFF2-40B4-BE49-F238E27FC236}">
                        <a16:creationId xmlns:a16="http://schemas.microsoft.com/office/drawing/2014/main" id="{717E96CD-A964-473C-818D-145F5811F1AE}"/>
                      </a:ext>
                    </a:extLst>
                  </p:cNvPr>
                  <p:cNvSpPr>
                    <a:spLocks/>
                  </p:cNvSpPr>
                  <p:nvPr/>
                </p:nvSpPr>
                <p:spPr bwMode="auto">
                  <a:xfrm flipH="1">
                    <a:off x="2580"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4" name="Freeform 1147">
                    <a:extLst>
                      <a:ext uri="{FF2B5EF4-FFF2-40B4-BE49-F238E27FC236}">
                        <a16:creationId xmlns:a16="http://schemas.microsoft.com/office/drawing/2014/main" id="{5C67191A-8354-43C0-A365-2761EB2E6616}"/>
                      </a:ext>
                    </a:extLst>
                  </p:cNvPr>
                  <p:cNvSpPr>
                    <a:spLocks/>
                  </p:cNvSpPr>
                  <p:nvPr/>
                </p:nvSpPr>
                <p:spPr bwMode="auto">
                  <a:xfrm flipH="1">
                    <a:off x="2578"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5" name="Freeform 1148">
                    <a:extLst>
                      <a:ext uri="{FF2B5EF4-FFF2-40B4-BE49-F238E27FC236}">
                        <a16:creationId xmlns:a16="http://schemas.microsoft.com/office/drawing/2014/main" id="{28B94DF0-7D37-4FB3-968A-94288CAACBEF}"/>
                      </a:ext>
                    </a:extLst>
                  </p:cNvPr>
                  <p:cNvSpPr>
                    <a:spLocks/>
                  </p:cNvSpPr>
                  <p:nvPr/>
                </p:nvSpPr>
                <p:spPr bwMode="auto">
                  <a:xfrm flipH="1">
                    <a:off x="2576"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6" name="Freeform 1149">
                    <a:extLst>
                      <a:ext uri="{FF2B5EF4-FFF2-40B4-BE49-F238E27FC236}">
                        <a16:creationId xmlns:a16="http://schemas.microsoft.com/office/drawing/2014/main" id="{20CB6C92-6F78-47C8-83BD-C0C128B9B316}"/>
                      </a:ext>
                    </a:extLst>
                  </p:cNvPr>
                  <p:cNvSpPr>
                    <a:spLocks/>
                  </p:cNvSpPr>
                  <p:nvPr/>
                </p:nvSpPr>
                <p:spPr bwMode="auto">
                  <a:xfrm flipH="1">
                    <a:off x="2576" y="2200"/>
                    <a:ext cx="0" cy="1124"/>
                  </a:xfrm>
                  <a:custGeom>
                    <a:avLst/>
                    <a:gdLst>
                      <a:gd name="T0" fmla="*/ 0 h 2810"/>
                      <a:gd name="T1" fmla="*/ 0 h 2810"/>
                      <a:gd name="T2" fmla="*/ 450 h 2810"/>
                      <a:gd name="T3" fmla="*/ 450 h 2810"/>
                      <a:gd name="T4" fmla="*/ 0 h 2810"/>
                      <a:gd name="T5" fmla="*/ 0 h 2810"/>
                      <a:gd name="T6" fmla="*/ 0 60000 65536"/>
                      <a:gd name="T7" fmla="*/ 0 60000 65536"/>
                      <a:gd name="T8" fmla="*/ 0 60000 65536"/>
                      <a:gd name="T9" fmla="*/ 0 60000 65536"/>
                      <a:gd name="T10" fmla="*/ 0 60000 65536"/>
                      <a:gd name="T11" fmla="*/ 0 60000 65536"/>
                      <a:gd name="T12" fmla="*/ 0 h 2810"/>
                      <a:gd name="T13" fmla="*/ 2810 h 2810"/>
                    </a:gdLst>
                    <a:ahLst/>
                    <a:cxnLst>
                      <a:cxn ang="T6">
                        <a:pos x="0" y="T0"/>
                      </a:cxn>
                      <a:cxn ang="T7">
                        <a:pos x="0" y="T1"/>
                      </a:cxn>
                      <a:cxn ang="T8">
                        <a:pos x="0" y="T2"/>
                      </a:cxn>
                      <a:cxn ang="T9">
                        <a:pos x="0" y="T3"/>
                      </a:cxn>
                      <a:cxn ang="T10">
                        <a:pos x="0" y="T4"/>
                      </a:cxn>
                      <a:cxn ang="T11">
                        <a:pos x="0" y="T5"/>
                      </a:cxn>
                    </a:cxnLst>
                    <a:rect l="0" t="T12" r="0" b="T13"/>
                    <a:pathLst>
                      <a:path h="2810">
                        <a:moveTo>
                          <a:pt x="0" y="0"/>
                        </a:moveTo>
                        <a:lnTo>
                          <a:pt x="0" y="0"/>
                        </a:lnTo>
                        <a:lnTo>
                          <a:pt x="0" y="2810"/>
                        </a:lnTo>
                        <a:lnTo>
                          <a:pt x="0" y="0"/>
                        </a:lnTo>
                        <a:close/>
                      </a:path>
                    </a:pathLst>
                  </a:custGeom>
                  <a:solidFill>
                    <a:srgbClr val="BFDDDD"/>
                  </a:solidFill>
                  <a:ln w="9525">
                    <a:noFill/>
                    <a:round/>
                    <a:headEnd/>
                    <a:tailEnd/>
                  </a:ln>
                </p:spPr>
                <p:txBody>
                  <a:bodyPr/>
                  <a:lstStyle/>
                  <a:p>
                    <a:endParaRPr lang="en-US"/>
                  </a:p>
                </p:txBody>
              </p:sp>
              <p:sp>
                <p:nvSpPr>
                  <p:cNvPr id="97" name="Freeform 1150">
                    <a:extLst>
                      <a:ext uri="{FF2B5EF4-FFF2-40B4-BE49-F238E27FC236}">
                        <a16:creationId xmlns:a16="http://schemas.microsoft.com/office/drawing/2014/main" id="{9B4CC3C0-FE03-4BB6-8939-D3554C50BDEE}"/>
                      </a:ext>
                    </a:extLst>
                  </p:cNvPr>
                  <p:cNvSpPr>
                    <a:spLocks/>
                  </p:cNvSpPr>
                  <p:nvPr/>
                </p:nvSpPr>
                <p:spPr bwMode="auto">
                  <a:xfrm flipH="1">
                    <a:off x="2574"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8" name="Freeform 1151">
                    <a:extLst>
                      <a:ext uri="{FF2B5EF4-FFF2-40B4-BE49-F238E27FC236}">
                        <a16:creationId xmlns:a16="http://schemas.microsoft.com/office/drawing/2014/main" id="{BF615832-A018-456F-B9AC-2B635F24BF3E}"/>
                      </a:ext>
                    </a:extLst>
                  </p:cNvPr>
                  <p:cNvSpPr>
                    <a:spLocks/>
                  </p:cNvSpPr>
                  <p:nvPr/>
                </p:nvSpPr>
                <p:spPr bwMode="auto">
                  <a:xfrm flipH="1">
                    <a:off x="2572"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99" name="Freeform 1152">
                    <a:extLst>
                      <a:ext uri="{FF2B5EF4-FFF2-40B4-BE49-F238E27FC236}">
                        <a16:creationId xmlns:a16="http://schemas.microsoft.com/office/drawing/2014/main" id="{DA9F7890-1FE4-4995-BC47-5314B1965305}"/>
                      </a:ext>
                    </a:extLst>
                  </p:cNvPr>
                  <p:cNvSpPr>
                    <a:spLocks/>
                  </p:cNvSpPr>
                  <p:nvPr/>
                </p:nvSpPr>
                <p:spPr bwMode="auto">
                  <a:xfrm flipH="1">
                    <a:off x="2570"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100" name="Freeform 1153">
                    <a:extLst>
                      <a:ext uri="{FF2B5EF4-FFF2-40B4-BE49-F238E27FC236}">
                        <a16:creationId xmlns:a16="http://schemas.microsoft.com/office/drawing/2014/main" id="{67AB2760-B46A-4DE2-91E5-34EDFB12B4E4}"/>
                      </a:ext>
                    </a:extLst>
                  </p:cNvPr>
                  <p:cNvSpPr>
                    <a:spLocks/>
                  </p:cNvSpPr>
                  <p:nvPr/>
                </p:nvSpPr>
                <p:spPr bwMode="auto">
                  <a:xfrm flipH="1">
                    <a:off x="2568" y="2200"/>
                    <a:ext cx="2" cy="1124"/>
                  </a:xfrm>
                  <a:custGeom>
                    <a:avLst/>
                    <a:gdLst>
                      <a:gd name="T0" fmla="*/ 0 w 5"/>
                      <a:gd name="T1" fmla="*/ 0 h 2810"/>
                      <a:gd name="T2" fmla="*/ 1 w 5"/>
                      <a:gd name="T3" fmla="*/ 0 h 2810"/>
                      <a:gd name="T4" fmla="*/ 1 w 5"/>
                      <a:gd name="T5" fmla="*/ 450 h 2810"/>
                      <a:gd name="T6" fmla="*/ 0 w 5"/>
                      <a:gd name="T7" fmla="*/ 450 h 2810"/>
                      <a:gd name="T8" fmla="*/ 0 w 5"/>
                      <a:gd name="T9" fmla="*/ 0 h 2810"/>
                      <a:gd name="T10" fmla="*/ 0 w 5"/>
                      <a:gd name="T11" fmla="*/ 0 h 2810"/>
                      <a:gd name="T12" fmla="*/ 0 60000 65536"/>
                      <a:gd name="T13" fmla="*/ 0 60000 65536"/>
                      <a:gd name="T14" fmla="*/ 0 60000 65536"/>
                      <a:gd name="T15" fmla="*/ 0 60000 65536"/>
                      <a:gd name="T16" fmla="*/ 0 60000 65536"/>
                      <a:gd name="T17" fmla="*/ 0 60000 65536"/>
                      <a:gd name="T18" fmla="*/ 0 w 5"/>
                      <a:gd name="T19" fmla="*/ 0 h 2810"/>
                      <a:gd name="T20" fmla="*/ 5 w 5"/>
                      <a:gd name="T21" fmla="*/ 2810 h 2810"/>
                    </a:gdLst>
                    <a:ahLst/>
                    <a:cxnLst>
                      <a:cxn ang="T12">
                        <a:pos x="T0" y="T1"/>
                      </a:cxn>
                      <a:cxn ang="T13">
                        <a:pos x="T2" y="T3"/>
                      </a:cxn>
                      <a:cxn ang="T14">
                        <a:pos x="T4" y="T5"/>
                      </a:cxn>
                      <a:cxn ang="T15">
                        <a:pos x="T6" y="T7"/>
                      </a:cxn>
                      <a:cxn ang="T16">
                        <a:pos x="T8" y="T9"/>
                      </a:cxn>
                      <a:cxn ang="T17">
                        <a:pos x="T10" y="T11"/>
                      </a:cxn>
                    </a:cxnLst>
                    <a:rect l="T18" t="T19" r="T20" b="T21"/>
                    <a:pathLst>
                      <a:path w="5" h="2810">
                        <a:moveTo>
                          <a:pt x="0" y="0"/>
                        </a:moveTo>
                        <a:lnTo>
                          <a:pt x="5" y="0"/>
                        </a:lnTo>
                        <a:lnTo>
                          <a:pt x="5" y="2810"/>
                        </a:lnTo>
                        <a:lnTo>
                          <a:pt x="0" y="2810"/>
                        </a:lnTo>
                        <a:lnTo>
                          <a:pt x="0" y="0"/>
                        </a:lnTo>
                        <a:close/>
                      </a:path>
                    </a:pathLst>
                  </a:custGeom>
                  <a:solidFill>
                    <a:srgbClr val="BFDDDD"/>
                  </a:solidFill>
                  <a:ln w="9525">
                    <a:noFill/>
                    <a:round/>
                    <a:headEnd/>
                    <a:tailEnd/>
                  </a:ln>
                </p:spPr>
                <p:txBody>
                  <a:bodyPr/>
                  <a:lstStyle/>
                  <a:p>
                    <a:endParaRPr lang="en-US"/>
                  </a:p>
                </p:txBody>
              </p:sp>
              <p:sp>
                <p:nvSpPr>
                  <p:cNvPr id="101" name="Rectangle 1154">
                    <a:extLst>
                      <a:ext uri="{FF2B5EF4-FFF2-40B4-BE49-F238E27FC236}">
                        <a16:creationId xmlns:a16="http://schemas.microsoft.com/office/drawing/2014/main" id="{8634E1B7-58C3-40B6-B606-D2EF0CEA44F3}"/>
                      </a:ext>
                    </a:extLst>
                  </p:cNvPr>
                  <p:cNvSpPr>
                    <a:spLocks noChangeArrowheads="1"/>
                  </p:cNvSpPr>
                  <p:nvPr/>
                </p:nvSpPr>
                <p:spPr bwMode="auto">
                  <a:xfrm flipH="1">
                    <a:off x="2561" y="2201"/>
                    <a:ext cx="56" cy="1124"/>
                  </a:xfrm>
                  <a:prstGeom prst="rect">
                    <a:avLst/>
                  </a:prstGeom>
                  <a:noFill/>
                  <a:ln w="3175">
                    <a:solidFill>
                      <a:srgbClr val="000000"/>
                    </a:solidFill>
                    <a:miter lim="800000"/>
                    <a:headEnd/>
                    <a:tailEnd/>
                  </a:ln>
                </p:spPr>
                <p:txBody>
                  <a:bodyPr/>
                  <a:lstStyle/>
                  <a:p>
                    <a:endParaRPr lang="en-US"/>
                  </a:p>
                </p:txBody>
              </p:sp>
              <p:sp>
                <p:nvSpPr>
                  <p:cNvPr id="102" name="Rectangle 1155">
                    <a:extLst>
                      <a:ext uri="{FF2B5EF4-FFF2-40B4-BE49-F238E27FC236}">
                        <a16:creationId xmlns:a16="http://schemas.microsoft.com/office/drawing/2014/main" id="{C2BE891F-79BA-4E72-84D4-7AC297239685}"/>
                      </a:ext>
                    </a:extLst>
                  </p:cNvPr>
                  <p:cNvSpPr>
                    <a:spLocks noChangeArrowheads="1"/>
                  </p:cNvSpPr>
                  <p:nvPr/>
                </p:nvSpPr>
                <p:spPr bwMode="auto">
                  <a:xfrm flipH="1">
                    <a:off x="2007" y="2195"/>
                    <a:ext cx="1160" cy="54"/>
                  </a:xfrm>
                  <a:prstGeom prst="rect">
                    <a:avLst/>
                  </a:prstGeom>
                  <a:solidFill>
                    <a:srgbClr val="CCCCCC"/>
                  </a:solidFill>
                  <a:ln w="3175">
                    <a:solidFill>
                      <a:srgbClr val="000000"/>
                    </a:solidFill>
                    <a:miter lim="800000"/>
                    <a:headEnd/>
                    <a:tailEnd/>
                  </a:ln>
                </p:spPr>
                <p:txBody>
                  <a:bodyPr/>
                  <a:lstStyle/>
                  <a:p>
                    <a:endParaRPr lang="en-US"/>
                  </a:p>
                </p:txBody>
              </p:sp>
              <p:sp>
                <p:nvSpPr>
                  <p:cNvPr id="103" name="Rectangle 1156">
                    <a:extLst>
                      <a:ext uri="{FF2B5EF4-FFF2-40B4-BE49-F238E27FC236}">
                        <a16:creationId xmlns:a16="http://schemas.microsoft.com/office/drawing/2014/main" id="{ED0944A4-C9E7-4244-8A17-3FF17925B312}"/>
                      </a:ext>
                    </a:extLst>
                  </p:cNvPr>
                  <p:cNvSpPr>
                    <a:spLocks noChangeArrowheads="1"/>
                  </p:cNvSpPr>
                  <p:nvPr/>
                </p:nvSpPr>
                <p:spPr bwMode="auto">
                  <a:xfrm flipH="1">
                    <a:off x="1983" y="3689"/>
                    <a:ext cx="1160" cy="54"/>
                  </a:xfrm>
                  <a:prstGeom prst="rect">
                    <a:avLst/>
                  </a:prstGeom>
                  <a:solidFill>
                    <a:srgbClr val="CCCCCC"/>
                  </a:solidFill>
                  <a:ln w="3175">
                    <a:solidFill>
                      <a:srgbClr val="000000"/>
                    </a:solidFill>
                    <a:miter lim="800000"/>
                    <a:headEnd/>
                    <a:tailEnd/>
                  </a:ln>
                </p:spPr>
                <p:txBody>
                  <a:bodyPr/>
                  <a:lstStyle/>
                  <a:p>
                    <a:endParaRPr lang="en-US"/>
                  </a:p>
                </p:txBody>
              </p:sp>
              <p:sp>
                <p:nvSpPr>
                  <p:cNvPr id="104" name="Rectangle 1157">
                    <a:extLst>
                      <a:ext uri="{FF2B5EF4-FFF2-40B4-BE49-F238E27FC236}">
                        <a16:creationId xmlns:a16="http://schemas.microsoft.com/office/drawing/2014/main" id="{B2B4ABBA-9E69-40B9-B8BB-B53F7A9572BA}"/>
                      </a:ext>
                    </a:extLst>
                  </p:cNvPr>
                  <p:cNvSpPr>
                    <a:spLocks noChangeArrowheads="1"/>
                  </p:cNvSpPr>
                  <p:nvPr/>
                </p:nvSpPr>
                <p:spPr bwMode="auto">
                  <a:xfrm flipH="1">
                    <a:off x="2555" y="2615"/>
                    <a:ext cx="72" cy="1126"/>
                  </a:xfrm>
                  <a:prstGeom prst="rect">
                    <a:avLst/>
                  </a:prstGeom>
                  <a:solidFill>
                    <a:srgbClr val="CCCCCC"/>
                  </a:solidFill>
                  <a:ln w="3175">
                    <a:solidFill>
                      <a:srgbClr val="000000"/>
                    </a:solidFill>
                    <a:miter lim="800000"/>
                    <a:headEnd/>
                    <a:tailEnd/>
                  </a:ln>
                </p:spPr>
                <p:txBody>
                  <a:bodyPr/>
                  <a:lstStyle/>
                  <a:p>
                    <a:endParaRPr lang="en-US"/>
                  </a:p>
                </p:txBody>
              </p:sp>
              <p:sp>
                <p:nvSpPr>
                  <p:cNvPr id="105" name="Rectangle 1158">
                    <a:extLst>
                      <a:ext uri="{FF2B5EF4-FFF2-40B4-BE49-F238E27FC236}">
                        <a16:creationId xmlns:a16="http://schemas.microsoft.com/office/drawing/2014/main" id="{2715D705-CFFF-49B1-A310-34B5478D46A7}"/>
                      </a:ext>
                    </a:extLst>
                  </p:cNvPr>
                  <p:cNvSpPr>
                    <a:spLocks noChangeArrowheads="1"/>
                  </p:cNvSpPr>
                  <p:nvPr/>
                </p:nvSpPr>
                <p:spPr bwMode="auto">
                  <a:xfrm flipH="1">
                    <a:off x="2538" y="1894"/>
                    <a:ext cx="16" cy="248"/>
                  </a:xfrm>
                  <a:prstGeom prst="rect">
                    <a:avLst/>
                  </a:prstGeom>
                  <a:solidFill>
                    <a:srgbClr val="000000"/>
                  </a:solidFill>
                  <a:ln w="12700">
                    <a:solidFill>
                      <a:srgbClr val="000000"/>
                    </a:solidFill>
                    <a:miter lim="800000"/>
                    <a:headEnd/>
                    <a:tailEnd/>
                  </a:ln>
                </p:spPr>
                <p:txBody>
                  <a:bodyPr/>
                  <a:lstStyle/>
                  <a:p>
                    <a:endParaRPr lang="en-US"/>
                  </a:p>
                </p:txBody>
              </p:sp>
              <p:sp>
                <p:nvSpPr>
                  <p:cNvPr id="106" name="Line 1159">
                    <a:extLst>
                      <a:ext uri="{FF2B5EF4-FFF2-40B4-BE49-F238E27FC236}">
                        <a16:creationId xmlns:a16="http://schemas.microsoft.com/office/drawing/2014/main" id="{E4ACD043-D0F7-4604-A1FE-2AA3B62AD503}"/>
                      </a:ext>
                    </a:extLst>
                  </p:cNvPr>
                  <p:cNvSpPr>
                    <a:spLocks noChangeShapeType="1"/>
                  </p:cNvSpPr>
                  <p:nvPr/>
                </p:nvSpPr>
                <p:spPr bwMode="auto">
                  <a:xfrm flipH="1">
                    <a:off x="2546" y="2146"/>
                    <a:ext cx="10" cy="38"/>
                  </a:xfrm>
                  <a:prstGeom prst="line">
                    <a:avLst/>
                  </a:prstGeom>
                  <a:noFill/>
                  <a:ln w="3175">
                    <a:solidFill>
                      <a:srgbClr val="000000"/>
                    </a:solidFill>
                    <a:round/>
                    <a:headEnd/>
                    <a:tailEnd/>
                  </a:ln>
                </p:spPr>
                <p:txBody>
                  <a:bodyPr/>
                  <a:lstStyle/>
                  <a:p>
                    <a:endParaRPr lang="en-US"/>
                  </a:p>
                </p:txBody>
              </p:sp>
              <p:sp>
                <p:nvSpPr>
                  <p:cNvPr id="107" name="Line 1160">
                    <a:extLst>
                      <a:ext uri="{FF2B5EF4-FFF2-40B4-BE49-F238E27FC236}">
                        <a16:creationId xmlns:a16="http://schemas.microsoft.com/office/drawing/2014/main" id="{1DBCCB71-A766-4C75-80C1-A487696B893A}"/>
                      </a:ext>
                    </a:extLst>
                  </p:cNvPr>
                  <p:cNvSpPr>
                    <a:spLocks noChangeShapeType="1"/>
                  </p:cNvSpPr>
                  <p:nvPr/>
                </p:nvSpPr>
                <p:spPr bwMode="auto">
                  <a:xfrm>
                    <a:off x="2534" y="2146"/>
                    <a:ext cx="12" cy="38"/>
                  </a:xfrm>
                  <a:prstGeom prst="line">
                    <a:avLst/>
                  </a:prstGeom>
                  <a:noFill/>
                  <a:ln w="3175">
                    <a:solidFill>
                      <a:srgbClr val="000000"/>
                    </a:solidFill>
                    <a:round/>
                    <a:headEnd/>
                    <a:tailEnd/>
                  </a:ln>
                </p:spPr>
                <p:txBody>
                  <a:bodyPr/>
                  <a:lstStyle/>
                  <a:p>
                    <a:endParaRPr lang="en-US"/>
                  </a:p>
                </p:txBody>
              </p:sp>
              <p:sp>
                <p:nvSpPr>
                  <p:cNvPr id="108" name="Rectangle 1161">
                    <a:extLst>
                      <a:ext uri="{FF2B5EF4-FFF2-40B4-BE49-F238E27FC236}">
                        <a16:creationId xmlns:a16="http://schemas.microsoft.com/office/drawing/2014/main" id="{12C15979-28F3-4F5A-A01A-EA0E442FC21B}"/>
                      </a:ext>
                    </a:extLst>
                  </p:cNvPr>
                  <p:cNvSpPr>
                    <a:spLocks noChangeArrowheads="1"/>
                  </p:cNvSpPr>
                  <p:nvPr/>
                </p:nvSpPr>
                <p:spPr bwMode="auto">
                  <a:xfrm flipH="1">
                    <a:off x="1563" y="2091"/>
                    <a:ext cx="996" cy="28"/>
                  </a:xfrm>
                  <a:prstGeom prst="rect">
                    <a:avLst/>
                  </a:prstGeom>
                  <a:solidFill>
                    <a:srgbClr val="B8B8B8"/>
                  </a:solidFill>
                  <a:ln w="3175">
                    <a:solidFill>
                      <a:srgbClr val="000000"/>
                    </a:solidFill>
                    <a:miter lim="800000"/>
                    <a:headEnd/>
                    <a:tailEnd/>
                  </a:ln>
                </p:spPr>
                <p:txBody>
                  <a:bodyPr/>
                  <a:lstStyle/>
                  <a:p>
                    <a:endParaRPr lang="en-US"/>
                  </a:p>
                </p:txBody>
              </p:sp>
              <p:sp>
                <p:nvSpPr>
                  <p:cNvPr id="109" name="Line 1162">
                    <a:extLst>
                      <a:ext uri="{FF2B5EF4-FFF2-40B4-BE49-F238E27FC236}">
                        <a16:creationId xmlns:a16="http://schemas.microsoft.com/office/drawing/2014/main" id="{F1412F6F-0AE1-4B30-AD2A-F10184459EBD}"/>
                      </a:ext>
                    </a:extLst>
                  </p:cNvPr>
                  <p:cNvSpPr>
                    <a:spLocks noChangeShapeType="1"/>
                  </p:cNvSpPr>
                  <p:nvPr/>
                </p:nvSpPr>
                <p:spPr bwMode="auto">
                  <a:xfrm flipH="1">
                    <a:off x="1564" y="2114"/>
                    <a:ext cx="996" cy="0"/>
                  </a:xfrm>
                  <a:prstGeom prst="line">
                    <a:avLst/>
                  </a:prstGeom>
                  <a:noFill/>
                  <a:ln w="3175">
                    <a:solidFill>
                      <a:srgbClr val="000000"/>
                    </a:solidFill>
                    <a:round/>
                    <a:headEnd/>
                    <a:tailEnd/>
                  </a:ln>
                </p:spPr>
                <p:txBody>
                  <a:bodyPr/>
                  <a:lstStyle/>
                  <a:p>
                    <a:endParaRPr lang="en-US"/>
                  </a:p>
                </p:txBody>
              </p:sp>
              <p:sp>
                <p:nvSpPr>
                  <p:cNvPr id="110" name="Line 1163">
                    <a:extLst>
                      <a:ext uri="{FF2B5EF4-FFF2-40B4-BE49-F238E27FC236}">
                        <a16:creationId xmlns:a16="http://schemas.microsoft.com/office/drawing/2014/main" id="{B782C7BD-6BCA-4113-952E-D7DECD065AD7}"/>
                      </a:ext>
                    </a:extLst>
                  </p:cNvPr>
                  <p:cNvSpPr>
                    <a:spLocks noChangeShapeType="1"/>
                  </p:cNvSpPr>
                  <p:nvPr/>
                </p:nvSpPr>
                <p:spPr bwMode="auto">
                  <a:xfrm flipH="1">
                    <a:off x="1562" y="2112"/>
                    <a:ext cx="996" cy="0"/>
                  </a:xfrm>
                  <a:prstGeom prst="line">
                    <a:avLst/>
                  </a:prstGeom>
                  <a:noFill/>
                  <a:ln w="3175">
                    <a:solidFill>
                      <a:srgbClr val="000000"/>
                    </a:solidFill>
                    <a:round/>
                    <a:headEnd/>
                    <a:tailEnd/>
                  </a:ln>
                </p:spPr>
                <p:txBody>
                  <a:bodyPr/>
                  <a:lstStyle/>
                  <a:p>
                    <a:endParaRPr lang="en-US"/>
                  </a:p>
                </p:txBody>
              </p:sp>
              <p:sp>
                <p:nvSpPr>
                  <p:cNvPr id="111" name="Line 1164">
                    <a:extLst>
                      <a:ext uri="{FF2B5EF4-FFF2-40B4-BE49-F238E27FC236}">
                        <a16:creationId xmlns:a16="http://schemas.microsoft.com/office/drawing/2014/main" id="{1E5DA89E-1DD0-4305-AAA9-DD63B5EB0CF3}"/>
                      </a:ext>
                    </a:extLst>
                  </p:cNvPr>
                  <p:cNvSpPr>
                    <a:spLocks noChangeShapeType="1"/>
                  </p:cNvSpPr>
                  <p:nvPr/>
                </p:nvSpPr>
                <p:spPr bwMode="auto">
                  <a:xfrm flipH="1">
                    <a:off x="1562" y="2094"/>
                    <a:ext cx="996" cy="0"/>
                  </a:xfrm>
                  <a:prstGeom prst="line">
                    <a:avLst/>
                  </a:prstGeom>
                  <a:noFill/>
                  <a:ln w="3175">
                    <a:solidFill>
                      <a:srgbClr val="FFFFFF"/>
                    </a:solidFill>
                    <a:round/>
                    <a:headEnd/>
                    <a:tailEnd/>
                  </a:ln>
                </p:spPr>
                <p:txBody>
                  <a:bodyPr/>
                  <a:lstStyle/>
                  <a:p>
                    <a:endParaRPr lang="en-US"/>
                  </a:p>
                </p:txBody>
              </p:sp>
              <p:sp>
                <p:nvSpPr>
                  <p:cNvPr id="112" name="Rectangle 1165">
                    <a:extLst>
                      <a:ext uri="{FF2B5EF4-FFF2-40B4-BE49-F238E27FC236}">
                        <a16:creationId xmlns:a16="http://schemas.microsoft.com/office/drawing/2014/main" id="{9AF100A0-20E6-4B9D-993A-8AF14C95F205}"/>
                      </a:ext>
                    </a:extLst>
                  </p:cNvPr>
                  <p:cNvSpPr>
                    <a:spLocks noChangeArrowheads="1"/>
                  </p:cNvSpPr>
                  <p:nvPr/>
                </p:nvSpPr>
                <p:spPr bwMode="auto">
                  <a:xfrm flipH="1">
                    <a:off x="2523" y="2085"/>
                    <a:ext cx="44" cy="36"/>
                  </a:xfrm>
                  <a:prstGeom prst="rect">
                    <a:avLst/>
                  </a:prstGeom>
                  <a:solidFill>
                    <a:srgbClr val="B8B8B8"/>
                  </a:solidFill>
                  <a:ln w="3175">
                    <a:solidFill>
                      <a:srgbClr val="000000"/>
                    </a:solidFill>
                    <a:miter lim="800000"/>
                    <a:headEnd/>
                    <a:tailEnd/>
                  </a:ln>
                </p:spPr>
                <p:txBody>
                  <a:bodyPr/>
                  <a:lstStyle/>
                  <a:p>
                    <a:endParaRPr lang="en-US"/>
                  </a:p>
                </p:txBody>
              </p:sp>
              <p:sp>
                <p:nvSpPr>
                  <p:cNvPr id="113" name="Line 1166">
                    <a:extLst>
                      <a:ext uri="{FF2B5EF4-FFF2-40B4-BE49-F238E27FC236}">
                        <a16:creationId xmlns:a16="http://schemas.microsoft.com/office/drawing/2014/main" id="{D35D2135-8660-4E03-8455-E4AA3BB65A40}"/>
                      </a:ext>
                    </a:extLst>
                  </p:cNvPr>
                  <p:cNvSpPr>
                    <a:spLocks noChangeShapeType="1"/>
                  </p:cNvSpPr>
                  <p:nvPr/>
                </p:nvSpPr>
                <p:spPr bwMode="auto">
                  <a:xfrm flipH="1">
                    <a:off x="2524" y="2118"/>
                    <a:ext cx="44" cy="0"/>
                  </a:xfrm>
                  <a:prstGeom prst="line">
                    <a:avLst/>
                  </a:prstGeom>
                  <a:noFill/>
                  <a:ln w="3175">
                    <a:solidFill>
                      <a:srgbClr val="000000"/>
                    </a:solidFill>
                    <a:round/>
                    <a:headEnd/>
                    <a:tailEnd/>
                  </a:ln>
                </p:spPr>
                <p:txBody>
                  <a:bodyPr/>
                  <a:lstStyle/>
                  <a:p>
                    <a:endParaRPr lang="en-US"/>
                  </a:p>
                </p:txBody>
              </p:sp>
              <p:sp>
                <p:nvSpPr>
                  <p:cNvPr id="114" name="Line 1167">
                    <a:extLst>
                      <a:ext uri="{FF2B5EF4-FFF2-40B4-BE49-F238E27FC236}">
                        <a16:creationId xmlns:a16="http://schemas.microsoft.com/office/drawing/2014/main" id="{67BA48CB-706E-4557-973E-FDCCD4F06C6D}"/>
                      </a:ext>
                    </a:extLst>
                  </p:cNvPr>
                  <p:cNvSpPr>
                    <a:spLocks noChangeShapeType="1"/>
                  </p:cNvSpPr>
                  <p:nvPr/>
                </p:nvSpPr>
                <p:spPr bwMode="auto">
                  <a:xfrm flipH="1">
                    <a:off x="2524" y="2114"/>
                    <a:ext cx="44" cy="0"/>
                  </a:xfrm>
                  <a:prstGeom prst="line">
                    <a:avLst/>
                  </a:prstGeom>
                  <a:noFill/>
                  <a:ln w="3175">
                    <a:solidFill>
                      <a:srgbClr val="000000"/>
                    </a:solidFill>
                    <a:round/>
                    <a:headEnd/>
                    <a:tailEnd/>
                  </a:ln>
                </p:spPr>
                <p:txBody>
                  <a:bodyPr/>
                  <a:lstStyle/>
                  <a:p>
                    <a:endParaRPr lang="en-US"/>
                  </a:p>
                </p:txBody>
              </p:sp>
              <p:sp>
                <p:nvSpPr>
                  <p:cNvPr id="115" name="Line 1168">
                    <a:extLst>
                      <a:ext uri="{FF2B5EF4-FFF2-40B4-BE49-F238E27FC236}">
                        <a16:creationId xmlns:a16="http://schemas.microsoft.com/office/drawing/2014/main" id="{D45B211B-0F34-4CE6-99DE-2FE3246311AC}"/>
                      </a:ext>
                    </a:extLst>
                  </p:cNvPr>
                  <p:cNvSpPr>
                    <a:spLocks noChangeShapeType="1"/>
                  </p:cNvSpPr>
                  <p:nvPr/>
                </p:nvSpPr>
                <p:spPr bwMode="auto">
                  <a:xfrm flipH="1">
                    <a:off x="2524" y="2090"/>
                    <a:ext cx="44" cy="0"/>
                  </a:xfrm>
                  <a:prstGeom prst="line">
                    <a:avLst/>
                  </a:prstGeom>
                  <a:noFill/>
                  <a:ln w="3175">
                    <a:solidFill>
                      <a:srgbClr val="FFFFFF"/>
                    </a:solidFill>
                    <a:round/>
                    <a:headEnd/>
                    <a:tailEnd/>
                  </a:ln>
                </p:spPr>
                <p:txBody>
                  <a:bodyPr/>
                  <a:lstStyle/>
                  <a:p>
                    <a:endParaRPr lang="en-US"/>
                  </a:p>
                </p:txBody>
              </p:sp>
              <p:sp>
                <p:nvSpPr>
                  <p:cNvPr id="116" name="Rectangle 1169">
                    <a:extLst>
                      <a:ext uri="{FF2B5EF4-FFF2-40B4-BE49-F238E27FC236}">
                        <a16:creationId xmlns:a16="http://schemas.microsoft.com/office/drawing/2014/main" id="{A6A5183E-550A-44EC-8957-22E87A72291C}"/>
                      </a:ext>
                    </a:extLst>
                  </p:cNvPr>
                  <p:cNvSpPr>
                    <a:spLocks noChangeArrowheads="1"/>
                  </p:cNvSpPr>
                  <p:nvPr/>
                </p:nvSpPr>
                <p:spPr bwMode="auto">
                  <a:xfrm flipH="1">
                    <a:off x="2573" y="2089"/>
                    <a:ext cx="10" cy="28"/>
                  </a:xfrm>
                  <a:prstGeom prst="rect">
                    <a:avLst/>
                  </a:prstGeom>
                  <a:solidFill>
                    <a:srgbClr val="B8B8B8"/>
                  </a:solidFill>
                  <a:ln w="3175">
                    <a:solidFill>
                      <a:srgbClr val="000000"/>
                    </a:solidFill>
                    <a:miter lim="800000"/>
                    <a:headEnd/>
                    <a:tailEnd/>
                  </a:ln>
                </p:spPr>
                <p:txBody>
                  <a:bodyPr/>
                  <a:lstStyle/>
                  <a:p>
                    <a:endParaRPr lang="en-US"/>
                  </a:p>
                </p:txBody>
              </p:sp>
              <p:sp>
                <p:nvSpPr>
                  <p:cNvPr id="117" name="Line 1170">
                    <a:extLst>
                      <a:ext uri="{FF2B5EF4-FFF2-40B4-BE49-F238E27FC236}">
                        <a16:creationId xmlns:a16="http://schemas.microsoft.com/office/drawing/2014/main" id="{9F3FD29D-6C72-497D-ABF0-5C494E369408}"/>
                      </a:ext>
                    </a:extLst>
                  </p:cNvPr>
                  <p:cNvSpPr>
                    <a:spLocks noChangeShapeType="1"/>
                  </p:cNvSpPr>
                  <p:nvPr/>
                </p:nvSpPr>
                <p:spPr bwMode="auto">
                  <a:xfrm flipH="1">
                    <a:off x="2574" y="2114"/>
                    <a:ext cx="10" cy="0"/>
                  </a:xfrm>
                  <a:prstGeom prst="line">
                    <a:avLst/>
                  </a:prstGeom>
                  <a:noFill/>
                  <a:ln w="3175">
                    <a:solidFill>
                      <a:srgbClr val="000000"/>
                    </a:solidFill>
                    <a:round/>
                    <a:headEnd/>
                    <a:tailEnd/>
                  </a:ln>
                </p:spPr>
                <p:txBody>
                  <a:bodyPr/>
                  <a:lstStyle/>
                  <a:p>
                    <a:endParaRPr lang="en-US"/>
                  </a:p>
                </p:txBody>
              </p:sp>
              <p:sp>
                <p:nvSpPr>
                  <p:cNvPr id="118" name="Line 1171">
                    <a:extLst>
                      <a:ext uri="{FF2B5EF4-FFF2-40B4-BE49-F238E27FC236}">
                        <a16:creationId xmlns:a16="http://schemas.microsoft.com/office/drawing/2014/main" id="{0CDC4E0E-7F8B-40D2-ADE5-EF1871BDA290}"/>
                      </a:ext>
                    </a:extLst>
                  </p:cNvPr>
                  <p:cNvSpPr>
                    <a:spLocks noChangeShapeType="1"/>
                  </p:cNvSpPr>
                  <p:nvPr/>
                </p:nvSpPr>
                <p:spPr bwMode="auto">
                  <a:xfrm flipH="1">
                    <a:off x="2572" y="2110"/>
                    <a:ext cx="12" cy="0"/>
                  </a:xfrm>
                  <a:prstGeom prst="line">
                    <a:avLst/>
                  </a:prstGeom>
                  <a:noFill/>
                  <a:ln w="3175">
                    <a:solidFill>
                      <a:srgbClr val="000000"/>
                    </a:solidFill>
                    <a:round/>
                    <a:headEnd/>
                    <a:tailEnd/>
                  </a:ln>
                </p:spPr>
                <p:txBody>
                  <a:bodyPr/>
                  <a:lstStyle/>
                  <a:p>
                    <a:endParaRPr lang="en-US"/>
                  </a:p>
                </p:txBody>
              </p:sp>
              <p:sp>
                <p:nvSpPr>
                  <p:cNvPr id="119" name="Rectangle 1172">
                    <a:extLst>
                      <a:ext uri="{FF2B5EF4-FFF2-40B4-BE49-F238E27FC236}">
                        <a16:creationId xmlns:a16="http://schemas.microsoft.com/office/drawing/2014/main" id="{943E0DC1-2D8D-4F11-99B2-DC069789A021}"/>
                      </a:ext>
                    </a:extLst>
                  </p:cNvPr>
                  <p:cNvSpPr>
                    <a:spLocks noChangeArrowheads="1"/>
                  </p:cNvSpPr>
                  <p:nvPr/>
                </p:nvSpPr>
                <p:spPr bwMode="auto">
                  <a:xfrm flipH="1">
                    <a:off x="2569" y="2093"/>
                    <a:ext cx="2" cy="20"/>
                  </a:xfrm>
                  <a:prstGeom prst="rect">
                    <a:avLst/>
                  </a:prstGeom>
                  <a:solidFill>
                    <a:srgbClr val="000000"/>
                  </a:solidFill>
                  <a:ln w="3175">
                    <a:solidFill>
                      <a:srgbClr val="000000"/>
                    </a:solidFill>
                    <a:miter lim="800000"/>
                    <a:headEnd/>
                    <a:tailEnd/>
                  </a:ln>
                </p:spPr>
                <p:txBody>
                  <a:bodyPr/>
                  <a:lstStyle/>
                  <a:p>
                    <a:endParaRPr lang="en-US"/>
                  </a:p>
                </p:txBody>
              </p:sp>
              <p:sp>
                <p:nvSpPr>
                  <p:cNvPr id="120" name="Rectangle 1173">
                    <a:extLst>
                      <a:ext uri="{FF2B5EF4-FFF2-40B4-BE49-F238E27FC236}">
                        <a16:creationId xmlns:a16="http://schemas.microsoft.com/office/drawing/2014/main" id="{9D835F71-F995-48BD-AA85-8B3212742B5D}"/>
                      </a:ext>
                    </a:extLst>
                  </p:cNvPr>
                  <p:cNvSpPr>
                    <a:spLocks noChangeArrowheads="1"/>
                  </p:cNvSpPr>
                  <p:nvPr/>
                </p:nvSpPr>
                <p:spPr bwMode="auto">
                  <a:xfrm flipH="1">
                    <a:off x="1437" y="2077"/>
                    <a:ext cx="132" cy="58"/>
                  </a:xfrm>
                  <a:prstGeom prst="rect">
                    <a:avLst/>
                  </a:prstGeom>
                  <a:solidFill>
                    <a:srgbClr val="B8B8B8"/>
                  </a:solidFill>
                  <a:ln w="3175">
                    <a:solidFill>
                      <a:srgbClr val="000000"/>
                    </a:solidFill>
                    <a:miter lim="800000"/>
                    <a:headEnd/>
                    <a:tailEnd/>
                  </a:ln>
                </p:spPr>
                <p:txBody>
                  <a:bodyPr/>
                  <a:lstStyle/>
                  <a:p>
                    <a:endParaRPr lang="en-US"/>
                  </a:p>
                </p:txBody>
              </p:sp>
              <p:sp>
                <p:nvSpPr>
                  <p:cNvPr id="121" name="Line 1174">
                    <a:extLst>
                      <a:ext uri="{FF2B5EF4-FFF2-40B4-BE49-F238E27FC236}">
                        <a16:creationId xmlns:a16="http://schemas.microsoft.com/office/drawing/2014/main" id="{1362D91C-3A53-471C-BC6A-86B8EF1FAC5E}"/>
                      </a:ext>
                    </a:extLst>
                  </p:cNvPr>
                  <p:cNvSpPr>
                    <a:spLocks noChangeShapeType="1"/>
                  </p:cNvSpPr>
                  <p:nvPr/>
                </p:nvSpPr>
                <p:spPr bwMode="auto">
                  <a:xfrm flipH="1">
                    <a:off x="1438" y="2130"/>
                    <a:ext cx="132" cy="0"/>
                  </a:xfrm>
                  <a:prstGeom prst="line">
                    <a:avLst/>
                  </a:prstGeom>
                  <a:noFill/>
                  <a:ln w="3175">
                    <a:solidFill>
                      <a:srgbClr val="000000"/>
                    </a:solidFill>
                    <a:round/>
                    <a:headEnd/>
                    <a:tailEnd/>
                  </a:ln>
                </p:spPr>
                <p:txBody>
                  <a:bodyPr/>
                  <a:lstStyle/>
                  <a:p>
                    <a:endParaRPr lang="en-US"/>
                  </a:p>
                </p:txBody>
              </p:sp>
              <p:sp>
                <p:nvSpPr>
                  <p:cNvPr id="122" name="Line 1175">
                    <a:extLst>
                      <a:ext uri="{FF2B5EF4-FFF2-40B4-BE49-F238E27FC236}">
                        <a16:creationId xmlns:a16="http://schemas.microsoft.com/office/drawing/2014/main" id="{37649E52-5414-449A-9421-9591AE2D13E0}"/>
                      </a:ext>
                    </a:extLst>
                  </p:cNvPr>
                  <p:cNvSpPr>
                    <a:spLocks noChangeShapeType="1"/>
                  </p:cNvSpPr>
                  <p:nvPr/>
                </p:nvSpPr>
                <p:spPr bwMode="auto">
                  <a:xfrm flipH="1">
                    <a:off x="1436" y="2126"/>
                    <a:ext cx="134" cy="0"/>
                  </a:xfrm>
                  <a:prstGeom prst="line">
                    <a:avLst/>
                  </a:prstGeom>
                  <a:noFill/>
                  <a:ln w="3175">
                    <a:solidFill>
                      <a:srgbClr val="000000"/>
                    </a:solidFill>
                    <a:round/>
                    <a:headEnd/>
                    <a:tailEnd/>
                  </a:ln>
                </p:spPr>
                <p:txBody>
                  <a:bodyPr/>
                  <a:lstStyle/>
                  <a:p>
                    <a:endParaRPr lang="en-US"/>
                  </a:p>
                </p:txBody>
              </p:sp>
              <p:sp>
                <p:nvSpPr>
                  <p:cNvPr id="123" name="Line 1176">
                    <a:extLst>
                      <a:ext uri="{FF2B5EF4-FFF2-40B4-BE49-F238E27FC236}">
                        <a16:creationId xmlns:a16="http://schemas.microsoft.com/office/drawing/2014/main" id="{9A529EA5-5C89-4C41-8609-3AC8CF42F6A4}"/>
                      </a:ext>
                    </a:extLst>
                  </p:cNvPr>
                  <p:cNvSpPr>
                    <a:spLocks noChangeShapeType="1"/>
                  </p:cNvSpPr>
                  <p:nvPr/>
                </p:nvSpPr>
                <p:spPr bwMode="auto">
                  <a:xfrm flipH="1">
                    <a:off x="1436" y="2080"/>
                    <a:ext cx="134" cy="0"/>
                  </a:xfrm>
                  <a:prstGeom prst="line">
                    <a:avLst/>
                  </a:prstGeom>
                  <a:noFill/>
                  <a:ln w="3175">
                    <a:solidFill>
                      <a:srgbClr val="FFFFFF"/>
                    </a:solidFill>
                    <a:round/>
                    <a:headEnd/>
                    <a:tailEnd/>
                  </a:ln>
                </p:spPr>
                <p:txBody>
                  <a:bodyPr/>
                  <a:lstStyle/>
                  <a:p>
                    <a:endParaRPr lang="en-US"/>
                  </a:p>
                </p:txBody>
              </p:sp>
              <p:sp>
                <p:nvSpPr>
                  <p:cNvPr id="124" name="Oval 1177">
                    <a:extLst>
                      <a:ext uri="{FF2B5EF4-FFF2-40B4-BE49-F238E27FC236}">
                        <a16:creationId xmlns:a16="http://schemas.microsoft.com/office/drawing/2014/main" id="{D3CCFA4A-1361-48EC-B2DB-5594849AFCFA}"/>
                      </a:ext>
                    </a:extLst>
                  </p:cNvPr>
                  <p:cNvSpPr>
                    <a:spLocks noChangeArrowheads="1"/>
                  </p:cNvSpPr>
                  <p:nvPr/>
                </p:nvSpPr>
                <p:spPr bwMode="auto">
                  <a:xfrm flipH="1">
                    <a:off x="1492" y="2092"/>
                    <a:ext cx="22" cy="24"/>
                  </a:xfrm>
                  <a:prstGeom prst="ellipse">
                    <a:avLst/>
                  </a:prstGeom>
                  <a:solidFill>
                    <a:srgbClr val="DDDDDD"/>
                  </a:solidFill>
                  <a:ln w="6350">
                    <a:solidFill>
                      <a:srgbClr val="000000"/>
                    </a:solidFill>
                    <a:round/>
                    <a:headEnd/>
                    <a:tailEnd/>
                  </a:ln>
                </p:spPr>
                <p:txBody>
                  <a:bodyPr/>
                  <a:lstStyle/>
                  <a:p>
                    <a:endParaRPr lang="en-US"/>
                  </a:p>
                </p:txBody>
              </p:sp>
              <p:sp>
                <p:nvSpPr>
                  <p:cNvPr id="125" name="Oval 1178">
                    <a:extLst>
                      <a:ext uri="{FF2B5EF4-FFF2-40B4-BE49-F238E27FC236}">
                        <a16:creationId xmlns:a16="http://schemas.microsoft.com/office/drawing/2014/main" id="{F2CBC9DE-48C3-4566-83D6-995BE51D6251}"/>
                      </a:ext>
                    </a:extLst>
                  </p:cNvPr>
                  <p:cNvSpPr>
                    <a:spLocks noChangeArrowheads="1"/>
                  </p:cNvSpPr>
                  <p:nvPr/>
                </p:nvSpPr>
                <p:spPr bwMode="auto">
                  <a:xfrm flipH="1">
                    <a:off x="2926" y="3756"/>
                    <a:ext cx="84" cy="84"/>
                  </a:xfrm>
                  <a:prstGeom prst="ellipse">
                    <a:avLst/>
                  </a:prstGeom>
                  <a:solidFill>
                    <a:srgbClr val="000000"/>
                  </a:solidFill>
                  <a:ln w="6350">
                    <a:solidFill>
                      <a:srgbClr val="000000"/>
                    </a:solidFill>
                    <a:round/>
                    <a:headEnd/>
                    <a:tailEnd/>
                  </a:ln>
                </p:spPr>
                <p:txBody>
                  <a:bodyPr/>
                  <a:lstStyle/>
                  <a:p>
                    <a:endParaRPr lang="en-US"/>
                  </a:p>
                </p:txBody>
              </p:sp>
              <p:sp>
                <p:nvSpPr>
                  <p:cNvPr id="126" name="Rectangle 1179">
                    <a:extLst>
                      <a:ext uri="{FF2B5EF4-FFF2-40B4-BE49-F238E27FC236}">
                        <a16:creationId xmlns:a16="http://schemas.microsoft.com/office/drawing/2014/main" id="{DE500E41-2591-4EF1-AD53-D5DB33432929}"/>
                      </a:ext>
                    </a:extLst>
                  </p:cNvPr>
                  <p:cNvSpPr>
                    <a:spLocks noChangeArrowheads="1"/>
                  </p:cNvSpPr>
                  <p:nvPr/>
                </p:nvSpPr>
                <p:spPr bwMode="auto">
                  <a:xfrm flipH="1">
                    <a:off x="2639" y="2629"/>
                    <a:ext cx="22" cy="48"/>
                  </a:xfrm>
                  <a:prstGeom prst="rect">
                    <a:avLst/>
                  </a:prstGeom>
                  <a:solidFill>
                    <a:srgbClr val="B8B8B8"/>
                  </a:solidFill>
                  <a:ln w="3175">
                    <a:solidFill>
                      <a:srgbClr val="000000"/>
                    </a:solidFill>
                    <a:miter lim="800000"/>
                    <a:headEnd/>
                    <a:tailEnd/>
                  </a:ln>
                </p:spPr>
                <p:txBody>
                  <a:bodyPr/>
                  <a:lstStyle/>
                  <a:p>
                    <a:endParaRPr lang="en-US"/>
                  </a:p>
                </p:txBody>
              </p:sp>
              <p:sp>
                <p:nvSpPr>
                  <p:cNvPr id="127" name="Line 1180">
                    <a:extLst>
                      <a:ext uri="{FF2B5EF4-FFF2-40B4-BE49-F238E27FC236}">
                        <a16:creationId xmlns:a16="http://schemas.microsoft.com/office/drawing/2014/main" id="{9E9BE6D7-E444-4CBC-A7F3-443554FED746}"/>
                      </a:ext>
                    </a:extLst>
                  </p:cNvPr>
                  <p:cNvSpPr>
                    <a:spLocks noChangeShapeType="1"/>
                  </p:cNvSpPr>
                  <p:nvPr/>
                </p:nvSpPr>
                <p:spPr bwMode="auto">
                  <a:xfrm flipH="1">
                    <a:off x="2640" y="2672"/>
                    <a:ext cx="22" cy="0"/>
                  </a:xfrm>
                  <a:prstGeom prst="line">
                    <a:avLst/>
                  </a:prstGeom>
                  <a:noFill/>
                  <a:ln w="3175">
                    <a:solidFill>
                      <a:srgbClr val="000000"/>
                    </a:solidFill>
                    <a:round/>
                    <a:headEnd/>
                    <a:tailEnd/>
                  </a:ln>
                </p:spPr>
                <p:txBody>
                  <a:bodyPr/>
                  <a:lstStyle/>
                  <a:p>
                    <a:endParaRPr lang="en-US"/>
                  </a:p>
                </p:txBody>
              </p:sp>
              <p:sp>
                <p:nvSpPr>
                  <p:cNvPr id="128" name="Line 1181">
                    <a:extLst>
                      <a:ext uri="{FF2B5EF4-FFF2-40B4-BE49-F238E27FC236}">
                        <a16:creationId xmlns:a16="http://schemas.microsoft.com/office/drawing/2014/main" id="{BEA26204-2BD8-462F-B63C-F19E82AE8948}"/>
                      </a:ext>
                    </a:extLst>
                  </p:cNvPr>
                  <p:cNvSpPr>
                    <a:spLocks noChangeShapeType="1"/>
                  </p:cNvSpPr>
                  <p:nvPr/>
                </p:nvSpPr>
                <p:spPr bwMode="auto">
                  <a:xfrm flipH="1">
                    <a:off x="2640" y="2666"/>
                    <a:ext cx="22" cy="0"/>
                  </a:xfrm>
                  <a:prstGeom prst="line">
                    <a:avLst/>
                  </a:prstGeom>
                  <a:noFill/>
                  <a:ln w="3175">
                    <a:solidFill>
                      <a:srgbClr val="000000"/>
                    </a:solidFill>
                    <a:round/>
                    <a:headEnd/>
                    <a:tailEnd/>
                  </a:ln>
                </p:spPr>
                <p:txBody>
                  <a:bodyPr/>
                  <a:lstStyle/>
                  <a:p>
                    <a:endParaRPr lang="en-US"/>
                  </a:p>
                </p:txBody>
              </p:sp>
              <p:sp>
                <p:nvSpPr>
                  <p:cNvPr id="129" name="Rectangle 1182">
                    <a:extLst>
                      <a:ext uri="{FF2B5EF4-FFF2-40B4-BE49-F238E27FC236}">
                        <a16:creationId xmlns:a16="http://schemas.microsoft.com/office/drawing/2014/main" id="{26ED4A5D-0076-45DE-A886-11CF6D16094F}"/>
                      </a:ext>
                    </a:extLst>
                  </p:cNvPr>
                  <p:cNvSpPr>
                    <a:spLocks noChangeArrowheads="1"/>
                  </p:cNvSpPr>
                  <p:nvPr/>
                </p:nvSpPr>
                <p:spPr bwMode="auto">
                  <a:xfrm flipH="1">
                    <a:off x="2631" y="2639"/>
                    <a:ext cx="8" cy="30"/>
                  </a:xfrm>
                  <a:prstGeom prst="rect">
                    <a:avLst/>
                  </a:prstGeom>
                  <a:solidFill>
                    <a:srgbClr val="000000"/>
                  </a:solidFill>
                  <a:ln w="3175">
                    <a:solidFill>
                      <a:srgbClr val="000000"/>
                    </a:solidFill>
                    <a:miter lim="800000"/>
                    <a:headEnd/>
                    <a:tailEnd/>
                  </a:ln>
                </p:spPr>
                <p:txBody>
                  <a:bodyPr/>
                  <a:lstStyle/>
                  <a:p>
                    <a:endParaRPr lang="en-US"/>
                  </a:p>
                </p:txBody>
              </p:sp>
              <p:sp>
                <p:nvSpPr>
                  <p:cNvPr id="130" name="Rectangle 1183">
                    <a:extLst>
                      <a:ext uri="{FF2B5EF4-FFF2-40B4-BE49-F238E27FC236}">
                        <a16:creationId xmlns:a16="http://schemas.microsoft.com/office/drawing/2014/main" id="{BE118665-144A-450C-A7C0-49F23A45DAD8}"/>
                      </a:ext>
                    </a:extLst>
                  </p:cNvPr>
                  <p:cNvSpPr>
                    <a:spLocks noChangeArrowheads="1"/>
                  </p:cNvSpPr>
                  <p:nvPr/>
                </p:nvSpPr>
                <p:spPr bwMode="auto">
                  <a:xfrm flipH="1">
                    <a:off x="2037" y="2191"/>
                    <a:ext cx="1090" cy="6"/>
                  </a:xfrm>
                  <a:prstGeom prst="rect">
                    <a:avLst/>
                  </a:prstGeom>
                  <a:solidFill>
                    <a:srgbClr val="FFFFFF"/>
                  </a:solidFill>
                  <a:ln w="3175">
                    <a:solidFill>
                      <a:srgbClr val="000000"/>
                    </a:solidFill>
                    <a:miter lim="800000"/>
                    <a:headEnd/>
                    <a:tailEnd/>
                  </a:ln>
                </p:spPr>
                <p:txBody>
                  <a:bodyPr/>
                  <a:lstStyle/>
                  <a:p>
                    <a:endParaRPr lang="en-US"/>
                  </a:p>
                </p:txBody>
              </p:sp>
              <p:sp>
                <p:nvSpPr>
                  <p:cNvPr id="131" name="Line 1184">
                    <a:extLst>
                      <a:ext uri="{FF2B5EF4-FFF2-40B4-BE49-F238E27FC236}">
                        <a16:creationId xmlns:a16="http://schemas.microsoft.com/office/drawing/2014/main" id="{D7C9C389-3A3A-42E0-B13E-DD08A4951E97}"/>
                      </a:ext>
                    </a:extLst>
                  </p:cNvPr>
                  <p:cNvSpPr>
                    <a:spLocks noChangeShapeType="1"/>
                  </p:cNvSpPr>
                  <p:nvPr/>
                </p:nvSpPr>
                <p:spPr bwMode="auto">
                  <a:xfrm flipH="1">
                    <a:off x="2560" y="2616"/>
                    <a:ext cx="0" cy="1126"/>
                  </a:xfrm>
                  <a:prstGeom prst="line">
                    <a:avLst/>
                  </a:prstGeom>
                  <a:noFill/>
                  <a:ln w="3175">
                    <a:solidFill>
                      <a:srgbClr val="000000"/>
                    </a:solidFill>
                    <a:round/>
                    <a:headEnd/>
                    <a:tailEnd/>
                  </a:ln>
                </p:spPr>
                <p:txBody>
                  <a:bodyPr/>
                  <a:lstStyle/>
                  <a:p>
                    <a:endParaRPr lang="en-US"/>
                  </a:p>
                </p:txBody>
              </p:sp>
              <p:sp>
                <p:nvSpPr>
                  <p:cNvPr id="132" name="Line 1185">
                    <a:extLst>
                      <a:ext uri="{FF2B5EF4-FFF2-40B4-BE49-F238E27FC236}">
                        <a16:creationId xmlns:a16="http://schemas.microsoft.com/office/drawing/2014/main" id="{CE90C869-A68A-494D-9DB2-AB64E727661F}"/>
                      </a:ext>
                    </a:extLst>
                  </p:cNvPr>
                  <p:cNvSpPr>
                    <a:spLocks noChangeShapeType="1"/>
                  </p:cNvSpPr>
                  <p:nvPr/>
                </p:nvSpPr>
                <p:spPr bwMode="auto">
                  <a:xfrm flipH="1">
                    <a:off x="2566" y="2614"/>
                    <a:ext cx="0" cy="1126"/>
                  </a:xfrm>
                  <a:prstGeom prst="line">
                    <a:avLst/>
                  </a:prstGeom>
                  <a:noFill/>
                  <a:ln w="3175">
                    <a:solidFill>
                      <a:srgbClr val="000000"/>
                    </a:solidFill>
                    <a:round/>
                    <a:headEnd/>
                    <a:tailEnd/>
                  </a:ln>
                </p:spPr>
                <p:txBody>
                  <a:bodyPr/>
                  <a:lstStyle/>
                  <a:p>
                    <a:endParaRPr lang="en-US"/>
                  </a:p>
                </p:txBody>
              </p:sp>
              <p:sp>
                <p:nvSpPr>
                  <p:cNvPr id="133" name="Line 1186">
                    <a:extLst>
                      <a:ext uri="{FF2B5EF4-FFF2-40B4-BE49-F238E27FC236}">
                        <a16:creationId xmlns:a16="http://schemas.microsoft.com/office/drawing/2014/main" id="{F140531E-39B3-473E-ACE5-93EDB617978E}"/>
                      </a:ext>
                    </a:extLst>
                  </p:cNvPr>
                  <p:cNvSpPr>
                    <a:spLocks noChangeShapeType="1"/>
                  </p:cNvSpPr>
                  <p:nvPr/>
                </p:nvSpPr>
                <p:spPr bwMode="auto">
                  <a:xfrm flipH="1">
                    <a:off x="2622" y="2616"/>
                    <a:ext cx="0" cy="1126"/>
                  </a:xfrm>
                  <a:prstGeom prst="line">
                    <a:avLst/>
                  </a:prstGeom>
                  <a:noFill/>
                  <a:ln w="3175">
                    <a:solidFill>
                      <a:srgbClr val="EEEEEE"/>
                    </a:solidFill>
                    <a:round/>
                    <a:headEnd/>
                    <a:tailEnd/>
                  </a:ln>
                </p:spPr>
                <p:txBody>
                  <a:bodyPr/>
                  <a:lstStyle/>
                  <a:p>
                    <a:endParaRPr lang="en-US"/>
                  </a:p>
                </p:txBody>
              </p:sp>
            </p:grpSp>
          </p:grpSp>
        </p:grpSp>
        <p:grpSp>
          <p:nvGrpSpPr>
            <p:cNvPr id="134" name="Group 133">
              <a:extLst>
                <a:ext uri="{FF2B5EF4-FFF2-40B4-BE49-F238E27FC236}">
                  <a16:creationId xmlns:a16="http://schemas.microsoft.com/office/drawing/2014/main" id="{93DFB2B5-140B-4D14-A9F4-557A600B9C68}"/>
                </a:ext>
              </a:extLst>
            </p:cNvPr>
            <p:cNvGrpSpPr/>
            <p:nvPr/>
          </p:nvGrpSpPr>
          <p:grpSpPr>
            <a:xfrm>
              <a:off x="10148801" y="5138069"/>
              <a:ext cx="650773" cy="904225"/>
              <a:chOff x="7352560" y="1483152"/>
              <a:chExt cx="1643978" cy="2377896"/>
            </a:xfrm>
          </p:grpSpPr>
          <p:pic>
            <p:nvPicPr>
              <p:cNvPr id="135" name="Picture 22">
                <a:extLst>
                  <a:ext uri="{FF2B5EF4-FFF2-40B4-BE49-F238E27FC236}">
                    <a16:creationId xmlns:a16="http://schemas.microsoft.com/office/drawing/2014/main" id="{FC8048C0-1031-40D2-80F2-BA0B66CA73CE}"/>
                  </a:ext>
                </a:extLst>
              </p:cNvPr>
              <p:cNvPicPr>
                <a:picLocks noChangeAspect="1" noChangeArrowheads="1"/>
              </p:cNvPicPr>
              <p:nvPr/>
            </p:nvPicPr>
            <p:blipFill>
              <a:blip r:embed="rId7"/>
              <a:srcRect r="2765"/>
              <a:stretch>
                <a:fillRect/>
              </a:stretch>
            </p:blipFill>
            <p:spPr bwMode="auto">
              <a:xfrm>
                <a:off x="7352560" y="1483152"/>
                <a:ext cx="1643978" cy="2377896"/>
              </a:xfrm>
              <a:prstGeom prst="rect">
                <a:avLst/>
              </a:prstGeom>
              <a:noFill/>
              <a:ln w="9525">
                <a:solidFill>
                  <a:schemeClr val="bg1">
                    <a:lumMod val="85000"/>
                  </a:schemeClr>
                </a:solidFill>
                <a:miter lim="800000"/>
                <a:headEnd/>
                <a:tailEnd/>
              </a:ln>
            </p:spPr>
          </p:pic>
          <p:sp>
            <p:nvSpPr>
              <p:cNvPr id="136" name="Freeform 23">
                <a:extLst>
                  <a:ext uri="{FF2B5EF4-FFF2-40B4-BE49-F238E27FC236}">
                    <a16:creationId xmlns:a16="http://schemas.microsoft.com/office/drawing/2014/main" id="{7837FB2A-8C34-4985-9F06-68E1DCDDAF07}"/>
                  </a:ext>
                </a:extLst>
              </p:cNvPr>
              <p:cNvSpPr>
                <a:spLocks/>
              </p:cNvSpPr>
              <p:nvPr/>
            </p:nvSpPr>
            <p:spPr bwMode="auto">
              <a:xfrm>
                <a:off x="7715631" y="1802237"/>
                <a:ext cx="753913" cy="1655043"/>
              </a:xfrm>
              <a:custGeom>
                <a:avLst/>
                <a:gdLst>
                  <a:gd name="T0" fmla="*/ 667 w 1113"/>
                  <a:gd name="T1" fmla="*/ 1103 h 2443"/>
                  <a:gd name="T2" fmla="*/ 1101 w 1113"/>
                  <a:gd name="T3" fmla="*/ 1966 h 2443"/>
                  <a:gd name="T4" fmla="*/ 597 w 1113"/>
                  <a:gd name="T5" fmla="*/ 2377 h 2443"/>
                  <a:gd name="T6" fmla="*/ 229 w 1113"/>
                  <a:gd name="T7" fmla="*/ 2361 h 2443"/>
                  <a:gd name="T8" fmla="*/ 10 w 1113"/>
                  <a:gd name="T9" fmla="*/ 2174 h 2443"/>
                  <a:gd name="T10" fmla="*/ 169 w 1113"/>
                  <a:gd name="T11" fmla="*/ 1631 h 2443"/>
                  <a:gd name="T12" fmla="*/ 487 w 1113"/>
                  <a:gd name="T13" fmla="*/ 166 h 2443"/>
                  <a:gd name="T14" fmla="*/ 569 w 1113"/>
                  <a:gd name="T15" fmla="*/ 638 h 2443"/>
                  <a:gd name="T16" fmla="*/ 531 w 1113"/>
                  <a:gd name="T17" fmla="*/ 694 h 2443"/>
                  <a:gd name="T18" fmla="*/ 975 w 1113"/>
                  <a:gd name="T19" fmla="*/ 967 h 2443"/>
                  <a:gd name="T20" fmla="*/ 1030 w 1113"/>
                  <a:gd name="T21" fmla="*/ 1302 h 2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3"/>
                  <a:gd name="T34" fmla="*/ 0 h 2443"/>
                  <a:gd name="T35" fmla="*/ 1113 w 1113"/>
                  <a:gd name="T36" fmla="*/ 2443 h 2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3" h="2443">
                    <a:moveTo>
                      <a:pt x="667" y="1103"/>
                    </a:moveTo>
                    <a:cubicBezTo>
                      <a:pt x="739" y="1247"/>
                      <a:pt x="1113" y="1754"/>
                      <a:pt x="1101" y="1966"/>
                    </a:cubicBezTo>
                    <a:cubicBezTo>
                      <a:pt x="1089" y="2178"/>
                      <a:pt x="742" y="2311"/>
                      <a:pt x="597" y="2377"/>
                    </a:cubicBezTo>
                    <a:cubicBezTo>
                      <a:pt x="452" y="2443"/>
                      <a:pt x="327" y="2395"/>
                      <a:pt x="229" y="2361"/>
                    </a:cubicBezTo>
                    <a:cubicBezTo>
                      <a:pt x="131" y="2327"/>
                      <a:pt x="20" y="2296"/>
                      <a:pt x="10" y="2174"/>
                    </a:cubicBezTo>
                    <a:cubicBezTo>
                      <a:pt x="0" y="2052"/>
                      <a:pt x="89" y="1966"/>
                      <a:pt x="169" y="1631"/>
                    </a:cubicBezTo>
                    <a:cubicBezTo>
                      <a:pt x="249" y="1296"/>
                      <a:pt x="420" y="332"/>
                      <a:pt x="487" y="166"/>
                    </a:cubicBezTo>
                    <a:cubicBezTo>
                      <a:pt x="554" y="0"/>
                      <a:pt x="562" y="550"/>
                      <a:pt x="569" y="638"/>
                    </a:cubicBezTo>
                    <a:cubicBezTo>
                      <a:pt x="576" y="726"/>
                      <a:pt x="463" y="639"/>
                      <a:pt x="531" y="694"/>
                    </a:cubicBezTo>
                    <a:cubicBezTo>
                      <a:pt x="599" y="749"/>
                      <a:pt x="892" y="866"/>
                      <a:pt x="975" y="967"/>
                    </a:cubicBezTo>
                    <a:cubicBezTo>
                      <a:pt x="1058" y="1068"/>
                      <a:pt x="1019" y="1232"/>
                      <a:pt x="1030" y="1302"/>
                    </a:cubicBezTo>
                  </a:path>
                </a:pathLst>
              </a:custGeom>
              <a:noFill/>
              <a:ln w="12700" cmpd="sng">
                <a:solidFill>
                  <a:schemeClr val="bg1">
                    <a:lumMod val="85000"/>
                  </a:schemeClr>
                </a:solidFill>
                <a:round/>
                <a:headEnd/>
                <a:tailEnd/>
              </a:ln>
            </p:spPr>
            <p:txBody>
              <a:bodyPr/>
              <a:lstStyle/>
              <a:p>
                <a:endParaRPr lang="en-US"/>
              </a:p>
            </p:txBody>
          </p:sp>
        </p:grpSp>
      </p:grpSp>
      <p:grpSp>
        <p:nvGrpSpPr>
          <p:cNvPr id="18" name="Group 17">
            <a:extLst>
              <a:ext uri="{FF2B5EF4-FFF2-40B4-BE49-F238E27FC236}">
                <a16:creationId xmlns:a16="http://schemas.microsoft.com/office/drawing/2014/main" id="{417B3D90-3963-4A0E-B902-4FA020E7C0AD}"/>
              </a:ext>
            </a:extLst>
          </p:cNvPr>
          <p:cNvGrpSpPr/>
          <p:nvPr/>
        </p:nvGrpSpPr>
        <p:grpSpPr>
          <a:xfrm>
            <a:off x="8298237" y="6332812"/>
            <a:ext cx="3482283" cy="458118"/>
            <a:chOff x="8298237" y="6332812"/>
            <a:chExt cx="3482283" cy="458118"/>
          </a:xfrm>
        </p:grpSpPr>
        <p:sp>
          <p:nvSpPr>
            <p:cNvPr id="138" name="Rectangle: Rounded Corners 137">
              <a:extLst>
                <a:ext uri="{FF2B5EF4-FFF2-40B4-BE49-F238E27FC236}">
                  <a16:creationId xmlns:a16="http://schemas.microsoft.com/office/drawing/2014/main" id="{BA821D21-6637-4258-A965-405E2C9613ED}"/>
                </a:ext>
              </a:extLst>
            </p:cNvPr>
            <p:cNvSpPr/>
            <p:nvPr/>
          </p:nvSpPr>
          <p:spPr>
            <a:xfrm>
              <a:off x="8960663" y="6332812"/>
              <a:ext cx="2819857" cy="458118"/>
            </a:xfrm>
            <a:prstGeom prst="round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9" name="Freeform 60">
              <a:extLst>
                <a:ext uri="{FF2B5EF4-FFF2-40B4-BE49-F238E27FC236}">
                  <a16:creationId xmlns:a16="http://schemas.microsoft.com/office/drawing/2014/main" id="{DEA456AA-63FB-4937-A926-6AC4FEAFE8A3}"/>
                </a:ext>
              </a:extLst>
            </p:cNvPr>
            <p:cNvSpPr/>
            <p:nvPr/>
          </p:nvSpPr>
          <p:spPr>
            <a:xfrm rot="16200000">
              <a:off x="8500202" y="6259450"/>
              <a:ext cx="200912" cy="604841"/>
            </a:xfrm>
            <a:custGeom>
              <a:avLst/>
              <a:gdLst>
                <a:gd name="connsiteX0" fmla="*/ 0 w 177091"/>
                <a:gd name="connsiteY0" fmla="*/ 42502 h 212510"/>
                <a:gd name="connsiteX1" fmla="*/ 88546 w 177091"/>
                <a:gd name="connsiteY1" fmla="*/ 42502 h 212510"/>
                <a:gd name="connsiteX2" fmla="*/ 88546 w 177091"/>
                <a:gd name="connsiteY2" fmla="*/ 0 h 212510"/>
                <a:gd name="connsiteX3" fmla="*/ 177091 w 177091"/>
                <a:gd name="connsiteY3" fmla="*/ 106255 h 212510"/>
                <a:gd name="connsiteX4" fmla="*/ 88546 w 177091"/>
                <a:gd name="connsiteY4" fmla="*/ 212510 h 212510"/>
                <a:gd name="connsiteX5" fmla="*/ 88546 w 177091"/>
                <a:gd name="connsiteY5" fmla="*/ 170008 h 212510"/>
                <a:gd name="connsiteX6" fmla="*/ 0 w 177091"/>
                <a:gd name="connsiteY6" fmla="*/ 170008 h 212510"/>
                <a:gd name="connsiteX7" fmla="*/ 0 w 177091"/>
                <a:gd name="connsiteY7" fmla="*/ 42502 h 21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1" h="212510">
                  <a:moveTo>
                    <a:pt x="141673" y="1"/>
                  </a:moveTo>
                  <a:lnTo>
                    <a:pt x="141673" y="106256"/>
                  </a:lnTo>
                  <a:lnTo>
                    <a:pt x="177091" y="106256"/>
                  </a:lnTo>
                  <a:lnTo>
                    <a:pt x="88546" y="212509"/>
                  </a:lnTo>
                  <a:lnTo>
                    <a:pt x="0" y="106256"/>
                  </a:lnTo>
                  <a:lnTo>
                    <a:pt x="35418" y="106256"/>
                  </a:lnTo>
                  <a:lnTo>
                    <a:pt x="35418" y="1"/>
                  </a:lnTo>
                  <a:lnTo>
                    <a:pt x="141673" y="1"/>
                  </a:lnTo>
                  <a:close/>
                </a:path>
              </a:pathLst>
            </a:custGeom>
            <a:solidFill>
              <a:schemeClr val="tx1">
                <a:lumMod val="50000"/>
                <a:lumOff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2503" tIns="1" rIns="42503" bIns="53127" numCol="1" spcCol="1270" anchor="ctr" anchorCtr="0">
              <a:noAutofit/>
            </a:bodyPr>
            <a:lstStyle/>
            <a:p>
              <a:pPr algn="ctr" defTabSz="355591">
                <a:lnSpc>
                  <a:spcPct val="90000"/>
                </a:lnSpc>
                <a:spcBef>
                  <a:spcPct val="0"/>
                </a:spcBef>
                <a:spcAft>
                  <a:spcPct val="35000"/>
                </a:spcAft>
              </a:pPr>
              <a:endParaRPr lang="en-AU" sz="800">
                <a:solidFill>
                  <a:schemeClr val="tx1"/>
                </a:solidFill>
              </a:endParaRPr>
            </a:p>
          </p:txBody>
        </p:sp>
        <p:sp>
          <p:nvSpPr>
            <p:cNvPr id="140" name="TextBox 139">
              <a:extLst>
                <a:ext uri="{FF2B5EF4-FFF2-40B4-BE49-F238E27FC236}">
                  <a16:creationId xmlns:a16="http://schemas.microsoft.com/office/drawing/2014/main" id="{AE584AA0-0620-40A1-9BD3-0A657D9C6D7E}"/>
                </a:ext>
              </a:extLst>
            </p:cNvPr>
            <p:cNvSpPr txBox="1"/>
            <p:nvPr/>
          </p:nvSpPr>
          <p:spPr>
            <a:xfrm>
              <a:off x="9037983" y="6380242"/>
              <a:ext cx="2742537" cy="338554"/>
            </a:xfrm>
            <a:prstGeom prst="rect">
              <a:avLst/>
            </a:prstGeom>
            <a:noFill/>
          </p:spPr>
          <p:txBody>
            <a:bodyPr wrap="square">
              <a:spAutoFit/>
            </a:bodyPr>
            <a:lstStyle/>
            <a:p>
              <a:r>
                <a:rPr lang="en-US" sz="1600" dirty="0">
                  <a:solidFill>
                    <a:srgbClr val="00B050"/>
                  </a:solidFill>
                  <a:cs typeface="Arial" pitchFamily="34" charset="0"/>
                </a:rPr>
                <a:t>Primary outcome </a:t>
              </a:r>
              <a:r>
                <a:rPr lang="en-AU" sz="1600" dirty="0">
                  <a:solidFill>
                    <a:schemeClr val="tx1">
                      <a:lumMod val="65000"/>
                      <a:lumOff val="35000"/>
                    </a:schemeClr>
                  </a:solidFill>
                  <a:cs typeface="Arial" pitchFamily="34" charset="0"/>
                </a:rPr>
                <a:t>Monthly falls</a:t>
              </a:r>
              <a:endParaRPr lang="en-AU" sz="1600" dirty="0"/>
            </a:p>
          </p:txBody>
        </p:sp>
      </p:grpSp>
    </p:spTree>
    <p:extLst>
      <p:ext uri="{BB962C8B-B14F-4D97-AF65-F5344CB8AC3E}">
        <p14:creationId xmlns:p14="http://schemas.microsoft.com/office/powerpoint/2010/main" val="108752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10655</TotalTime>
  <Words>2481</Words>
  <Application>Microsoft Office PowerPoint</Application>
  <PresentationFormat>Widescreen</PresentationFormat>
  <Paragraphs>456</Paragraphs>
  <Slides>23</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AdvP641C</vt:lpstr>
      <vt:lpstr>Arial</vt:lpstr>
      <vt:lpstr>Calibri</vt:lpstr>
      <vt:lpstr>Calibri Light</vt:lpstr>
      <vt:lpstr>Candara</vt:lpstr>
      <vt:lpstr>Segoe UI</vt:lpstr>
      <vt:lpstr>Source Sans Pro</vt:lpstr>
      <vt:lpstr>Symbol</vt:lpstr>
      <vt:lpstr>Times New Roman</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Daina Sturnieks</dc:creator>
  <cp:lastModifiedBy>Cameron</cp:lastModifiedBy>
  <cp:revision>106</cp:revision>
  <dcterms:created xsi:type="dcterms:W3CDTF">2020-11-14T13:19:11Z</dcterms:created>
  <dcterms:modified xsi:type="dcterms:W3CDTF">2021-07-29T00:00:05Z</dcterms:modified>
</cp:coreProperties>
</file>