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22"/>
  </p:notesMasterIdLst>
  <p:sldIdLst>
    <p:sldId id="1319" r:id="rId5"/>
    <p:sldId id="1364" r:id="rId6"/>
    <p:sldId id="1368" r:id="rId7"/>
    <p:sldId id="1394" r:id="rId8"/>
    <p:sldId id="1378" r:id="rId9"/>
    <p:sldId id="1381" r:id="rId10"/>
    <p:sldId id="1382" r:id="rId11"/>
    <p:sldId id="1395" r:id="rId12"/>
    <p:sldId id="1396" r:id="rId13"/>
    <p:sldId id="1397" r:id="rId14"/>
    <p:sldId id="1398" r:id="rId15"/>
    <p:sldId id="1399" r:id="rId16"/>
    <p:sldId id="1400" r:id="rId17"/>
    <p:sldId id="1401" r:id="rId18"/>
    <p:sldId id="1402" r:id="rId19"/>
    <p:sldId id="1403" r:id="rId20"/>
    <p:sldId id="1379" r:id="rId21"/>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984" userDrawn="1">
          <p15:clr>
            <a:srgbClr val="A4A3A4"/>
          </p15:clr>
        </p15:guide>
        <p15:guide id="3" orient="horz" pos="1094" userDrawn="1">
          <p15:clr>
            <a:srgbClr val="A4A3A4"/>
          </p15:clr>
        </p15:guide>
        <p15:guide id="4" pos="3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00"/>
    <a:srgbClr val="808080"/>
    <a:srgbClr val="DDDDDD"/>
    <a:srgbClr val="B2B2B2"/>
    <a:srgbClr val="FFFFF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87" autoAdjust="0"/>
  </p:normalViewPr>
  <p:slideViewPr>
    <p:cSldViewPr snapToObjects="1">
      <p:cViewPr varScale="1">
        <p:scale>
          <a:sx n="86" d="100"/>
          <a:sy n="86" d="100"/>
        </p:scale>
        <p:origin x="1554" y="84"/>
      </p:cViewPr>
      <p:guideLst>
        <p:guide orient="horz" pos="1570"/>
        <p:guide pos="3984"/>
        <p:guide orient="horz" pos="1094"/>
        <p:guide pos="3320"/>
      </p:guideLst>
    </p:cSldViewPr>
  </p:slideViewPr>
  <p:notesTextViewPr>
    <p:cViewPr>
      <p:scale>
        <a:sx n="1" d="1"/>
        <a:sy n="1" d="1"/>
      </p:scale>
      <p:origin x="0" y="0"/>
    </p:cViewPr>
  </p:notesTextViewPr>
  <p:sorterViewPr>
    <p:cViewPr>
      <p:scale>
        <a:sx n="162" d="100"/>
        <a:sy n="162" d="100"/>
      </p:scale>
      <p:origin x="0" y="-1066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C4FA2-9303-4664-B19A-A172F641F93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AU"/>
        </a:p>
      </dgm:t>
    </dgm:pt>
    <dgm:pt modelId="{71605135-A273-4D5B-881B-7D233EE4DBCA}">
      <dgm:prSet phldrT="[Text]"/>
      <dgm:spPr>
        <a:solidFill>
          <a:srgbClr val="0070C0"/>
        </a:solidFill>
      </dgm:spPr>
      <dgm:t>
        <a:bodyPr/>
        <a:lstStyle/>
        <a:p>
          <a:r>
            <a:rPr lang="en-AU" dirty="0"/>
            <a:t>Quality Care</a:t>
          </a:r>
        </a:p>
      </dgm:t>
    </dgm:pt>
    <dgm:pt modelId="{BA56B338-F229-41CE-B2AF-ACAF6706F61B}" type="parTrans" cxnId="{2F4FEA56-0AA8-49F2-96FC-69BF1E3F170F}">
      <dgm:prSet/>
      <dgm:spPr/>
      <dgm:t>
        <a:bodyPr/>
        <a:lstStyle/>
        <a:p>
          <a:endParaRPr lang="en-AU"/>
        </a:p>
      </dgm:t>
    </dgm:pt>
    <dgm:pt modelId="{5A061798-9E17-4FD4-94B6-85A9202EF1F9}" type="sibTrans" cxnId="{2F4FEA56-0AA8-49F2-96FC-69BF1E3F170F}">
      <dgm:prSet/>
      <dgm:spPr/>
      <dgm:t>
        <a:bodyPr/>
        <a:lstStyle/>
        <a:p>
          <a:endParaRPr lang="en-AU"/>
        </a:p>
      </dgm:t>
    </dgm:pt>
    <dgm:pt modelId="{6AF1CDA9-8D22-4D78-8A7C-64D2A98555FF}">
      <dgm:prSet phldrT="[Text]" custT="1"/>
      <dgm:spPr>
        <a:solidFill>
          <a:srgbClr val="00B0F0"/>
        </a:solidFill>
      </dgm:spPr>
      <dgm:t>
        <a:bodyPr/>
        <a:lstStyle/>
        <a:p>
          <a:r>
            <a:rPr lang="en-AU" sz="1200" b="1"/>
            <a:t>Continence</a:t>
          </a:r>
        </a:p>
      </dgm:t>
    </dgm:pt>
    <dgm:pt modelId="{9A2B8962-5C9F-4D08-8C47-D8799B9764ED}" type="parTrans" cxnId="{A7867390-B226-4E15-81C8-89777DCC427B}">
      <dgm:prSet/>
      <dgm:spPr/>
      <dgm:t>
        <a:bodyPr/>
        <a:lstStyle/>
        <a:p>
          <a:endParaRPr lang="en-AU"/>
        </a:p>
      </dgm:t>
    </dgm:pt>
    <dgm:pt modelId="{8BCF6C7C-0F8E-42D7-BE22-CF5DB01F4E6A}" type="sibTrans" cxnId="{A7867390-B226-4E15-81C8-89777DCC427B}">
      <dgm:prSet/>
      <dgm:spPr/>
      <dgm:t>
        <a:bodyPr/>
        <a:lstStyle/>
        <a:p>
          <a:endParaRPr lang="en-AU"/>
        </a:p>
      </dgm:t>
    </dgm:pt>
    <dgm:pt modelId="{9D623E25-9C4B-4A43-A525-B3C59C03DA9E}">
      <dgm:prSet phldrT="[Text]" custT="1"/>
      <dgm:spPr>
        <a:solidFill>
          <a:srgbClr val="FFC000"/>
        </a:solidFill>
      </dgm:spPr>
      <dgm:t>
        <a:bodyPr/>
        <a:lstStyle/>
        <a:p>
          <a:r>
            <a:rPr lang="en-AU" sz="1200" b="1"/>
            <a:t>Pressure Injury</a:t>
          </a:r>
        </a:p>
      </dgm:t>
    </dgm:pt>
    <dgm:pt modelId="{134BB345-6736-4D06-8661-935E03FEAE55}" type="parTrans" cxnId="{368C54FC-E056-493D-B5F0-6C5E01B3E74B}">
      <dgm:prSet/>
      <dgm:spPr/>
      <dgm:t>
        <a:bodyPr/>
        <a:lstStyle/>
        <a:p>
          <a:endParaRPr lang="en-AU"/>
        </a:p>
      </dgm:t>
    </dgm:pt>
    <dgm:pt modelId="{DEC2E393-28F3-41B9-BCEC-1FE8A3909ECC}" type="sibTrans" cxnId="{368C54FC-E056-493D-B5F0-6C5E01B3E74B}">
      <dgm:prSet/>
      <dgm:spPr/>
      <dgm:t>
        <a:bodyPr/>
        <a:lstStyle/>
        <a:p>
          <a:endParaRPr lang="en-AU"/>
        </a:p>
      </dgm:t>
    </dgm:pt>
    <dgm:pt modelId="{FB0652E4-A255-4CF3-A8D1-BAD78F85FA1E}">
      <dgm:prSet phldrT="[Text]" custT="1"/>
      <dgm:spPr>
        <a:solidFill>
          <a:srgbClr val="C00000"/>
        </a:solidFill>
      </dgm:spPr>
      <dgm:t>
        <a:bodyPr/>
        <a:lstStyle/>
        <a:p>
          <a:r>
            <a:rPr lang="en-AU" sz="1200" b="1"/>
            <a:t>Nutrition &amp; hydration</a:t>
          </a:r>
        </a:p>
      </dgm:t>
    </dgm:pt>
    <dgm:pt modelId="{41005265-D9A5-4C6A-8986-4EAA89E0C6EF}" type="parTrans" cxnId="{6BCB06F3-833B-470E-9636-B61BF1D61A6E}">
      <dgm:prSet/>
      <dgm:spPr/>
      <dgm:t>
        <a:bodyPr/>
        <a:lstStyle/>
        <a:p>
          <a:endParaRPr lang="en-AU"/>
        </a:p>
      </dgm:t>
    </dgm:pt>
    <dgm:pt modelId="{A9E1C7FB-8E25-40A1-A655-A35D3FDA90A6}" type="sibTrans" cxnId="{6BCB06F3-833B-470E-9636-B61BF1D61A6E}">
      <dgm:prSet/>
      <dgm:spPr/>
      <dgm:t>
        <a:bodyPr/>
        <a:lstStyle/>
        <a:p>
          <a:endParaRPr lang="en-AU"/>
        </a:p>
      </dgm:t>
    </dgm:pt>
    <dgm:pt modelId="{7BA7868D-168C-48D1-854A-3197BF9802DB}">
      <dgm:prSet phldrT="[Text]" custT="1"/>
      <dgm:spPr>
        <a:solidFill>
          <a:srgbClr val="8D3CC4"/>
        </a:solidFill>
      </dgm:spPr>
      <dgm:t>
        <a:bodyPr/>
        <a:lstStyle/>
        <a:p>
          <a:r>
            <a:rPr lang="en-AU" sz="1200" b="1"/>
            <a:t>Cognitive impairment</a:t>
          </a:r>
        </a:p>
      </dgm:t>
    </dgm:pt>
    <dgm:pt modelId="{80C7F9E7-77B3-4A08-9331-750173609030}" type="parTrans" cxnId="{C2F8CD48-B91B-44BF-AB54-FD947EA3CD11}">
      <dgm:prSet/>
      <dgm:spPr/>
      <dgm:t>
        <a:bodyPr/>
        <a:lstStyle/>
        <a:p>
          <a:endParaRPr lang="en-AU"/>
        </a:p>
      </dgm:t>
    </dgm:pt>
    <dgm:pt modelId="{3E81581A-84E9-48E3-A04A-7CF9DFAA5605}" type="sibTrans" cxnId="{C2F8CD48-B91B-44BF-AB54-FD947EA3CD11}">
      <dgm:prSet/>
      <dgm:spPr/>
      <dgm:t>
        <a:bodyPr/>
        <a:lstStyle/>
        <a:p>
          <a:endParaRPr lang="en-AU"/>
        </a:p>
      </dgm:t>
    </dgm:pt>
    <dgm:pt modelId="{67C69DAB-F213-48D3-930A-9031F47B4120}">
      <dgm:prSet custT="1"/>
      <dgm:spPr>
        <a:solidFill>
          <a:srgbClr val="F84AFC"/>
        </a:solidFill>
      </dgm:spPr>
      <dgm:t>
        <a:bodyPr/>
        <a:lstStyle/>
        <a:p>
          <a:r>
            <a:rPr lang="en-AU" sz="1200" b="1"/>
            <a:t>Medication safety</a:t>
          </a:r>
        </a:p>
      </dgm:t>
    </dgm:pt>
    <dgm:pt modelId="{ACCABCE0-E728-4374-97F5-D525F42FE398}" type="parTrans" cxnId="{9DD842CA-4D06-4916-BC70-5F68B8025671}">
      <dgm:prSet/>
      <dgm:spPr/>
      <dgm:t>
        <a:bodyPr/>
        <a:lstStyle/>
        <a:p>
          <a:endParaRPr lang="en-AU"/>
        </a:p>
      </dgm:t>
    </dgm:pt>
    <dgm:pt modelId="{D462B7EF-FE5E-4959-8D2C-E2DB9560A2A2}" type="sibTrans" cxnId="{9DD842CA-4D06-4916-BC70-5F68B8025671}">
      <dgm:prSet/>
      <dgm:spPr/>
      <dgm:t>
        <a:bodyPr/>
        <a:lstStyle/>
        <a:p>
          <a:endParaRPr lang="en-AU"/>
        </a:p>
      </dgm:t>
    </dgm:pt>
    <dgm:pt modelId="{2BD2F605-C6FD-4E44-8EA9-010406A0312E}">
      <dgm:prSet custT="1"/>
      <dgm:spPr>
        <a:solidFill>
          <a:srgbClr val="00EA6A"/>
        </a:solidFill>
      </dgm:spPr>
      <dgm:t>
        <a:bodyPr/>
        <a:lstStyle/>
        <a:p>
          <a:r>
            <a:rPr lang="en-AU" sz="1200" b="1"/>
            <a:t>Falls</a:t>
          </a:r>
        </a:p>
      </dgm:t>
    </dgm:pt>
    <dgm:pt modelId="{6DEEE9CA-D54B-4A46-895B-92D7C85942F5}" type="parTrans" cxnId="{BC3766E1-0987-4AD1-AC94-9320D36F81F3}">
      <dgm:prSet/>
      <dgm:spPr/>
      <dgm:t>
        <a:bodyPr/>
        <a:lstStyle/>
        <a:p>
          <a:endParaRPr lang="en-AU"/>
        </a:p>
      </dgm:t>
    </dgm:pt>
    <dgm:pt modelId="{ED44CE62-D35B-4A7D-8525-28D12D8665F6}" type="sibTrans" cxnId="{BC3766E1-0987-4AD1-AC94-9320D36F81F3}">
      <dgm:prSet/>
      <dgm:spPr/>
      <dgm:t>
        <a:bodyPr/>
        <a:lstStyle/>
        <a:p>
          <a:endParaRPr lang="en-AU"/>
        </a:p>
      </dgm:t>
    </dgm:pt>
    <dgm:pt modelId="{73596523-83F6-4CF7-B84D-FB260E4CEF74}" type="pres">
      <dgm:prSet presAssocID="{D5AC4FA2-9303-4664-B19A-A172F641F939}" presName="cycle" presStyleCnt="0">
        <dgm:presLayoutVars>
          <dgm:chMax val="1"/>
          <dgm:dir/>
          <dgm:animLvl val="ctr"/>
          <dgm:resizeHandles val="exact"/>
        </dgm:presLayoutVars>
      </dgm:prSet>
      <dgm:spPr/>
    </dgm:pt>
    <dgm:pt modelId="{47BC19FD-8296-4750-B543-1E49E8FA5B6F}" type="pres">
      <dgm:prSet presAssocID="{71605135-A273-4D5B-881B-7D233EE4DBCA}" presName="centerShape" presStyleLbl="node0" presStyleIdx="0" presStyleCnt="1"/>
      <dgm:spPr/>
    </dgm:pt>
    <dgm:pt modelId="{5E4426EC-03C8-44C9-BE4B-BBF03ABAC1BE}" type="pres">
      <dgm:prSet presAssocID="{9A2B8962-5C9F-4D08-8C47-D8799B9764ED}" presName="Name9" presStyleLbl="parChTrans1D2" presStyleIdx="0" presStyleCnt="6"/>
      <dgm:spPr/>
    </dgm:pt>
    <dgm:pt modelId="{9368A0AF-7972-41F2-9084-BBD9348AC4B2}" type="pres">
      <dgm:prSet presAssocID="{9A2B8962-5C9F-4D08-8C47-D8799B9764ED}" presName="connTx" presStyleLbl="parChTrans1D2" presStyleIdx="0" presStyleCnt="6"/>
      <dgm:spPr/>
    </dgm:pt>
    <dgm:pt modelId="{3B8109FD-7F0F-4A58-8142-6FF99C366A8B}" type="pres">
      <dgm:prSet presAssocID="{6AF1CDA9-8D22-4D78-8A7C-64D2A98555FF}" presName="node" presStyleLbl="node1" presStyleIdx="0" presStyleCnt="6" custScaleX="111184" custScaleY="113894">
        <dgm:presLayoutVars>
          <dgm:bulletEnabled val="1"/>
        </dgm:presLayoutVars>
      </dgm:prSet>
      <dgm:spPr/>
    </dgm:pt>
    <dgm:pt modelId="{96935BB9-B015-44E0-BD63-D05C142FCDFD}" type="pres">
      <dgm:prSet presAssocID="{6DEEE9CA-D54B-4A46-895B-92D7C85942F5}" presName="Name9" presStyleLbl="parChTrans1D2" presStyleIdx="1" presStyleCnt="6"/>
      <dgm:spPr/>
    </dgm:pt>
    <dgm:pt modelId="{51159A33-B6FD-416B-B7D1-C6BB53DD0D9E}" type="pres">
      <dgm:prSet presAssocID="{6DEEE9CA-D54B-4A46-895B-92D7C85942F5}" presName="connTx" presStyleLbl="parChTrans1D2" presStyleIdx="1" presStyleCnt="6"/>
      <dgm:spPr/>
    </dgm:pt>
    <dgm:pt modelId="{9219CEFB-1CD8-4774-A723-595BCBA6EBA4}" type="pres">
      <dgm:prSet presAssocID="{2BD2F605-C6FD-4E44-8EA9-010406A0312E}" presName="node" presStyleLbl="node1" presStyleIdx="1" presStyleCnt="6">
        <dgm:presLayoutVars>
          <dgm:bulletEnabled val="1"/>
        </dgm:presLayoutVars>
      </dgm:prSet>
      <dgm:spPr/>
    </dgm:pt>
    <dgm:pt modelId="{BB68022F-BC74-47FB-918B-C617CAC53322}" type="pres">
      <dgm:prSet presAssocID="{134BB345-6736-4D06-8661-935E03FEAE55}" presName="Name9" presStyleLbl="parChTrans1D2" presStyleIdx="2" presStyleCnt="6"/>
      <dgm:spPr/>
    </dgm:pt>
    <dgm:pt modelId="{7D169513-F22D-4400-B035-EFD093AC3F33}" type="pres">
      <dgm:prSet presAssocID="{134BB345-6736-4D06-8661-935E03FEAE55}" presName="connTx" presStyleLbl="parChTrans1D2" presStyleIdx="2" presStyleCnt="6"/>
      <dgm:spPr/>
    </dgm:pt>
    <dgm:pt modelId="{01801424-C2F7-4956-8C27-45E239F664D9}" type="pres">
      <dgm:prSet presAssocID="{9D623E25-9C4B-4A43-A525-B3C59C03DA9E}" presName="node" presStyleLbl="node1" presStyleIdx="2" presStyleCnt="6">
        <dgm:presLayoutVars>
          <dgm:bulletEnabled val="1"/>
        </dgm:presLayoutVars>
      </dgm:prSet>
      <dgm:spPr/>
    </dgm:pt>
    <dgm:pt modelId="{E3BF6129-A323-4F0F-85E7-83FBB0A1BC73}" type="pres">
      <dgm:prSet presAssocID="{ACCABCE0-E728-4374-97F5-D525F42FE398}" presName="Name9" presStyleLbl="parChTrans1D2" presStyleIdx="3" presStyleCnt="6"/>
      <dgm:spPr/>
    </dgm:pt>
    <dgm:pt modelId="{11422C68-08C5-49DA-8757-57FFB520A0D3}" type="pres">
      <dgm:prSet presAssocID="{ACCABCE0-E728-4374-97F5-D525F42FE398}" presName="connTx" presStyleLbl="parChTrans1D2" presStyleIdx="3" presStyleCnt="6"/>
      <dgm:spPr/>
    </dgm:pt>
    <dgm:pt modelId="{60466B80-1954-45A8-A00C-22FD5A986300}" type="pres">
      <dgm:prSet presAssocID="{67C69DAB-F213-48D3-930A-9031F47B4120}" presName="node" presStyleLbl="node1" presStyleIdx="3" presStyleCnt="6" custScaleX="107670" custScaleY="111104">
        <dgm:presLayoutVars>
          <dgm:bulletEnabled val="1"/>
        </dgm:presLayoutVars>
      </dgm:prSet>
      <dgm:spPr/>
    </dgm:pt>
    <dgm:pt modelId="{882C494B-771D-4F36-9684-B83DCBA7B06D}" type="pres">
      <dgm:prSet presAssocID="{41005265-D9A5-4C6A-8986-4EAA89E0C6EF}" presName="Name9" presStyleLbl="parChTrans1D2" presStyleIdx="4" presStyleCnt="6"/>
      <dgm:spPr/>
    </dgm:pt>
    <dgm:pt modelId="{14536CB1-59AD-49B7-B1CA-50524A85521C}" type="pres">
      <dgm:prSet presAssocID="{41005265-D9A5-4C6A-8986-4EAA89E0C6EF}" presName="connTx" presStyleLbl="parChTrans1D2" presStyleIdx="4" presStyleCnt="6"/>
      <dgm:spPr/>
    </dgm:pt>
    <dgm:pt modelId="{38BD2618-A402-48FF-844F-9065301D4FBB}" type="pres">
      <dgm:prSet presAssocID="{FB0652E4-A255-4CF3-A8D1-BAD78F85FA1E}" presName="node" presStyleLbl="node1" presStyleIdx="4" presStyleCnt="6">
        <dgm:presLayoutVars>
          <dgm:bulletEnabled val="1"/>
        </dgm:presLayoutVars>
      </dgm:prSet>
      <dgm:spPr/>
    </dgm:pt>
    <dgm:pt modelId="{9E0F080B-56D3-4797-AA2B-53EF02B70DFB}" type="pres">
      <dgm:prSet presAssocID="{80C7F9E7-77B3-4A08-9331-750173609030}" presName="Name9" presStyleLbl="parChTrans1D2" presStyleIdx="5" presStyleCnt="6"/>
      <dgm:spPr/>
    </dgm:pt>
    <dgm:pt modelId="{27FF3226-277A-4D24-8B32-613032C5F6CB}" type="pres">
      <dgm:prSet presAssocID="{80C7F9E7-77B3-4A08-9331-750173609030}" presName="connTx" presStyleLbl="parChTrans1D2" presStyleIdx="5" presStyleCnt="6"/>
      <dgm:spPr/>
    </dgm:pt>
    <dgm:pt modelId="{542AFFE9-398D-4F0B-915C-F40E5DBFAF57}" type="pres">
      <dgm:prSet presAssocID="{7BA7868D-168C-48D1-854A-3197BF9802DB}" presName="node" presStyleLbl="node1" presStyleIdx="5" presStyleCnt="6" custScaleX="113289" custScaleY="99733">
        <dgm:presLayoutVars>
          <dgm:bulletEnabled val="1"/>
        </dgm:presLayoutVars>
      </dgm:prSet>
      <dgm:spPr/>
    </dgm:pt>
  </dgm:ptLst>
  <dgm:cxnLst>
    <dgm:cxn modelId="{079B5608-B17C-442B-9F09-868A9F42D0DD}" type="presOf" srcId="{2BD2F605-C6FD-4E44-8EA9-010406A0312E}" destId="{9219CEFB-1CD8-4774-A723-595BCBA6EBA4}" srcOrd="0" destOrd="0" presId="urn:microsoft.com/office/officeart/2005/8/layout/radial1"/>
    <dgm:cxn modelId="{6EF8D416-CA06-4E25-8F5F-DECF0057FABB}" type="presOf" srcId="{9A2B8962-5C9F-4D08-8C47-D8799B9764ED}" destId="{5E4426EC-03C8-44C9-BE4B-BBF03ABAC1BE}" srcOrd="0" destOrd="0" presId="urn:microsoft.com/office/officeart/2005/8/layout/radial1"/>
    <dgm:cxn modelId="{043F991A-0FDF-4AED-8112-E28C039E3850}" type="presOf" srcId="{80C7F9E7-77B3-4A08-9331-750173609030}" destId="{9E0F080B-56D3-4797-AA2B-53EF02B70DFB}" srcOrd="0" destOrd="0" presId="urn:microsoft.com/office/officeart/2005/8/layout/radial1"/>
    <dgm:cxn modelId="{1185F223-284A-4681-A332-4340C9C29491}" type="presOf" srcId="{9A2B8962-5C9F-4D08-8C47-D8799B9764ED}" destId="{9368A0AF-7972-41F2-9084-BBD9348AC4B2}" srcOrd="1" destOrd="0" presId="urn:microsoft.com/office/officeart/2005/8/layout/radial1"/>
    <dgm:cxn modelId="{8C98243C-DD67-401E-B9DF-C7C617B530CB}" type="presOf" srcId="{134BB345-6736-4D06-8661-935E03FEAE55}" destId="{7D169513-F22D-4400-B035-EFD093AC3F33}" srcOrd="1" destOrd="0" presId="urn:microsoft.com/office/officeart/2005/8/layout/radial1"/>
    <dgm:cxn modelId="{C2F8CD48-B91B-44BF-AB54-FD947EA3CD11}" srcId="{71605135-A273-4D5B-881B-7D233EE4DBCA}" destId="{7BA7868D-168C-48D1-854A-3197BF9802DB}" srcOrd="5" destOrd="0" parTransId="{80C7F9E7-77B3-4A08-9331-750173609030}" sibTransId="{3E81581A-84E9-48E3-A04A-7CF9DFAA5605}"/>
    <dgm:cxn modelId="{9A099D6C-6555-4037-8457-95840F7FE9D1}" type="presOf" srcId="{ACCABCE0-E728-4374-97F5-D525F42FE398}" destId="{11422C68-08C5-49DA-8757-57FFB520A0D3}" srcOrd="1" destOrd="0" presId="urn:microsoft.com/office/officeart/2005/8/layout/radial1"/>
    <dgm:cxn modelId="{75478876-5B6B-4D60-B675-685C52317252}" type="presOf" srcId="{6DEEE9CA-D54B-4A46-895B-92D7C85942F5}" destId="{96935BB9-B015-44E0-BD63-D05C142FCDFD}" srcOrd="0" destOrd="0" presId="urn:microsoft.com/office/officeart/2005/8/layout/radial1"/>
    <dgm:cxn modelId="{2F4FEA56-0AA8-49F2-96FC-69BF1E3F170F}" srcId="{D5AC4FA2-9303-4664-B19A-A172F641F939}" destId="{71605135-A273-4D5B-881B-7D233EE4DBCA}" srcOrd="0" destOrd="0" parTransId="{BA56B338-F229-41CE-B2AF-ACAF6706F61B}" sibTransId="{5A061798-9E17-4FD4-94B6-85A9202EF1F9}"/>
    <dgm:cxn modelId="{8FD0C877-2594-4E80-BE3E-A5FBEA404810}" type="presOf" srcId="{9D623E25-9C4B-4A43-A525-B3C59C03DA9E}" destId="{01801424-C2F7-4956-8C27-45E239F664D9}" srcOrd="0" destOrd="0" presId="urn:microsoft.com/office/officeart/2005/8/layout/radial1"/>
    <dgm:cxn modelId="{988A2F7A-D46E-460A-B404-D0B8171F6435}" type="presOf" srcId="{67C69DAB-F213-48D3-930A-9031F47B4120}" destId="{60466B80-1954-45A8-A00C-22FD5A986300}" srcOrd="0" destOrd="0" presId="urn:microsoft.com/office/officeart/2005/8/layout/radial1"/>
    <dgm:cxn modelId="{05A2B982-46B8-49D8-A2F8-94EBD0CF2C8D}" type="presOf" srcId="{FB0652E4-A255-4CF3-A8D1-BAD78F85FA1E}" destId="{38BD2618-A402-48FF-844F-9065301D4FBB}" srcOrd="0" destOrd="0" presId="urn:microsoft.com/office/officeart/2005/8/layout/radial1"/>
    <dgm:cxn modelId="{BD95A28D-99F0-4493-AF30-0ED7D548C53A}" type="presOf" srcId="{41005265-D9A5-4C6A-8986-4EAA89E0C6EF}" destId="{882C494B-771D-4F36-9684-B83DCBA7B06D}" srcOrd="0" destOrd="0" presId="urn:microsoft.com/office/officeart/2005/8/layout/radial1"/>
    <dgm:cxn modelId="{A7867390-B226-4E15-81C8-89777DCC427B}" srcId="{71605135-A273-4D5B-881B-7D233EE4DBCA}" destId="{6AF1CDA9-8D22-4D78-8A7C-64D2A98555FF}" srcOrd="0" destOrd="0" parTransId="{9A2B8962-5C9F-4D08-8C47-D8799B9764ED}" sibTransId="{8BCF6C7C-0F8E-42D7-BE22-CF5DB01F4E6A}"/>
    <dgm:cxn modelId="{8D1910B9-0EDB-429C-8C00-5BA6B6356CBC}" type="presOf" srcId="{134BB345-6736-4D06-8661-935E03FEAE55}" destId="{BB68022F-BC74-47FB-918B-C617CAC53322}" srcOrd="0" destOrd="0" presId="urn:microsoft.com/office/officeart/2005/8/layout/radial1"/>
    <dgm:cxn modelId="{D7A7CDBE-171D-4817-A6C9-AE15FA3127FC}" type="presOf" srcId="{7BA7868D-168C-48D1-854A-3197BF9802DB}" destId="{542AFFE9-398D-4F0B-915C-F40E5DBFAF57}" srcOrd="0" destOrd="0" presId="urn:microsoft.com/office/officeart/2005/8/layout/radial1"/>
    <dgm:cxn modelId="{649325C0-423D-4177-BB81-1495B5572CB4}" type="presOf" srcId="{41005265-D9A5-4C6A-8986-4EAA89E0C6EF}" destId="{14536CB1-59AD-49B7-B1CA-50524A85521C}" srcOrd="1" destOrd="0" presId="urn:microsoft.com/office/officeart/2005/8/layout/radial1"/>
    <dgm:cxn modelId="{CB75E5C1-1ADF-4720-BA38-5E36FBEDD9FA}" type="presOf" srcId="{ACCABCE0-E728-4374-97F5-D525F42FE398}" destId="{E3BF6129-A323-4F0F-85E7-83FBB0A1BC73}" srcOrd="0" destOrd="0" presId="urn:microsoft.com/office/officeart/2005/8/layout/radial1"/>
    <dgm:cxn modelId="{7CA6F8C2-F0CE-4A9B-936B-E61708BCDE99}" type="presOf" srcId="{71605135-A273-4D5B-881B-7D233EE4DBCA}" destId="{47BC19FD-8296-4750-B543-1E49E8FA5B6F}" srcOrd="0" destOrd="0" presId="urn:microsoft.com/office/officeart/2005/8/layout/radial1"/>
    <dgm:cxn modelId="{9DD842CA-4D06-4916-BC70-5F68B8025671}" srcId="{71605135-A273-4D5B-881B-7D233EE4DBCA}" destId="{67C69DAB-F213-48D3-930A-9031F47B4120}" srcOrd="3" destOrd="0" parTransId="{ACCABCE0-E728-4374-97F5-D525F42FE398}" sibTransId="{D462B7EF-FE5E-4959-8D2C-E2DB9560A2A2}"/>
    <dgm:cxn modelId="{E7FDE6DE-1E21-4E78-AD66-DC91B0FD375C}" type="presOf" srcId="{6DEEE9CA-D54B-4A46-895B-92D7C85942F5}" destId="{51159A33-B6FD-416B-B7D1-C6BB53DD0D9E}" srcOrd="1" destOrd="0" presId="urn:microsoft.com/office/officeart/2005/8/layout/radial1"/>
    <dgm:cxn modelId="{BC3766E1-0987-4AD1-AC94-9320D36F81F3}" srcId="{71605135-A273-4D5B-881B-7D233EE4DBCA}" destId="{2BD2F605-C6FD-4E44-8EA9-010406A0312E}" srcOrd="1" destOrd="0" parTransId="{6DEEE9CA-D54B-4A46-895B-92D7C85942F5}" sibTransId="{ED44CE62-D35B-4A7D-8525-28D12D8665F6}"/>
    <dgm:cxn modelId="{E0EAF6E3-AEF2-4A02-86ED-68B3D85E6C21}" type="presOf" srcId="{D5AC4FA2-9303-4664-B19A-A172F641F939}" destId="{73596523-83F6-4CF7-B84D-FB260E4CEF74}" srcOrd="0" destOrd="0" presId="urn:microsoft.com/office/officeart/2005/8/layout/radial1"/>
    <dgm:cxn modelId="{2DEA5FE9-7360-447A-8108-7EEFAC9DE305}" type="presOf" srcId="{6AF1CDA9-8D22-4D78-8A7C-64D2A98555FF}" destId="{3B8109FD-7F0F-4A58-8142-6FF99C366A8B}" srcOrd="0" destOrd="0" presId="urn:microsoft.com/office/officeart/2005/8/layout/radial1"/>
    <dgm:cxn modelId="{6BCB06F3-833B-470E-9636-B61BF1D61A6E}" srcId="{71605135-A273-4D5B-881B-7D233EE4DBCA}" destId="{FB0652E4-A255-4CF3-A8D1-BAD78F85FA1E}" srcOrd="4" destOrd="0" parTransId="{41005265-D9A5-4C6A-8986-4EAA89E0C6EF}" sibTransId="{A9E1C7FB-8E25-40A1-A655-A35D3FDA90A6}"/>
    <dgm:cxn modelId="{ABE145F4-B6D9-482E-BE23-E9D501E29394}" type="presOf" srcId="{80C7F9E7-77B3-4A08-9331-750173609030}" destId="{27FF3226-277A-4D24-8B32-613032C5F6CB}" srcOrd="1" destOrd="0" presId="urn:microsoft.com/office/officeart/2005/8/layout/radial1"/>
    <dgm:cxn modelId="{368C54FC-E056-493D-B5F0-6C5E01B3E74B}" srcId="{71605135-A273-4D5B-881B-7D233EE4DBCA}" destId="{9D623E25-9C4B-4A43-A525-B3C59C03DA9E}" srcOrd="2" destOrd="0" parTransId="{134BB345-6736-4D06-8661-935E03FEAE55}" sibTransId="{DEC2E393-28F3-41B9-BCEC-1FE8A3909ECC}"/>
    <dgm:cxn modelId="{1B8DB2DC-8E6F-4D4C-A380-434DD1617878}" type="presParOf" srcId="{73596523-83F6-4CF7-B84D-FB260E4CEF74}" destId="{47BC19FD-8296-4750-B543-1E49E8FA5B6F}" srcOrd="0" destOrd="0" presId="urn:microsoft.com/office/officeart/2005/8/layout/radial1"/>
    <dgm:cxn modelId="{609BC4A1-33F5-453F-8DA0-EE1C45425ED5}" type="presParOf" srcId="{73596523-83F6-4CF7-B84D-FB260E4CEF74}" destId="{5E4426EC-03C8-44C9-BE4B-BBF03ABAC1BE}" srcOrd="1" destOrd="0" presId="urn:microsoft.com/office/officeart/2005/8/layout/radial1"/>
    <dgm:cxn modelId="{18B5FFFC-A055-4C00-A0B4-EA4FF014B531}" type="presParOf" srcId="{5E4426EC-03C8-44C9-BE4B-BBF03ABAC1BE}" destId="{9368A0AF-7972-41F2-9084-BBD9348AC4B2}" srcOrd="0" destOrd="0" presId="urn:microsoft.com/office/officeart/2005/8/layout/radial1"/>
    <dgm:cxn modelId="{F34182DA-C29E-4B15-AFBB-5AD009195E0D}" type="presParOf" srcId="{73596523-83F6-4CF7-B84D-FB260E4CEF74}" destId="{3B8109FD-7F0F-4A58-8142-6FF99C366A8B}" srcOrd="2" destOrd="0" presId="urn:microsoft.com/office/officeart/2005/8/layout/radial1"/>
    <dgm:cxn modelId="{D9EC3B5F-853A-4290-9685-A39FED737F82}" type="presParOf" srcId="{73596523-83F6-4CF7-B84D-FB260E4CEF74}" destId="{96935BB9-B015-44E0-BD63-D05C142FCDFD}" srcOrd="3" destOrd="0" presId="urn:microsoft.com/office/officeart/2005/8/layout/radial1"/>
    <dgm:cxn modelId="{56BB1F8B-CE7C-4124-8DB6-84C50136C482}" type="presParOf" srcId="{96935BB9-B015-44E0-BD63-D05C142FCDFD}" destId="{51159A33-B6FD-416B-B7D1-C6BB53DD0D9E}" srcOrd="0" destOrd="0" presId="urn:microsoft.com/office/officeart/2005/8/layout/radial1"/>
    <dgm:cxn modelId="{3F9EAA29-423E-4604-B423-8EC5CA4F50EB}" type="presParOf" srcId="{73596523-83F6-4CF7-B84D-FB260E4CEF74}" destId="{9219CEFB-1CD8-4774-A723-595BCBA6EBA4}" srcOrd="4" destOrd="0" presId="urn:microsoft.com/office/officeart/2005/8/layout/radial1"/>
    <dgm:cxn modelId="{6B2C956F-6061-49DD-A17E-EBE4465AF1E5}" type="presParOf" srcId="{73596523-83F6-4CF7-B84D-FB260E4CEF74}" destId="{BB68022F-BC74-47FB-918B-C617CAC53322}" srcOrd="5" destOrd="0" presId="urn:microsoft.com/office/officeart/2005/8/layout/radial1"/>
    <dgm:cxn modelId="{AB984D63-1B2B-4F37-AD8E-C45956D224A6}" type="presParOf" srcId="{BB68022F-BC74-47FB-918B-C617CAC53322}" destId="{7D169513-F22D-4400-B035-EFD093AC3F33}" srcOrd="0" destOrd="0" presId="urn:microsoft.com/office/officeart/2005/8/layout/radial1"/>
    <dgm:cxn modelId="{48805CD8-08AB-47B9-BEB5-23D881800EDE}" type="presParOf" srcId="{73596523-83F6-4CF7-B84D-FB260E4CEF74}" destId="{01801424-C2F7-4956-8C27-45E239F664D9}" srcOrd="6" destOrd="0" presId="urn:microsoft.com/office/officeart/2005/8/layout/radial1"/>
    <dgm:cxn modelId="{4424492C-31EF-4C03-95AC-E4075EBC0C2F}" type="presParOf" srcId="{73596523-83F6-4CF7-B84D-FB260E4CEF74}" destId="{E3BF6129-A323-4F0F-85E7-83FBB0A1BC73}" srcOrd="7" destOrd="0" presId="urn:microsoft.com/office/officeart/2005/8/layout/radial1"/>
    <dgm:cxn modelId="{3FBA9981-DA65-4EE1-9293-66F8C8512840}" type="presParOf" srcId="{E3BF6129-A323-4F0F-85E7-83FBB0A1BC73}" destId="{11422C68-08C5-49DA-8757-57FFB520A0D3}" srcOrd="0" destOrd="0" presId="urn:microsoft.com/office/officeart/2005/8/layout/radial1"/>
    <dgm:cxn modelId="{5454888A-872F-4FC6-B304-5E8BF4766E6D}" type="presParOf" srcId="{73596523-83F6-4CF7-B84D-FB260E4CEF74}" destId="{60466B80-1954-45A8-A00C-22FD5A986300}" srcOrd="8" destOrd="0" presId="urn:microsoft.com/office/officeart/2005/8/layout/radial1"/>
    <dgm:cxn modelId="{5BEBA42A-9F53-45FD-99DB-D4A09CC48746}" type="presParOf" srcId="{73596523-83F6-4CF7-B84D-FB260E4CEF74}" destId="{882C494B-771D-4F36-9684-B83DCBA7B06D}" srcOrd="9" destOrd="0" presId="urn:microsoft.com/office/officeart/2005/8/layout/radial1"/>
    <dgm:cxn modelId="{5C48D15D-CBE1-4568-A47F-76EB488D8825}" type="presParOf" srcId="{882C494B-771D-4F36-9684-B83DCBA7B06D}" destId="{14536CB1-59AD-49B7-B1CA-50524A85521C}" srcOrd="0" destOrd="0" presId="urn:microsoft.com/office/officeart/2005/8/layout/radial1"/>
    <dgm:cxn modelId="{12EBBB95-1A5D-4290-9B02-2B566FD62AA0}" type="presParOf" srcId="{73596523-83F6-4CF7-B84D-FB260E4CEF74}" destId="{38BD2618-A402-48FF-844F-9065301D4FBB}" srcOrd="10" destOrd="0" presId="urn:microsoft.com/office/officeart/2005/8/layout/radial1"/>
    <dgm:cxn modelId="{6B095D77-A406-4BDD-BEB3-8B4C28B45C91}" type="presParOf" srcId="{73596523-83F6-4CF7-B84D-FB260E4CEF74}" destId="{9E0F080B-56D3-4797-AA2B-53EF02B70DFB}" srcOrd="11" destOrd="0" presId="urn:microsoft.com/office/officeart/2005/8/layout/radial1"/>
    <dgm:cxn modelId="{AB6D641E-3604-4855-BA44-77C3C2007ED2}" type="presParOf" srcId="{9E0F080B-56D3-4797-AA2B-53EF02B70DFB}" destId="{27FF3226-277A-4D24-8B32-613032C5F6CB}" srcOrd="0" destOrd="0" presId="urn:microsoft.com/office/officeart/2005/8/layout/radial1"/>
    <dgm:cxn modelId="{EE86E0BD-C7C8-44DC-B47C-768D94462CC3}" type="presParOf" srcId="{73596523-83F6-4CF7-B84D-FB260E4CEF74}" destId="{542AFFE9-398D-4F0B-915C-F40E5DBFAF57}"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618AB-BC7B-41CA-8647-60D565BC31AA}" type="doc">
      <dgm:prSet loTypeId="urn:microsoft.com/office/officeart/2005/8/layout/venn1" loCatId="relationship" qsTypeId="urn:microsoft.com/office/officeart/2005/8/quickstyle/simple1" qsCatId="simple" csTypeId="urn:microsoft.com/office/officeart/2005/8/colors/accent1_2" csCatId="accent1" phldr="1"/>
      <dgm:spPr/>
    </dgm:pt>
    <dgm:pt modelId="{AEBE1814-E838-4FF3-9153-9D0A5D01EFE1}">
      <dgm:prSet phldrT="[Text]" custT="1"/>
      <dgm:spPr/>
      <dgm:t>
        <a:bodyPr/>
        <a:lstStyle/>
        <a:p>
          <a:pPr algn="ctr"/>
          <a:r>
            <a:rPr lang="en-AU" sz="2000" b="1"/>
            <a:t>Continence</a:t>
          </a:r>
        </a:p>
      </dgm:t>
    </dgm:pt>
    <dgm:pt modelId="{B30F1203-4236-442F-B7A0-C0163C03E5DC}" type="parTrans" cxnId="{BAA3BE90-5150-49D2-A838-EFBE1E583446}">
      <dgm:prSet/>
      <dgm:spPr/>
      <dgm:t>
        <a:bodyPr/>
        <a:lstStyle/>
        <a:p>
          <a:pPr algn="ctr"/>
          <a:endParaRPr lang="en-AU"/>
        </a:p>
      </dgm:t>
    </dgm:pt>
    <dgm:pt modelId="{D9505187-DAEA-41AC-82F9-9985E59299F9}" type="sibTrans" cxnId="{BAA3BE90-5150-49D2-A838-EFBE1E583446}">
      <dgm:prSet/>
      <dgm:spPr/>
      <dgm:t>
        <a:bodyPr/>
        <a:lstStyle/>
        <a:p>
          <a:pPr algn="ctr"/>
          <a:endParaRPr lang="en-AU"/>
        </a:p>
      </dgm:t>
    </dgm:pt>
    <dgm:pt modelId="{0AD7DB0D-8BEC-4514-B568-AD622B0D843A}">
      <dgm:prSet phldrT="[Text]" custT="1"/>
      <dgm:spPr/>
      <dgm:t>
        <a:bodyPr/>
        <a:lstStyle/>
        <a:p>
          <a:pPr algn="ctr"/>
          <a:r>
            <a:rPr lang="en-AU" sz="2000" b="1"/>
            <a:t>Falls</a:t>
          </a:r>
        </a:p>
      </dgm:t>
    </dgm:pt>
    <dgm:pt modelId="{CF056BA5-5EEC-4898-9CE2-E515AA30B386}" type="parTrans" cxnId="{5E9BD9B6-7E8B-4A87-A926-3C32810A98BC}">
      <dgm:prSet/>
      <dgm:spPr/>
      <dgm:t>
        <a:bodyPr/>
        <a:lstStyle/>
        <a:p>
          <a:pPr algn="ctr"/>
          <a:endParaRPr lang="en-AU"/>
        </a:p>
      </dgm:t>
    </dgm:pt>
    <dgm:pt modelId="{B1A1F400-0F94-459D-8395-ABCEB1D815A9}" type="sibTrans" cxnId="{5E9BD9B6-7E8B-4A87-A926-3C32810A98BC}">
      <dgm:prSet/>
      <dgm:spPr/>
      <dgm:t>
        <a:bodyPr/>
        <a:lstStyle/>
        <a:p>
          <a:pPr algn="ctr"/>
          <a:endParaRPr lang="en-AU"/>
        </a:p>
      </dgm:t>
    </dgm:pt>
    <dgm:pt modelId="{9D4BB282-2796-48EC-BD94-3B994D31B196}">
      <dgm:prSet phldrT="[Text]" custT="1"/>
      <dgm:spPr/>
      <dgm:t>
        <a:bodyPr/>
        <a:lstStyle/>
        <a:p>
          <a:pPr algn="ctr"/>
          <a:r>
            <a:rPr lang="en-AU" sz="2000" b="1"/>
            <a:t>Cognitive Impairment</a:t>
          </a:r>
        </a:p>
      </dgm:t>
    </dgm:pt>
    <dgm:pt modelId="{A9B299E9-CADC-403D-85BE-D5DEF650CCF2}" type="parTrans" cxnId="{92BCDDE6-9334-49C5-8177-8CB7F519212C}">
      <dgm:prSet/>
      <dgm:spPr/>
      <dgm:t>
        <a:bodyPr/>
        <a:lstStyle/>
        <a:p>
          <a:pPr algn="ctr"/>
          <a:endParaRPr lang="en-AU"/>
        </a:p>
      </dgm:t>
    </dgm:pt>
    <dgm:pt modelId="{9898756A-3214-466F-BCE9-D769C64CD7D2}" type="sibTrans" cxnId="{92BCDDE6-9334-49C5-8177-8CB7F519212C}">
      <dgm:prSet/>
      <dgm:spPr/>
      <dgm:t>
        <a:bodyPr/>
        <a:lstStyle/>
        <a:p>
          <a:pPr algn="ctr"/>
          <a:endParaRPr lang="en-AU"/>
        </a:p>
      </dgm:t>
    </dgm:pt>
    <dgm:pt modelId="{C5D52AD3-0C34-45FF-B27D-B98007A0D8E1}">
      <dgm:prSet custT="1"/>
      <dgm:spPr/>
      <dgm:t>
        <a:bodyPr/>
        <a:lstStyle/>
        <a:p>
          <a:pPr algn="ctr"/>
          <a:r>
            <a:rPr lang="en-AU" sz="2000" b="1"/>
            <a:t>Medication safety</a:t>
          </a:r>
        </a:p>
      </dgm:t>
    </dgm:pt>
    <dgm:pt modelId="{636A1D2E-BA4C-417E-8A52-84E38C16F876}" type="parTrans" cxnId="{EDDF2276-F21E-4AF9-9C3D-C39E251F2971}">
      <dgm:prSet/>
      <dgm:spPr/>
      <dgm:t>
        <a:bodyPr/>
        <a:lstStyle/>
        <a:p>
          <a:pPr algn="ctr"/>
          <a:endParaRPr lang="en-AU"/>
        </a:p>
      </dgm:t>
    </dgm:pt>
    <dgm:pt modelId="{A157A71D-39D2-44D0-B96B-BD43354298E5}" type="sibTrans" cxnId="{EDDF2276-F21E-4AF9-9C3D-C39E251F2971}">
      <dgm:prSet/>
      <dgm:spPr/>
      <dgm:t>
        <a:bodyPr/>
        <a:lstStyle/>
        <a:p>
          <a:pPr algn="ctr"/>
          <a:endParaRPr lang="en-AU"/>
        </a:p>
      </dgm:t>
    </dgm:pt>
    <dgm:pt modelId="{C9FDB8CE-3E34-490D-B2BC-A70345D6F4EB}">
      <dgm:prSet custT="1"/>
      <dgm:spPr/>
      <dgm:t>
        <a:bodyPr/>
        <a:lstStyle/>
        <a:p>
          <a:pPr algn="ctr"/>
          <a:r>
            <a:rPr lang="en-AU" sz="2000" b="1"/>
            <a:t>Nutrition &amp; Hydration</a:t>
          </a:r>
        </a:p>
      </dgm:t>
    </dgm:pt>
    <dgm:pt modelId="{4801DBE8-A06E-4F50-9D64-032E835626E0}" type="parTrans" cxnId="{E1E464A7-CFA0-480F-935A-4B00EC96388A}">
      <dgm:prSet/>
      <dgm:spPr/>
      <dgm:t>
        <a:bodyPr/>
        <a:lstStyle/>
        <a:p>
          <a:pPr algn="ctr"/>
          <a:endParaRPr lang="en-AU"/>
        </a:p>
      </dgm:t>
    </dgm:pt>
    <dgm:pt modelId="{28B37F80-04F7-46C4-964F-6314EECCD794}" type="sibTrans" cxnId="{E1E464A7-CFA0-480F-935A-4B00EC96388A}">
      <dgm:prSet/>
      <dgm:spPr/>
      <dgm:t>
        <a:bodyPr/>
        <a:lstStyle/>
        <a:p>
          <a:pPr algn="ctr"/>
          <a:endParaRPr lang="en-AU"/>
        </a:p>
      </dgm:t>
    </dgm:pt>
    <dgm:pt modelId="{712C81C0-2F11-4A67-8678-305096F68F9E}">
      <dgm:prSet custT="1"/>
      <dgm:spPr/>
      <dgm:t>
        <a:bodyPr/>
        <a:lstStyle/>
        <a:p>
          <a:pPr algn="ctr"/>
          <a:r>
            <a:rPr lang="en-AU" sz="2000" b="1"/>
            <a:t>Pressure Injury</a:t>
          </a:r>
        </a:p>
      </dgm:t>
    </dgm:pt>
    <dgm:pt modelId="{0F8B527A-D61E-4E8E-A10C-F5D20BEB2A7A}" type="parTrans" cxnId="{2EE022E1-C816-4E44-8842-7BE7820DD394}">
      <dgm:prSet/>
      <dgm:spPr/>
      <dgm:t>
        <a:bodyPr/>
        <a:lstStyle/>
        <a:p>
          <a:pPr algn="ctr"/>
          <a:endParaRPr lang="en-AU"/>
        </a:p>
      </dgm:t>
    </dgm:pt>
    <dgm:pt modelId="{E72ADD9D-F0E6-4E10-99F5-A8C60F5AA4F8}" type="sibTrans" cxnId="{2EE022E1-C816-4E44-8842-7BE7820DD394}">
      <dgm:prSet/>
      <dgm:spPr/>
      <dgm:t>
        <a:bodyPr/>
        <a:lstStyle/>
        <a:p>
          <a:pPr algn="ctr"/>
          <a:endParaRPr lang="en-AU"/>
        </a:p>
      </dgm:t>
    </dgm:pt>
    <dgm:pt modelId="{F7CC6F97-3363-44EC-BAA4-8A66BE7DEAE1}" type="pres">
      <dgm:prSet presAssocID="{9A8618AB-BC7B-41CA-8647-60D565BC31AA}" presName="compositeShape" presStyleCnt="0">
        <dgm:presLayoutVars>
          <dgm:chMax val="7"/>
          <dgm:dir/>
          <dgm:resizeHandles val="exact"/>
        </dgm:presLayoutVars>
      </dgm:prSet>
      <dgm:spPr/>
    </dgm:pt>
    <dgm:pt modelId="{7517B672-FE50-4215-84EE-4FE91B88DA47}" type="pres">
      <dgm:prSet presAssocID="{AEBE1814-E838-4FF3-9153-9D0A5D01EFE1}" presName="circ1" presStyleLbl="vennNode1" presStyleIdx="0" presStyleCnt="6" custLinFactNeighborX="-5779" custLinFactNeighborY="-7511"/>
      <dgm:spPr>
        <a:solidFill>
          <a:srgbClr val="00B0F0">
            <a:alpha val="49804"/>
          </a:srgbClr>
        </a:solidFill>
        <a:ln>
          <a:noFill/>
        </a:ln>
      </dgm:spPr>
    </dgm:pt>
    <dgm:pt modelId="{05478208-A854-4774-A1CF-D6CCCCEF7ECD}" type="pres">
      <dgm:prSet presAssocID="{AEBE1814-E838-4FF3-9153-9D0A5D01EFE1}" presName="circ1Tx" presStyleLbl="revTx" presStyleIdx="0" presStyleCnt="0" custScaleX="93309" custScaleY="37677" custLinFactNeighborX="-528" custLinFactNeighborY="23269">
        <dgm:presLayoutVars>
          <dgm:chMax val="0"/>
          <dgm:chPref val="0"/>
          <dgm:bulletEnabled val="1"/>
        </dgm:presLayoutVars>
      </dgm:prSet>
      <dgm:spPr/>
    </dgm:pt>
    <dgm:pt modelId="{A3B615D1-93BB-4FC0-9B00-4FF4C95E7A59}" type="pres">
      <dgm:prSet presAssocID="{0AD7DB0D-8BEC-4514-B568-AD622B0D843A}" presName="circ2" presStyleLbl="vennNode1" presStyleIdx="1" presStyleCnt="6"/>
      <dgm:spPr>
        <a:solidFill>
          <a:srgbClr val="05FF76">
            <a:alpha val="49804"/>
          </a:srgbClr>
        </a:solidFill>
        <a:ln>
          <a:noFill/>
        </a:ln>
      </dgm:spPr>
    </dgm:pt>
    <dgm:pt modelId="{6AB27D23-5295-4995-B559-17B93F0EC371}" type="pres">
      <dgm:prSet presAssocID="{0AD7DB0D-8BEC-4514-B568-AD622B0D843A}" presName="circ2Tx" presStyleLbl="revTx" presStyleIdx="0" presStyleCnt="0" custScaleX="71484" custScaleY="27083" custLinFactNeighborX="-47651" custLinFactNeighborY="2289">
        <dgm:presLayoutVars>
          <dgm:chMax val="0"/>
          <dgm:chPref val="0"/>
          <dgm:bulletEnabled val="1"/>
        </dgm:presLayoutVars>
      </dgm:prSet>
      <dgm:spPr/>
    </dgm:pt>
    <dgm:pt modelId="{90BB813A-8C67-4A35-A87E-A1CB3F2A75E9}" type="pres">
      <dgm:prSet presAssocID="{712C81C0-2F11-4A67-8678-305096F68F9E}" presName="circ3" presStyleLbl="vennNode1" presStyleIdx="2" presStyleCnt="6"/>
      <dgm:spPr>
        <a:solidFill>
          <a:srgbClr val="FFC000">
            <a:alpha val="50000"/>
          </a:srgbClr>
        </a:solidFill>
        <a:ln>
          <a:noFill/>
        </a:ln>
      </dgm:spPr>
    </dgm:pt>
    <dgm:pt modelId="{F8AF8DAB-AB6F-42F3-BA77-DFF8A34AD16C}" type="pres">
      <dgm:prSet presAssocID="{712C81C0-2F11-4A67-8678-305096F68F9E}" presName="circ3Tx" presStyleLbl="revTx" presStyleIdx="0" presStyleCnt="0" custScaleX="84914" custScaleY="67709" custLinFactNeighborX="-21736" custLinFactNeighborY="-25351">
        <dgm:presLayoutVars>
          <dgm:chMax val="0"/>
          <dgm:chPref val="0"/>
          <dgm:bulletEnabled val="1"/>
        </dgm:presLayoutVars>
      </dgm:prSet>
      <dgm:spPr/>
    </dgm:pt>
    <dgm:pt modelId="{34036672-DFBC-40AC-9568-704D9FEB73FE}" type="pres">
      <dgm:prSet presAssocID="{C5D52AD3-0C34-45FF-B27D-B98007A0D8E1}" presName="circ4" presStyleLbl="vennNode1" presStyleIdx="3" presStyleCnt="6" custLinFactNeighborX="7626" custLinFactNeighborY="4402"/>
      <dgm:spPr>
        <a:solidFill>
          <a:srgbClr val="F511FB">
            <a:alpha val="49804"/>
          </a:srgbClr>
        </a:solidFill>
        <a:ln>
          <a:noFill/>
        </a:ln>
      </dgm:spPr>
    </dgm:pt>
    <dgm:pt modelId="{42DA7212-451B-4303-A4C6-1CB1EF391F4A}" type="pres">
      <dgm:prSet presAssocID="{C5D52AD3-0C34-45FF-B27D-B98007A0D8E1}" presName="circ4Tx" presStyleLbl="revTx" presStyleIdx="0" presStyleCnt="0">
        <dgm:presLayoutVars>
          <dgm:chMax val="0"/>
          <dgm:chPref val="0"/>
          <dgm:bulletEnabled val="1"/>
        </dgm:presLayoutVars>
      </dgm:prSet>
      <dgm:spPr/>
    </dgm:pt>
    <dgm:pt modelId="{6DC2416E-CF49-4B44-9155-675616F6BA0D}" type="pres">
      <dgm:prSet presAssocID="{C9FDB8CE-3E34-490D-B2BC-A70345D6F4EB}" presName="circ5" presStyleLbl="vennNode1" presStyleIdx="4" presStyleCnt="6"/>
      <dgm:spPr>
        <a:solidFill>
          <a:srgbClr val="FF0000">
            <a:alpha val="50000"/>
          </a:srgbClr>
        </a:solidFill>
        <a:ln>
          <a:noFill/>
        </a:ln>
      </dgm:spPr>
    </dgm:pt>
    <dgm:pt modelId="{FB875D4A-23A2-429B-97DF-958F3A87CB87}" type="pres">
      <dgm:prSet presAssocID="{C9FDB8CE-3E34-490D-B2BC-A70345D6F4EB}" presName="circ5Tx" presStyleLbl="revTx" presStyleIdx="0" presStyleCnt="0" custScaleX="93348" custScaleY="75631" custLinFactNeighborX="11146" custLinFactNeighborY="-792">
        <dgm:presLayoutVars>
          <dgm:chMax val="0"/>
          <dgm:chPref val="0"/>
          <dgm:bulletEnabled val="1"/>
        </dgm:presLayoutVars>
      </dgm:prSet>
      <dgm:spPr/>
    </dgm:pt>
    <dgm:pt modelId="{E64678A6-F3B9-4863-869E-3E3DCE0C0BF2}" type="pres">
      <dgm:prSet presAssocID="{9D4BB282-2796-48EC-BD94-3B994D31B196}" presName="circ6" presStyleLbl="vennNode1" presStyleIdx="5" presStyleCnt="6" custLinFactNeighborY="-525"/>
      <dgm:spPr>
        <a:solidFill>
          <a:srgbClr val="9A53AD">
            <a:alpha val="49804"/>
          </a:srgbClr>
        </a:solidFill>
        <a:ln>
          <a:noFill/>
        </a:ln>
        <a:effectLst>
          <a:softEdge rad="0"/>
        </a:effectLst>
      </dgm:spPr>
    </dgm:pt>
    <dgm:pt modelId="{364CD8A8-7604-450A-8A09-CABECFCF5907}" type="pres">
      <dgm:prSet presAssocID="{9D4BB282-2796-48EC-BD94-3B994D31B196}" presName="circ6Tx" presStyleLbl="revTx" presStyleIdx="0" presStyleCnt="0" custScaleX="81913" custScaleY="79653" custLinFactNeighborX="12262" custLinFactNeighborY="18189">
        <dgm:presLayoutVars>
          <dgm:chMax val="0"/>
          <dgm:chPref val="0"/>
          <dgm:bulletEnabled val="1"/>
        </dgm:presLayoutVars>
      </dgm:prSet>
      <dgm:spPr/>
    </dgm:pt>
  </dgm:ptLst>
  <dgm:cxnLst>
    <dgm:cxn modelId="{22AA1836-9BD1-47C9-987A-9BB50CB6988B}" type="presOf" srcId="{AEBE1814-E838-4FF3-9153-9D0A5D01EFE1}" destId="{05478208-A854-4774-A1CF-D6CCCCEF7ECD}" srcOrd="0" destOrd="0" presId="urn:microsoft.com/office/officeart/2005/8/layout/venn1"/>
    <dgm:cxn modelId="{FAFF3D4A-C692-4A90-A5E6-3985286A8751}" type="presOf" srcId="{9D4BB282-2796-48EC-BD94-3B994D31B196}" destId="{364CD8A8-7604-450A-8A09-CABECFCF5907}" srcOrd="0" destOrd="0" presId="urn:microsoft.com/office/officeart/2005/8/layout/venn1"/>
    <dgm:cxn modelId="{023D114B-11AF-413C-A080-F5CE5AF245C4}" type="presOf" srcId="{0AD7DB0D-8BEC-4514-B568-AD622B0D843A}" destId="{6AB27D23-5295-4995-B559-17B93F0EC371}" srcOrd="0" destOrd="0" presId="urn:microsoft.com/office/officeart/2005/8/layout/venn1"/>
    <dgm:cxn modelId="{EDDF2276-F21E-4AF9-9C3D-C39E251F2971}" srcId="{9A8618AB-BC7B-41CA-8647-60D565BC31AA}" destId="{C5D52AD3-0C34-45FF-B27D-B98007A0D8E1}" srcOrd="3" destOrd="0" parTransId="{636A1D2E-BA4C-417E-8A52-84E38C16F876}" sibTransId="{A157A71D-39D2-44D0-B96B-BD43354298E5}"/>
    <dgm:cxn modelId="{BAA3BE90-5150-49D2-A838-EFBE1E583446}" srcId="{9A8618AB-BC7B-41CA-8647-60D565BC31AA}" destId="{AEBE1814-E838-4FF3-9153-9D0A5D01EFE1}" srcOrd="0" destOrd="0" parTransId="{B30F1203-4236-442F-B7A0-C0163C03E5DC}" sibTransId="{D9505187-DAEA-41AC-82F9-9985E59299F9}"/>
    <dgm:cxn modelId="{F36DBD97-E7EF-4F02-A447-945DD86E4B8D}" type="presOf" srcId="{712C81C0-2F11-4A67-8678-305096F68F9E}" destId="{F8AF8DAB-AB6F-42F3-BA77-DFF8A34AD16C}" srcOrd="0" destOrd="0" presId="urn:microsoft.com/office/officeart/2005/8/layout/venn1"/>
    <dgm:cxn modelId="{4265F1A4-E6A7-4931-B909-7D0E1A81C67D}" type="presOf" srcId="{C9FDB8CE-3E34-490D-B2BC-A70345D6F4EB}" destId="{FB875D4A-23A2-429B-97DF-958F3A87CB87}" srcOrd="0" destOrd="0" presId="urn:microsoft.com/office/officeart/2005/8/layout/venn1"/>
    <dgm:cxn modelId="{E1E464A7-CFA0-480F-935A-4B00EC96388A}" srcId="{9A8618AB-BC7B-41CA-8647-60D565BC31AA}" destId="{C9FDB8CE-3E34-490D-B2BC-A70345D6F4EB}" srcOrd="4" destOrd="0" parTransId="{4801DBE8-A06E-4F50-9D64-032E835626E0}" sibTransId="{28B37F80-04F7-46C4-964F-6314EECCD794}"/>
    <dgm:cxn modelId="{5E9BD9B6-7E8B-4A87-A926-3C32810A98BC}" srcId="{9A8618AB-BC7B-41CA-8647-60D565BC31AA}" destId="{0AD7DB0D-8BEC-4514-B568-AD622B0D843A}" srcOrd="1" destOrd="0" parTransId="{CF056BA5-5EEC-4898-9CE2-E515AA30B386}" sibTransId="{B1A1F400-0F94-459D-8395-ABCEB1D815A9}"/>
    <dgm:cxn modelId="{075303C4-4853-4A4A-86CE-7C0E55F81330}" type="presOf" srcId="{9A8618AB-BC7B-41CA-8647-60D565BC31AA}" destId="{F7CC6F97-3363-44EC-BAA4-8A66BE7DEAE1}" srcOrd="0" destOrd="0" presId="urn:microsoft.com/office/officeart/2005/8/layout/venn1"/>
    <dgm:cxn modelId="{2EE022E1-C816-4E44-8842-7BE7820DD394}" srcId="{9A8618AB-BC7B-41CA-8647-60D565BC31AA}" destId="{712C81C0-2F11-4A67-8678-305096F68F9E}" srcOrd="2" destOrd="0" parTransId="{0F8B527A-D61E-4E8E-A10C-F5D20BEB2A7A}" sibTransId="{E72ADD9D-F0E6-4E10-99F5-A8C60F5AA4F8}"/>
    <dgm:cxn modelId="{92BCDDE6-9334-49C5-8177-8CB7F519212C}" srcId="{9A8618AB-BC7B-41CA-8647-60D565BC31AA}" destId="{9D4BB282-2796-48EC-BD94-3B994D31B196}" srcOrd="5" destOrd="0" parTransId="{A9B299E9-CADC-403D-85BE-D5DEF650CCF2}" sibTransId="{9898756A-3214-466F-BCE9-D769C64CD7D2}"/>
    <dgm:cxn modelId="{D45A87EA-ADF7-49C8-8779-965B781299CA}" type="presOf" srcId="{C5D52AD3-0C34-45FF-B27D-B98007A0D8E1}" destId="{42DA7212-451B-4303-A4C6-1CB1EF391F4A}" srcOrd="0" destOrd="0" presId="urn:microsoft.com/office/officeart/2005/8/layout/venn1"/>
    <dgm:cxn modelId="{63D34493-9833-452D-A132-82FF2B6D8883}" type="presParOf" srcId="{F7CC6F97-3363-44EC-BAA4-8A66BE7DEAE1}" destId="{7517B672-FE50-4215-84EE-4FE91B88DA47}" srcOrd="0" destOrd="0" presId="urn:microsoft.com/office/officeart/2005/8/layout/venn1"/>
    <dgm:cxn modelId="{E252DF04-BA78-4E21-B232-D33430311050}" type="presParOf" srcId="{F7CC6F97-3363-44EC-BAA4-8A66BE7DEAE1}" destId="{05478208-A854-4774-A1CF-D6CCCCEF7ECD}" srcOrd="1" destOrd="0" presId="urn:microsoft.com/office/officeart/2005/8/layout/venn1"/>
    <dgm:cxn modelId="{335A4A3E-6CF5-4FD0-9071-63D9998D223C}" type="presParOf" srcId="{F7CC6F97-3363-44EC-BAA4-8A66BE7DEAE1}" destId="{A3B615D1-93BB-4FC0-9B00-4FF4C95E7A59}" srcOrd="2" destOrd="0" presId="urn:microsoft.com/office/officeart/2005/8/layout/venn1"/>
    <dgm:cxn modelId="{9330957B-1B66-4856-9558-96848BCDDC12}" type="presParOf" srcId="{F7CC6F97-3363-44EC-BAA4-8A66BE7DEAE1}" destId="{6AB27D23-5295-4995-B559-17B93F0EC371}" srcOrd="3" destOrd="0" presId="urn:microsoft.com/office/officeart/2005/8/layout/venn1"/>
    <dgm:cxn modelId="{FC9F954C-694B-47C4-AF7E-7EE5BCDDF29C}" type="presParOf" srcId="{F7CC6F97-3363-44EC-BAA4-8A66BE7DEAE1}" destId="{90BB813A-8C67-4A35-A87E-A1CB3F2A75E9}" srcOrd="4" destOrd="0" presId="urn:microsoft.com/office/officeart/2005/8/layout/venn1"/>
    <dgm:cxn modelId="{36795B83-E40E-472F-BA1E-88E0198E19D7}" type="presParOf" srcId="{F7CC6F97-3363-44EC-BAA4-8A66BE7DEAE1}" destId="{F8AF8DAB-AB6F-42F3-BA77-DFF8A34AD16C}" srcOrd="5" destOrd="0" presId="urn:microsoft.com/office/officeart/2005/8/layout/venn1"/>
    <dgm:cxn modelId="{8FE9938E-E83B-4337-A960-CF7509046D78}" type="presParOf" srcId="{F7CC6F97-3363-44EC-BAA4-8A66BE7DEAE1}" destId="{34036672-DFBC-40AC-9568-704D9FEB73FE}" srcOrd="6" destOrd="0" presId="urn:microsoft.com/office/officeart/2005/8/layout/venn1"/>
    <dgm:cxn modelId="{3761492F-4A41-460A-B4B1-148ADD1E5209}" type="presParOf" srcId="{F7CC6F97-3363-44EC-BAA4-8A66BE7DEAE1}" destId="{42DA7212-451B-4303-A4C6-1CB1EF391F4A}" srcOrd="7" destOrd="0" presId="urn:microsoft.com/office/officeart/2005/8/layout/venn1"/>
    <dgm:cxn modelId="{365D8738-0702-4285-88AF-A65BCFD02353}" type="presParOf" srcId="{F7CC6F97-3363-44EC-BAA4-8A66BE7DEAE1}" destId="{6DC2416E-CF49-4B44-9155-675616F6BA0D}" srcOrd="8" destOrd="0" presId="urn:microsoft.com/office/officeart/2005/8/layout/venn1"/>
    <dgm:cxn modelId="{B4C8BC99-E8D3-4135-AF92-F7437AE2D9FB}" type="presParOf" srcId="{F7CC6F97-3363-44EC-BAA4-8A66BE7DEAE1}" destId="{FB875D4A-23A2-429B-97DF-958F3A87CB87}" srcOrd="9" destOrd="0" presId="urn:microsoft.com/office/officeart/2005/8/layout/venn1"/>
    <dgm:cxn modelId="{61A191E8-34A8-4C11-A33C-43082DEDBABB}" type="presParOf" srcId="{F7CC6F97-3363-44EC-BAA4-8A66BE7DEAE1}" destId="{E64678A6-F3B9-4863-869E-3E3DCE0C0BF2}" srcOrd="10" destOrd="0" presId="urn:microsoft.com/office/officeart/2005/8/layout/venn1"/>
    <dgm:cxn modelId="{859FF914-3C03-4AD7-811E-2FF601BE5A17}" type="presParOf" srcId="{F7CC6F97-3363-44EC-BAA4-8A66BE7DEAE1}" destId="{364CD8A8-7604-450A-8A09-CABECFCF5907}" srcOrd="11" destOrd="0" presId="urn:microsoft.com/office/officeart/2005/8/layout/ven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C19FD-8296-4750-B543-1E49E8FA5B6F}">
      <dsp:nvSpPr>
        <dsp:cNvPr id="0" name=""/>
        <dsp:cNvSpPr/>
      </dsp:nvSpPr>
      <dsp:spPr>
        <a:xfrm>
          <a:off x="1272770" y="1703122"/>
          <a:ext cx="1084111" cy="108411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dirty="0"/>
            <a:t>Quality Care</a:t>
          </a:r>
        </a:p>
      </dsp:txBody>
      <dsp:txXfrm>
        <a:off x="1431534" y="1861886"/>
        <a:ext cx="766583" cy="766583"/>
      </dsp:txXfrm>
    </dsp:sp>
    <dsp:sp modelId="{5E4426EC-03C8-44C9-BE4B-BBF03ABAC1BE}">
      <dsp:nvSpPr>
        <dsp:cNvPr id="0" name=""/>
        <dsp:cNvSpPr/>
      </dsp:nvSpPr>
      <dsp:spPr>
        <a:xfrm rot="16200000">
          <a:off x="1688514" y="1549384"/>
          <a:ext cx="252623" cy="54851"/>
        </a:xfrm>
        <a:custGeom>
          <a:avLst/>
          <a:gdLst/>
          <a:ahLst/>
          <a:cxnLst/>
          <a:rect l="0" t="0" r="0" b="0"/>
          <a:pathLst>
            <a:path>
              <a:moveTo>
                <a:pt x="0" y="27425"/>
              </a:moveTo>
              <a:lnTo>
                <a:pt x="25262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08510" y="1570494"/>
        <a:ext cx="12631" cy="12631"/>
      </dsp:txXfrm>
    </dsp:sp>
    <dsp:sp modelId="{3B8109FD-7F0F-4A58-8142-6FF99C366A8B}">
      <dsp:nvSpPr>
        <dsp:cNvPr id="0" name=""/>
        <dsp:cNvSpPr/>
      </dsp:nvSpPr>
      <dsp:spPr>
        <a:xfrm>
          <a:off x="1212147" y="215760"/>
          <a:ext cx="1205358" cy="123473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Continence</a:t>
          </a:r>
        </a:p>
      </dsp:txBody>
      <dsp:txXfrm>
        <a:off x="1388668" y="396583"/>
        <a:ext cx="852316" cy="873091"/>
      </dsp:txXfrm>
    </dsp:sp>
    <dsp:sp modelId="{96935BB9-B015-44E0-BD63-D05C142FCDFD}">
      <dsp:nvSpPr>
        <dsp:cNvPr id="0" name=""/>
        <dsp:cNvSpPr/>
      </dsp:nvSpPr>
      <dsp:spPr>
        <a:xfrm rot="19800000">
          <a:off x="2262292" y="1864739"/>
          <a:ext cx="327936" cy="54851"/>
        </a:xfrm>
        <a:custGeom>
          <a:avLst/>
          <a:gdLst/>
          <a:ahLst/>
          <a:cxnLst/>
          <a:rect l="0" t="0" r="0" b="0"/>
          <a:pathLst>
            <a:path>
              <a:moveTo>
                <a:pt x="0" y="27425"/>
              </a:moveTo>
              <a:lnTo>
                <a:pt x="327936"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418062" y="1883967"/>
        <a:ext cx="16396" cy="16396"/>
      </dsp:txXfrm>
    </dsp:sp>
    <dsp:sp modelId="{9219CEFB-1CD8-4774-A723-595BCBA6EBA4}">
      <dsp:nvSpPr>
        <dsp:cNvPr id="0" name=""/>
        <dsp:cNvSpPr/>
      </dsp:nvSpPr>
      <dsp:spPr>
        <a:xfrm>
          <a:off x="2495640" y="997097"/>
          <a:ext cx="1084111" cy="1084111"/>
        </a:xfrm>
        <a:prstGeom prst="ellipse">
          <a:avLst/>
        </a:prstGeom>
        <a:solidFill>
          <a:srgbClr val="00E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Falls</a:t>
          </a:r>
        </a:p>
      </dsp:txBody>
      <dsp:txXfrm>
        <a:off x="2654404" y="1155861"/>
        <a:ext cx="766583" cy="766583"/>
      </dsp:txXfrm>
    </dsp:sp>
    <dsp:sp modelId="{BB68022F-BC74-47FB-918B-C617CAC53322}">
      <dsp:nvSpPr>
        <dsp:cNvPr id="0" name=""/>
        <dsp:cNvSpPr/>
      </dsp:nvSpPr>
      <dsp:spPr>
        <a:xfrm rot="1800000">
          <a:off x="2262292" y="2570764"/>
          <a:ext cx="327936" cy="54851"/>
        </a:xfrm>
        <a:custGeom>
          <a:avLst/>
          <a:gdLst/>
          <a:ahLst/>
          <a:cxnLst/>
          <a:rect l="0" t="0" r="0" b="0"/>
          <a:pathLst>
            <a:path>
              <a:moveTo>
                <a:pt x="0" y="27425"/>
              </a:moveTo>
              <a:lnTo>
                <a:pt x="327936"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418062" y="2589991"/>
        <a:ext cx="16396" cy="16396"/>
      </dsp:txXfrm>
    </dsp:sp>
    <dsp:sp modelId="{01801424-C2F7-4956-8C27-45E239F664D9}">
      <dsp:nvSpPr>
        <dsp:cNvPr id="0" name=""/>
        <dsp:cNvSpPr/>
      </dsp:nvSpPr>
      <dsp:spPr>
        <a:xfrm>
          <a:off x="2495640" y="2409146"/>
          <a:ext cx="1084111" cy="1084111"/>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Pressure Injury</a:t>
          </a:r>
        </a:p>
      </dsp:txBody>
      <dsp:txXfrm>
        <a:off x="2654404" y="2567910"/>
        <a:ext cx="766583" cy="766583"/>
      </dsp:txXfrm>
    </dsp:sp>
    <dsp:sp modelId="{E3BF6129-A323-4F0F-85E7-83FBB0A1BC73}">
      <dsp:nvSpPr>
        <dsp:cNvPr id="0" name=""/>
        <dsp:cNvSpPr/>
      </dsp:nvSpPr>
      <dsp:spPr>
        <a:xfrm rot="5400000">
          <a:off x="1680952" y="2893681"/>
          <a:ext cx="267747" cy="54851"/>
        </a:xfrm>
        <a:custGeom>
          <a:avLst/>
          <a:gdLst/>
          <a:ahLst/>
          <a:cxnLst/>
          <a:rect l="0" t="0" r="0" b="0"/>
          <a:pathLst>
            <a:path>
              <a:moveTo>
                <a:pt x="0" y="27425"/>
              </a:moveTo>
              <a:lnTo>
                <a:pt x="267747"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08132" y="2914413"/>
        <a:ext cx="13387" cy="13387"/>
      </dsp:txXfrm>
    </dsp:sp>
    <dsp:sp modelId="{60466B80-1954-45A8-A00C-22FD5A986300}">
      <dsp:nvSpPr>
        <dsp:cNvPr id="0" name=""/>
        <dsp:cNvSpPr/>
      </dsp:nvSpPr>
      <dsp:spPr>
        <a:xfrm>
          <a:off x="1231195" y="3054980"/>
          <a:ext cx="1167262" cy="1204491"/>
        </a:xfrm>
        <a:prstGeom prst="ellipse">
          <a:avLst/>
        </a:prstGeom>
        <a:solidFill>
          <a:srgbClr val="F84A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Medication safety</a:t>
          </a:r>
        </a:p>
      </dsp:txBody>
      <dsp:txXfrm>
        <a:off x="1402137" y="3231374"/>
        <a:ext cx="825378" cy="851703"/>
      </dsp:txXfrm>
    </dsp:sp>
    <dsp:sp modelId="{882C494B-771D-4F36-9684-B83DCBA7B06D}">
      <dsp:nvSpPr>
        <dsp:cNvPr id="0" name=""/>
        <dsp:cNvSpPr/>
      </dsp:nvSpPr>
      <dsp:spPr>
        <a:xfrm rot="9000000">
          <a:off x="1039423" y="2570764"/>
          <a:ext cx="327936" cy="54851"/>
        </a:xfrm>
        <a:custGeom>
          <a:avLst/>
          <a:gdLst/>
          <a:ahLst/>
          <a:cxnLst/>
          <a:rect l="0" t="0" r="0" b="0"/>
          <a:pathLst>
            <a:path>
              <a:moveTo>
                <a:pt x="0" y="27425"/>
              </a:moveTo>
              <a:lnTo>
                <a:pt x="327936"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195193" y="2589991"/>
        <a:ext cx="16396" cy="16396"/>
      </dsp:txXfrm>
    </dsp:sp>
    <dsp:sp modelId="{38BD2618-A402-48FF-844F-9065301D4FBB}">
      <dsp:nvSpPr>
        <dsp:cNvPr id="0" name=""/>
        <dsp:cNvSpPr/>
      </dsp:nvSpPr>
      <dsp:spPr>
        <a:xfrm>
          <a:off x="49901" y="2409146"/>
          <a:ext cx="1084111" cy="108411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Nutrition &amp; hydration</a:t>
          </a:r>
        </a:p>
      </dsp:txBody>
      <dsp:txXfrm>
        <a:off x="208665" y="2567910"/>
        <a:ext cx="766583" cy="766583"/>
      </dsp:txXfrm>
    </dsp:sp>
    <dsp:sp modelId="{9E0F080B-56D3-4797-AA2B-53EF02B70DFB}">
      <dsp:nvSpPr>
        <dsp:cNvPr id="0" name=""/>
        <dsp:cNvSpPr/>
      </dsp:nvSpPr>
      <dsp:spPr>
        <a:xfrm rot="12600000">
          <a:off x="1086906" y="1877463"/>
          <a:ext cx="277044" cy="54851"/>
        </a:xfrm>
        <a:custGeom>
          <a:avLst/>
          <a:gdLst/>
          <a:ahLst/>
          <a:cxnLst/>
          <a:rect l="0" t="0" r="0" b="0"/>
          <a:pathLst>
            <a:path>
              <a:moveTo>
                <a:pt x="0" y="27425"/>
              </a:moveTo>
              <a:lnTo>
                <a:pt x="277044"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218502" y="1897962"/>
        <a:ext cx="13852" cy="13852"/>
      </dsp:txXfrm>
    </dsp:sp>
    <dsp:sp modelId="{542AFFE9-398D-4F0B-915C-F40E5DBFAF57}">
      <dsp:nvSpPr>
        <dsp:cNvPr id="0" name=""/>
        <dsp:cNvSpPr/>
      </dsp:nvSpPr>
      <dsp:spPr>
        <a:xfrm>
          <a:off x="-22132" y="998545"/>
          <a:ext cx="1228178" cy="1081216"/>
        </a:xfrm>
        <a:prstGeom prst="ellipse">
          <a:avLst/>
        </a:prstGeom>
        <a:solidFill>
          <a:srgbClr val="8D3C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a:t>Cognitive impairment</a:t>
          </a:r>
        </a:p>
      </dsp:txBody>
      <dsp:txXfrm>
        <a:off x="157731" y="1156885"/>
        <a:ext cx="868452" cy="764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B672-FE50-4215-84EE-4FE91B88DA47}">
      <dsp:nvSpPr>
        <dsp:cNvPr id="0" name=""/>
        <dsp:cNvSpPr/>
      </dsp:nvSpPr>
      <dsp:spPr>
        <a:xfrm>
          <a:off x="2411520" y="850931"/>
          <a:ext cx="1505464" cy="1505464"/>
        </a:xfrm>
        <a:prstGeom prst="ellipse">
          <a:avLst/>
        </a:prstGeom>
        <a:solidFill>
          <a:srgbClr val="00B0F0">
            <a:alpha val="4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05478208-A854-4774-A1CF-D6CCCCEF7ECD}">
      <dsp:nvSpPr>
        <dsp:cNvPr id="0" name=""/>
        <dsp:cNvSpPr/>
      </dsp:nvSpPr>
      <dsp:spPr>
        <a:xfrm>
          <a:off x="2363359" y="398257"/>
          <a:ext cx="1755917" cy="3862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Continence</a:t>
          </a:r>
        </a:p>
      </dsp:txBody>
      <dsp:txXfrm>
        <a:off x="2363359" y="398257"/>
        <a:ext cx="1755917" cy="386235"/>
      </dsp:txXfrm>
    </dsp:sp>
    <dsp:sp modelId="{A3B615D1-93BB-4FC0-9B00-4FF4C95E7A59}">
      <dsp:nvSpPr>
        <dsp:cNvPr id="0" name=""/>
        <dsp:cNvSpPr/>
      </dsp:nvSpPr>
      <dsp:spPr>
        <a:xfrm>
          <a:off x="2987170" y="1246159"/>
          <a:ext cx="1505464" cy="1505464"/>
        </a:xfrm>
        <a:prstGeom prst="ellipse">
          <a:avLst/>
        </a:prstGeom>
        <a:solidFill>
          <a:srgbClr val="05FF76">
            <a:alpha val="4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6AB27D23-5295-4995-B559-17B93F0EC371}">
      <dsp:nvSpPr>
        <dsp:cNvPr id="0" name=""/>
        <dsp:cNvSpPr/>
      </dsp:nvSpPr>
      <dsp:spPr>
        <a:xfrm>
          <a:off x="4008776" y="1251623"/>
          <a:ext cx="1274808" cy="3040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Falls</a:t>
          </a:r>
        </a:p>
      </dsp:txBody>
      <dsp:txXfrm>
        <a:off x="4008776" y="1251623"/>
        <a:ext cx="1274808" cy="304075"/>
      </dsp:txXfrm>
    </dsp:sp>
    <dsp:sp modelId="{90BB813A-8C67-4A35-A87E-A1CB3F2A75E9}">
      <dsp:nvSpPr>
        <dsp:cNvPr id="0" name=""/>
        <dsp:cNvSpPr/>
      </dsp:nvSpPr>
      <dsp:spPr>
        <a:xfrm>
          <a:off x="2987170" y="1810465"/>
          <a:ext cx="1505464" cy="1505464"/>
        </a:xfrm>
        <a:prstGeom prst="ellipse">
          <a:avLst/>
        </a:prstGeom>
        <a:solidFill>
          <a:srgbClr val="FFC00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8AF8DAB-AB6F-42F3-BA77-DFF8A34AD16C}">
      <dsp:nvSpPr>
        <dsp:cNvPr id="0" name=""/>
        <dsp:cNvSpPr/>
      </dsp:nvSpPr>
      <dsp:spPr>
        <a:xfrm>
          <a:off x="4351179" y="2375462"/>
          <a:ext cx="1514312" cy="849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Pressure Injury</a:t>
          </a:r>
        </a:p>
      </dsp:txBody>
      <dsp:txXfrm>
        <a:off x="4351179" y="2375462"/>
        <a:ext cx="1514312" cy="849445"/>
      </dsp:txXfrm>
    </dsp:sp>
    <dsp:sp modelId="{34036672-DFBC-40AC-9568-704D9FEB73FE}">
      <dsp:nvSpPr>
        <dsp:cNvPr id="0" name=""/>
        <dsp:cNvSpPr/>
      </dsp:nvSpPr>
      <dsp:spPr>
        <a:xfrm>
          <a:off x="2613328" y="2159376"/>
          <a:ext cx="1505464" cy="1505464"/>
        </a:xfrm>
        <a:prstGeom prst="ellipse">
          <a:avLst/>
        </a:prstGeom>
        <a:solidFill>
          <a:srgbClr val="F511FB">
            <a:alpha val="4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42DA7212-451B-4303-A4C6-1CB1EF391F4A}">
      <dsp:nvSpPr>
        <dsp:cNvPr id="0" name=""/>
        <dsp:cNvSpPr/>
      </dsp:nvSpPr>
      <dsp:spPr>
        <a:xfrm>
          <a:off x="2310338" y="3696689"/>
          <a:ext cx="1881830" cy="10251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Medication safety</a:t>
          </a:r>
        </a:p>
      </dsp:txBody>
      <dsp:txXfrm>
        <a:off x="2310338" y="3696689"/>
        <a:ext cx="1881830" cy="1025121"/>
      </dsp:txXfrm>
    </dsp:sp>
    <dsp:sp modelId="{6DC2416E-CF49-4B44-9155-675616F6BA0D}">
      <dsp:nvSpPr>
        <dsp:cNvPr id="0" name=""/>
        <dsp:cNvSpPr/>
      </dsp:nvSpPr>
      <dsp:spPr>
        <a:xfrm>
          <a:off x="2009872" y="1810465"/>
          <a:ext cx="1505464" cy="1505464"/>
        </a:xfrm>
        <a:prstGeom prst="ellipse">
          <a:avLst/>
        </a:prstGeom>
        <a:solidFill>
          <a:srgbClr val="FF0000">
            <a:alpha val="50000"/>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FB875D4A-23A2-429B-97DF-958F3A87CB87}">
      <dsp:nvSpPr>
        <dsp:cNvPr id="0" name=""/>
        <dsp:cNvSpPr/>
      </dsp:nvSpPr>
      <dsp:spPr>
        <a:xfrm>
          <a:off x="372955" y="2633875"/>
          <a:ext cx="1664720" cy="9488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Nutrition &amp; Hydration</a:t>
          </a:r>
        </a:p>
      </dsp:txBody>
      <dsp:txXfrm>
        <a:off x="372955" y="2633875"/>
        <a:ext cx="1664720" cy="948831"/>
      </dsp:txXfrm>
    </dsp:sp>
    <dsp:sp modelId="{E64678A6-F3B9-4863-869E-3E3DCE0C0BF2}">
      <dsp:nvSpPr>
        <dsp:cNvPr id="0" name=""/>
        <dsp:cNvSpPr/>
      </dsp:nvSpPr>
      <dsp:spPr>
        <a:xfrm>
          <a:off x="2009872" y="1238256"/>
          <a:ext cx="1505464" cy="1505464"/>
        </a:xfrm>
        <a:prstGeom prst="ellipse">
          <a:avLst/>
        </a:prstGeom>
        <a:solidFill>
          <a:srgbClr val="9A53AD">
            <a:alpha val="49804"/>
          </a:srgbClr>
        </a:solidFill>
        <a:ln w="25400" cap="flat" cmpd="sng" algn="ctr">
          <a:noFill/>
          <a:prstDash val="solid"/>
        </a:ln>
        <a:effectLst>
          <a:softEdge rad="0"/>
        </a:effectLst>
      </dsp:spPr>
      <dsp:style>
        <a:lnRef idx="2">
          <a:scrgbClr r="0" g="0" b="0"/>
        </a:lnRef>
        <a:fillRef idx="1">
          <a:scrgbClr r="0" g="0" b="0"/>
        </a:fillRef>
        <a:effectRef idx="0">
          <a:scrgbClr r="0" g="0" b="0"/>
        </a:effectRef>
        <a:fontRef idx="minor">
          <a:schemeClr val="tx1"/>
        </a:fontRef>
      </dsp:style>
    </dsp:sp>
    <dsp:sp modelId="{364CD8A8-7604-450A-8A09-CABECFCF5907}">
      <dsp:nvSpPr>
        <dsp:cNvPr id="0" name=""/>
        <dsp:cNvSpPr/>
      </dsp:nvSpPr>
      <dsp:spPr>
        <a:xfrm>
          <a:off x="494820" y="1172407"/>
          <a:ext cx="1460794" cy="999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b="1" kern="1200"/>
            <a:t>Cognitive Impairment</a:t>
          </a:r>
        </a:p>
      </dsp:txBody>
      <dsp:txXfrm>
        <a:off x="494820" y="1172407"/>
        <a:ext cx="1460794" cy="999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3/31/2025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13131"/>
                </a:solidFill>
                <a:effectLst/>
                <a:latin typeface="OpenSans"/>
              </a:rPr>
              <a:t>Falls Prevention in Hospital is guided by the National Standards and the international Falls Prevention Guidelines. There will be new National Best practice guidelines for Australian being released this year by the Australian Commission on Safety and Quality in Health Care. </a:t>
            </a:r>
          </a:p>
          <a:p>
            <a:endParaRPr lang="en-AU" b="0" i="0" dirty="0">
              <a:solidFill>
                <a:srgbClr val="313131"/>
              </a:solidFill>
              <a:effectLst/>
              <a:latin typeface="OpenSans"/>
            </a:endParaRPr>
          </a:p>
          <a:p>
            <a:r>
              <a:rPr lang="en-AU" b="0" i="0" dirty="0">
                <a:solidFill>
                  <a:srgbClr val="313131"/>
                </a:solidFill>
                <a:effectLst/>
                <a:latin typeface="OpenSans"/>
              </a:rPr>
              <a:t>The Australians Commission on Safety and Quality in Health Care, National Safety and Quality Health Service (NSQHS)  Accreditation Standards to provide a nationally consistent approach to providing quality care. </a:t>
            </a:r>
          </a:p>
          <a:p>
            <a:r>
              <a:rPr lang="en-AU" b="0" i="0" dirty="0">
                <a:solidFill>
                  <a:srgbClr val="313131"/>
                </a:solidFill>
                <a:effectLst/>
                <a:latin typeface="OpenSans"/>
              </a:rPr>
              <a:t>These 3 standards are closely interconnected and all work together to keep patients safe in hospital </a:t>
            </a:r>
          </a:p>
          <a:p>
            <a:r>
              <a:rPr lang="en-AU" b="0" i="0" dirty="0">
                <a:solidFill>
                  <a:srgbClr val="313131"/>
                </a:solidFill>
                <a:effectLst/>
                <a:latin typeface="OpenSans"/>
              </a:rPr>
              <a:t>Standard 2 – Partnering with Consumers – involving  patients/ families and carers as partners in their planning of care </a:t>
            </a:r>
          </a:p>
          <a:p>
            <a:r>
              <a:rPr lang="en-AU" b="0" i="0" dirty="0">
                <a:solidFill>
                  <a:srgbClr val="313131"/>
                </a:solidFill>
                <a:effectLst/>
                <a:latin typeface="OpenSans"/>
              </a:rPr>
              <a:t>Standard 5 – Comprehensive Care Standard – Comprehensive Care planning process includes an integrated individualised screening and assessment process in collaboration with patients, carers and families to develop a goal-directed comprehensive care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13131"/>
                </a:solidFill>
                <a:effectLst/>
                <a:latin typeface="OpenSans"/>
              </a:rPr>
              <a:t>Standard 6 – Communicating for safety- </a:t>
            </a:r>
            <a:r>
              <a:rPr lang="en-AU" b="0" i="1" dirty="0">
                <a:solidFill>
                  <a:srgbClr val="313131"/>
                </a:solidFill>
                <a:effectLst/>
                <a:highlight>
                  <a:srgbClr val="FFFFFF"/>
                </a:highlight>
                <a:latin typeface="OpenSans"/>
              </a:rPr>
              <a:t>Communication is a key safety and quality issue, </a:t>
            </a:r>
            <a:r>
              <a:rPr lang="en-AU" i="1" dirty="0">
                <a:solidFill>
                  <a:srgbClr val="313131"/>
                </a:solidFill>
                <a:highlight>
                  <a:srgbClr val="FFFFFF"/>
                </a:highlight>
                <a:latin typeface="OpenSans"/>
              </a:rPr>
              <a:t>a</a:t>
            </a:r>
            <a:r>
              <a:rPr lang="en-AU" b="0" i="1" dirty="0">
                <a:solidFill>
                  <a:srgbClr val="313131"/>
                </a:solidFill>
                <a:effectLst/>
                <a:highlight>
                  <a:srgbClr val="FFFFFF"/>
                </a:highlight>
                <a:latin typeface="OpenSans"/>
              </a:rPr>
              <a:t>nd</a:t>
            </a:r>
            <a:r>
              <a:rPr lang="en-AU" i="1" dirty="0">
                <a:solidFill>
                  <a:srgbClr val="313131"/>
                </a:solidFill>
                <a:highlight>
                  <a:srgbClr val="FFFFFF"/>
                </a:highlight>
                <a:latin typeface="OpenSans"/>
              </a:rPr>
              <a:t> </a:t>
            </a:r>
            <a:r>
              <a:rPr lang="en-AU" b="0" i="1" dirty="0">
                <a:solidFill>
                  <a:srgbClr val="313131"/>
                </a:solidFill>
                <a:effectLst/>
                <a:highlight>
                  <a:srgbClr val="FFFFFF"/>
                </a:highlight>
                <a:latin typeface="OpenSans"/>
              </a:rPr>
              <a:t>is critical to the delivery of safe patient care</a:t>
            </a:r>
          </a:p>
          <a:p>
            <a:endParaRPr lang="en-AU" b="0" i="0" dirty="0">
              <a:solidFill>
                <a:srgbClr val="313131"/>
              </a:solidFill>
              <a:effectLst/>
              <a:latin typeface="OpenSans"/>
            </a:endParaRPr>
          </a:p>
          <a:p>
            <a:endParaRPr lang="en-AU" b="0" i="0" dirty="0">
              <a:solidFill>
                <a:srgbClr val="313131"/>
              </a:solidFill>
              <a:effectLst/>
              <a:latin typeface="OpenSans"/>
            </a:endParaRPr>
          </a:p>
          <a:p>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11161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0318-1C31-DEFE-31D2-3FA48AA43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A4A7E-0485-8174-9BE4-F98ED41FF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6C077-0AD4-A2EB-086D-BDCC68F20946}"/>
              </a:ext>
            </a:extLst>
          </p:cNvPr>
          <p:cNvSpPr>
            <a:spLocks noGrp="1"/>
          </p:cNvSpPr>
          <p:nvPr>
            <p:ph type="body" idx="1"/>
          </p:nvPr>
        </p:nvSpPr>
        <p:spPr/>
        <p:txBody>
          <a:bodyPr/>
          <a:lstStyle/>
          <a:p>
            <a:endParaRPr lang="en-US" baseline="0" dirty="0"/>
          </a:p>
          <a:p>
            <a:endParaRPr lang="en-AU" dirty="0"/>
          </a:p>
        </p:txBody>
      </p:sp>
      <p:sp>
        <p:nvSpPr>
          <p:cNvPr id="4" name="Slide Number Placeholder 3">
            <a:extLst>
              <a:ext uri="{FF2B5EF4-FFF2-40B4-BE49-F238E27FC236}">
                <a16:creationId xmlns:a16="http://schemas.microsoft.com/office/drawing/2014/main" id="{7C05F720-C10C-14C4-1646-3A66D76C302B}"/>
              </a:ext>
            </a:extLst>
          </p:cNvPr>
          <p:cNvSpPr>
            <a:spLocks noGrp="1"/>
          </p:cNvSpPr>
          <p:nvPr>
            <p:ph type="sldNum" sz="quarter" idx="10"/>
          </p:nvPr>
        </p:nvSpPr>
        <p:spPr/>
        <p:txBody>
          <a:bodyPr/>
          <a:lstStyle/>
          <a:p>
            <a:fld id="{97863621-2E60-B848-8968-B0341E26A312}" type="slidenum">
              <a:rPr lang="en-US" smtClean="0"/>
              <a:t>13</a:t>
            </a:fld>
            <a:endParaRPr lang="en-US"/>
          </a:p>
        </p:txBody>
      </p:sp>
    </p:spTree>
    <p:extLst>
      <p:ext uri="{BB962C8B-B14F-4D97-AF65-F5344CB8AC3E}">
        <p14:creationId xmlns:p14="http://schemas.microsoft.com/office/powerpoint/2010/main" val="98990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48F0-5192-1287-A8A8-42A13E435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59FBB-5A17-A951-1E59-CFBC07B1C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03997-FB6C-4BED-CF7D-0B0FF7148299}"/>
              </a:ext>
            </a:extLst>
          </p:cNvPr>
          <p:cNvSpPr>
            <a:spLocks noGrp="1"/>
          </p:cNvSpPr>
          <p:nvPr>
            <p:ph type="body" idx="1"/>
          </p:nvPr>
        </p:nvSpPr>
        <p:spPr/>
        <p:txBody>
          <a:bodyPr/>
          <a:lstStyle/>
          <a:p>
            <a:endParaRPr lang="en-US" baseline="0" dirty="0"/>
          </a:p>
          <a:p>
            <a:endParaRPr lang="en-AU" dirty="0"/>
          </a:p>
        </p:txBody>
      </p:sp>
      <p:sp>
        <p:nvSpPr>
          <p:cNvPr id="4" name="Slide Number Placeholder 3">
            <a:extLst>
              <a:ext uri="{FF2B5EF4-FFF2-40B4-BE49-F238E27FC236}">
                <a16:creationId xmlns:a16="http://schemas.microsoft.com/office/drawing/2014/main" id="{63809985-007F-8F38-9001-6DEB48BFBDA0}"/>
              </a:ext>
            </a:extLst>
          </p:cNvPr>
          <p:cNvSpPr>
            <a:spLocks noGrp="1"/>
          </p:cNvSpPr>
          <p:nvPr>
            <p:ph type="sldNum" sz="quarter" idx="10"/>
          </p:nvPr>
        </p:nvSpPr>
        <p:spPr/>
        <p:txBody>
          <a:bodyPr/>
          <a:lstStyle/>
          <a:p>
            <a:fld id="{97863621-2E60-B848-8968-B0341E26A312}" type="slidenum">
              <a:rPr lang="en-US" smtClean="0"/>
              <a:t>14</a:t>
            </a:fld>
            <a:endParaRPr lang="en-US"/>
          </a:p>
        </p:txBody>
      </p:sp>
    </p:spTree>
    <p:extLst>
      <p:ext uri="{BB962C8B-B14F-4D97-AF65-F5344CB8AC3E}">
        <p14:creationId xmlns:p14="http://schemas.microsoft.com/office/powerpoint/2010/main" val="23724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EA7A-6375-F28C-7F4D-DF3DD8F54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8CCD3-45D7-E1B5-369B-EE2EB2614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EB386-2F1F-6BA9-49B6-48F28E7523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0AD184-FDD8-3515-785C-06E89194A928}"/>
              </a:ext>
            </a:extLst>
          </p:cNvPr>
          <p:cNvSpPr>
            <a:spLocks noGrp="1"/>
          </p:cNvSpPr>
          <p:nvPr>
            <p:ph type="sldNum" sz="quarter" idx="10"/>
          </p:nvPr>
        </p:nvSpPr>
        <p:spPr/>
        <p:txBody>
          <a:bodyPr/>
          <a:lstStyle/>
          <a:p>
            <a:fld id="{97863621-2E60-B848-8968-B0341E26A312}" type="slidenum">
              <a:rPr lang="en-US" smtClean="0"/>
              <a:t>15</a:t>
            </a:fld>
            <a:endParaRPr lang="en-US"/>
          </a:p>
        </p:txBody>
      </p:sp>
    </p:spTree>
    <p:extLst>
      <p:ext uri="{BB962C8B-B14F-4D97-AF65-F5344CB8AC3E}">
        <p14:creationId xmlns:p14="http://schemas.microsoft.com/office/powerpoint/2010/main" val="280679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2236-6164-66FA-162C-C5F0FE329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5A43F-4254-C85E-87F3-B8DFE3076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38E8F-B653-A5F9-878A-211C7A7DFF44}"/>
              </a:ext>
            </a:extLst>
          </p:cNvPr>
          <p:cNvSpPr>
            <a:spLocks noGrp="1"/>
          </p:cNvSpPr>
          <p:nvPr>
            <p:ph type="body" idx="1"/>
          </p:nvPr>
        </p:nvSpPr>
        <p:spPr/>
        <p:txBody>
          <a:bodyPr/>
          <a:lstStyle/>
          <a:p>
            <a:r>
              <a:rPr lang="en-US" dirty="0"/>
              <a:t>Informing</a:t>
            </a:r>
            <a:r>
              <a:rPr lang="en-US" baseline="0" dirty="0"/>
              <a:t> patients why we feel they are at risk. – what we will be doing to reduce those risks in hospital at the moment </a:t>
            </a:r>
          </a:p>
          <a:p>
            <a:endParaRPr lang="en-US" baseline="0" dirty="0"/>
          </a:p>
          <a:p>
            <a:endParaRPr lang="en-AU" dirty="0"/>
          </a:p>
        </p:txBody>
      </p:sp>
      <p:sp>
        <p:nvSpPr>
          <p:cNvPr id="4" name="Slide Number Placeholder 3">
            <a:extLst>
              <a:ext uri="{FF2B5EF4-FFF2-40B4-BE49-F238E27FC236}">
                <a16:creationId xmlns:a16="http://schemas.microsoft.com/office/drawing/2014/main" id="{CB0AE313-DF9D-4FD6-1418-0DA6969D10B7}"/>
              </a:ext>
            </a:extLst>
          </p:cNvPr>
          <p:cNvSpPr>
            <a:spLocks noGrp="1"/>
          </p:cNvSpPr>
          <p:nvPr>
            <p:ph type="sldNum" sz="quarter" idx="10"/>
          </p:nvPr>
        </p:nvSpPr>
        <p:spPr/>
        <p:txBody>
          <a:bodyPr/>
          <a:lstStyle/>
          <a:p>
            <a:fld id="{97863621-2E60-B848-8968-B0341E26A312}" type="slidenum">
              <a:rPr lang="en-US" smtClean="0"/>
              <a:t>16</a:t>
            </a:fld>
            <a:endParaRPr lang="en-US"/>
          </a:p>
        </p:txBody>
      </p:sp>
    </p:spTree>
    <p:extLst>
      <p:ext uri="{BB962C8B-B14F-4D97-AF65-F5344CB8AC3E}">
        <p14:creationId xmlns:p14="http://schemas.microsoft.com/office/powerpoint/2010/main" val="259365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335295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Risk</a:t>
            </a:r>
            <a:r>
              <a:rPr lang="en-AU" baseline="0" dirty="0"/>
              <a:t> factors can be screened and strategies can be put in place to mitigate risk. EG. Medications review or decluttering of home and living spaces</a:t>
            </a:r>
          </a:p>
          <a:p>
            <a:endParaRPr lang="en-AU" baseline="0" dirty="0"/>
          </a:p>
          <a:p>
            <a:r>
              <a:rPr lang="en-AU" baseline="0" dirty="0"/>
              <a:t>…but the gold standard for preventing falls is: Physical Activity</a:t>
            </a: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62796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166096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dirty="0"/>
              <a:t>Its important to think of all the factors to consider when caring for older people in hospital to provide person centred care to keep people safe in hospital </a:t>
            </a:r>
          </a:p>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343679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490A-3850-E924-4379-CD92D7FDA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EB1BB-980D-1BD7-4B44-A8D711CC6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25520-C433-CA10-69C5-AA839C62ECA1}"/>
              </a:ext>
            </a:extLst>
          </p:cNvPr>
          <p:cNvSpPr>
            <a:spLocks noGrp="1"/>
          </p:cNvSpPr>
          <p:nvPr>
            <p:ph type="body" idx="1"/>
          </p:nvPr>
        </p:nvSpPr>
        <p:spPr/>
        <p:txBody>
          <a:bodyPr/>
          <a:lstStyle/>
          <a:p>
            <a:r>
              <a:rPr lang="en-AU" dirty="0"/>
              <a:t>Involving the whole MDT ward team in the care of patient. </a:t>
            </a:r>
          </a:p>
          <a:p>
            <a:endParaRPr lang="en-AU" dirty="0"/>
          </a:p>
        </p:txBody>
      </p:sp>
      <p:sp>
        <p:nvSpPr>
          <p:cNvPr id="4" name="Slide Number Placeholder 3">
            <a:extLst>
              <a:ext uri="{FF2B5EF4-FFF2-40B4-BE49-F238E27FC236}">
                <a16:creationId xmlns:a16="http://schemas.microsoft.com/office/drawing/2014/main" id="{A470F8DB-D668-B925-D471-227961C1355E}"/>
              </a:ext>
            </a:extLst>
          </p:cNvPr>
          <p:cNvSpPr>
            <a:spLocks noGrp="1"/>
          </p:cNvSpPr>
          <p:nvPr>
            <p:ph type="sldNum" sz="quarter" idx="10"/>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130162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53D20-BCE6-059E-8992-3A32C5E92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E648B-F1F7-3EA9-86B0-090EB9E42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1B09A-DD85-2F8B-56B3-34787425E49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CACFCA-ACB2-BF2F-B9B2-F885173115E0}"/>
              </a:ext>
            </a:extLst>
          </p:cNvPr>
          <p:cNvSpPr>
            <a:spLocks noGrp="1"/>
          </p:cNvSpPr>
          <p:nvPr>
            <p:ph type="sldNum" sz="quarter" idx="10"/>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50269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5BD2-6250-0E4D-F705-AAC63F12D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AA800-DF62-1723-BC1A-D79BAB95E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415FE-64D1-3A6E-B961-32E030F0E06A}"/>
              </a:ext>
            </a:extLst>
          </p:cNvPr>
          <p:cNvSpPr>
            <a:spLocks noGrp="1"/>
          </p:cNvSpPr>
          <p:nvPr>
            <p:ph type="body" idx="1"/>
          </p:nvPr>
        </p:nvSpPr>
        <p:spPr/>
        <p:txBody>
          <a:bodyPr/>
          <a:lstStyle/>
          <a:p>
            <a:r>
              <a:rPr lang="en-US" dirty="0"/>
              <a:t>Informing</a:t>
            </a:r>
            <a:r>
              <a:rPr lang="en-US" baseline="0" dirty="0"/>
              <a:t> patients why we feel they are at risk. – what we will be doing to reduce those risks in hospital at the moment </a:t>
            </a:r>
          </a:p>
          <a:p>
            <a:endParaRPr lang="en-US" baseline="0" dirty="0"/>
          </a:p>
          <a:p>
            <a:endParaRPr lang="en-AU" dirty="0"/>
          </a:p>
        </p:txBody>
      </p:sp>
      <p:sp>
        <p:nvSpPr>
          <p:cNvPr id="4" name="Slide Number Placeholder 3">
            <a:extLst>
              <a:ext uri="{FF2B5EF4-FFF2-40B4-BE49-F238E27FC236}">
                <a16:creationId xmlns:a16="http://schemas.microsoft.com/office/drawing/2014/main" id="{FA37241C-2CE5-D0DE-EBEB-7167D399F87E}"/>
              </a:ext>
            </a:extLst>
          </p:cNvPr>
          <p:cNvSpPr>
            <a:spLocks noGrp="1"/>
          </p:cNvSpPr>
          <p:nvPr>
            <p:ph type="sldNum" sz="quarter" idx="10"/>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246276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9AC93-FE9A-08D9-F0C1-DC1972763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97978-ADA8-38A2-7165-DB2650599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1392F-5420-AC71-A198-A42E1B82594A}"/>
              </a:ext>
            </a:extLst>
          </p:cNvPr>
          <p:cNvSpPr>
            <a:spLocks noGrp="1"/>
          </p:cNvSpPr>
          <p:nvPr>
            <p:ph type="body" idx="1"/>
          </p:nvPr>
        </p:nvSpPr>
        <p:spPr/>
        <p:txBody>
          <a:bodyPr/>
          <a:lstStyle/>
          <a:p>
            <a:r>
              <a:rPr lang="en-AU" dirty="0"/>
              <a:t>Effective teamwork and communication are foundational elements in a culture of safety and are key elements of high reliability organisations. Our inability to communicate effectively within teams and with patients and their carers is directly linked to patient harm</a:t>
            </a:r>
          </a:p>
          <a:p>
            <a:endParaRPr lang="en-AU" dirty="0"/>
          </a:p>
        </p:txBody>
      </p:sp>
      <p:sp>
        <p:nvSpPr>
          <p:cNvPr id="4" name="Slide Number Placeholder 3">
            <a:extLst>
              <a:ext uri="{FF2B5EF4-FFF2-40B4-BE49-F238E27FC236}">
                <a16:creationId xmlns:a16="http://schemas.microsoft.com/office/drawing/2014/main" id="{04E2BE8F-4754-EDEC-8036-BC32C2889A72}"/>
              </a:ext>
            </a:extLst>
          </p:cNvPr>
          <p:cNvSpPr>
            <a:spLocks noGrp="1"/>
          </p:cNvSpPr>
          <p:nvPr>
            <p:ph type="sldNum" sz="quarter" idx="10"/>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41118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CEB9-34E1-9C96-27C2-B82C12B99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CB633-F89E-ECDF-B0DD-61BF4B46A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D3E4B-5B56-55A6-C778-F85584C9F87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4DD5F5-0A7F-68B7-3680-FCE26DC31859}"/>
              </a:ext>
            </a:extLst>
          </p:cNvPr>
          <p:cNvSpPr>
            <a:spLocks noGrp="1"/>
          </p:cNvSpPr>
          <p:nvPr>
            <p:ph type="sldNum" sz="quarter" idx="10"/>
          </p:nvPr>
        </p:nvSpPr>
        <p:spPr/>
        <p:txBody>
          <a:bodyPr/>
          <a:lstStyle/>
          <a:p>
            <a:fld id="{97863621-2E60-B848-8968-B0341E26A312}" type="slidenum">
              <a:rPr lang="en-US" smtClean="0"/>
              <a:t>12</a:t>
            </a:fld>
            <a:endParaRPr lang="en-US"/>
          </a:p>
        </p:txBody>
      </p:sp>
    </p:spTree>
    <p:extLst>
      <p:ext uri="{BB962C8B-B14F-4D97-AF65-F5344CB8AC3E}">
        <p14:creationId xmlns:p14="http://schemas.microsoft.com/office/powerpoint/2010/main" val="22171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5958245-1D64-0140-89C3-C7BA6DB1A858}"/>
              </a:ext>
            </a:extLst>
          </p:cNvPr>
          <p:cNvPicPr>
            <a:picLocks noChangeAspect="1"/>
          </p:cNvPicPr>
          <p:nvPr userDrawn="1"/>
        </p:nvPicPr>
        <p:blipFill>
          <a:blip r:embed="rId59"/>
          <a:stretch>
            <a:fillRect/>
          </a:stretch>
        </p:blipFill>
        <p:spPr>
          <a:xfrm>
            <a:off x="10236460" y="6044781"/>
            <a:ext cx="1764196" cy="613058"/>
          </a:xfrm>
          <a:prstGeom prst="rect">
            <a:avLst/>
          </a:prstGeom>
        </p:spPr>
      </p:pic>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6012932" y="6211814"/>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dirty="0"/>
          </a:p>
        </p:txBody>
      </p:sp>
      <p:sp>
        <p:nvSpPr>
          <p:cNvPr id="10" name="Oval 9"/>
          <p:cNvSpPr/>
          <p:nvPr/>
        </p:nvSpPr>
        <p:spPr>
          <a:xfrm>
            <a:off x="5916044"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5479830"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5624689"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6352257"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6450481"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Action Button: Forward or Next 26">
            <a:hlinkClick r:id="" action="ppaction://hlinkshowjump?jump=nextslide" highlightClick="1"/>
          </p:cNvPr>
          <p:cNvSpPr/>
          <p:nvPr userDrawn="1"/>
        </p:nvSpPr>
        <p:spPr>
          <a:xfrm>
            <a:off x="6325047" y="6177823"/>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5447928" y="6170049"/>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31" name="Picture 30" descr="A close up of a logo&#10;&#10;Description automatically generated">
            <a:extLst>
              <a:ext uri="{FF2B5EF4-FFF2-40B4-BE49-F238E27FC236}">
                <a16:creationId xmlns:a16="http://schemas.microsoft.com/office/drawing/2014/main" id="{747218FC-E433-C343-AEA7-B3CA9B22B31E}"/>
              </a:ext>
            </a:extLst>
          </p:cNvPr>
          <p:cNvPicPr>
            <a:picLocks noChangeAspect="1"/>
          </p:cNvPicPr>
          <p:nvPr userDrawn="1"/>
        </p:nvPicPr>
        <p:blipFill>
          <a:blip r:embed="rId60"/>
          <a:stretch>
            <a:fillRect/>
          </a:stretch>
        </p:blipFill>
        <p:spPr>
          <a:xfrm>
            <a:off x="254359" y="6045178"/>
            <a:ext cx="1869233" cy="607501"/>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1219170" rtl="0" eaLnBrk="1" latinLnBrk="0" hangingPunct="1">
        <a:lnSpc>
          <a:spcPct val="86000"/>
        </a:lnSpc>
        <a:spcBef>
          <a:spcPct val="0"/>
        </a:spcBef>
        <a:buNone/>
        <a:defRPr sz="2800" kern="800" spc="-53" baseline="0">
          <a:solidFill>
            <a:schemeClr val="tx1"/>
          </a:solidFill>
          <a:latin typeface="Quicksand" pitchFamily="2" charset="77"/>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cec.health.nsw.gov.au/keep-patients-safe/older-persons-patient-safety-program/comprehensive-care-minimising-harm/videos-and-edu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08007-16DA-13D3-7169-9412850A3AAB}"/>
              </a:ext>
            </a:extLst>
          </p:cNvPr>
          <p:cNvSpPr>
            <a:spLocks noGrp="1"/>
          </p:cNvSpPr>
          <p:nvPr>
            <p:ph type="ctrTitle"/>
          </p:nvPr>
        </p:nvSpPr>
        <p:spPr/>
        <p:txBody>
          <a:bodyPr/>
          <a:lstStyle/>
          <a:p>
            <a:endParaRPr lang="en-AU"/>
          </a:p>
        </p:txBody>
      </p:sp>
      <p:pic>
        <p:nvPicPr>
          <p:cNvPr id="7" name="Picture 6" descr="A group of people walking in a park&#10;&#10;AI-generated content may be incorrect.">
            <a:extLst>
              <a:ext uri="{FF2B5EF4-FFF2-40B4-BE49-F238E27FC236}">
                <a16:creationId xmlns:a16="http://schemas.microsoft.com/office/drawing/2014/main" id="{BB6EACDA-D1A4-58C7-4744-D48C46F2B7A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631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62BB-39ED-63F6-EE4A-9074293D8E6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3023020-DF0C-2EE0-B594-5FC91020F355}"/>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Communicating with patients</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80049723-B0BD-F966-918F-8FE22EC97D24}"/>
              </a:ext>
            </a:extLst>
          </p:cNvPr>
          <p:cNvSpPr>
            <a:spLocks noGrp="1"/>
          </p:cNvSpPr>
          <p:nvPr>
            <p:ph idx="1"/>
          </p:nvPr>
        </p:nvSpPr>
        <p:spPr>
          <a:xfrm>
            <a:off x="1015932" y="1114429"/>
            <a:ext cx="9829092" cy="4629142"/>
          </a:xfrm>
        </p:spPr>
        <p:txBody>
          <a:bodyPr numCol="1">
            <a:noAutofit/>
          </a:bodyPr>
          <a:lstStyle/>
          <a:p>
            <a:endParaRPr lang="en-US" sz="2400" dirty="0"/>
          </a:p>
          <a:p>
            <a:r>
              <a:rPr lang="en-US" sz="2400" dirty="0"/>
              <a:t>Talk with patients, families and/or carers - they won’t understand their risks unless staff discuss with them</a:t>
            </a:r>
          </a:p>
          <a:p>
            <a:pPr marL="0" indent="0">
              <a:buNone/>
            </a:pPr>
            <a:endParaRPr lang="en-US" sz="2400" dirty="0"/>
          </a:p>
          <a:p>
            <a:r>
              <a:rPr lang="en-US" sz="2400" dirty="0"/>
              <a:t>Discuss with patients, families and/or carers how to stay safe in hospital e.g. assistance with </a:t>
            </a:r>
            <a:r>
              <a:rPr lang="en-US" sz="2400" dirty="0" err="1"/>
              <a:t>mobilising</a:t>
            </a:r>
            <a:r>
              <a:rPr lang="en-US" sz="2400" dirty="0"/>
              <a:t> or call for help</a:t>
            </a:r>
          </a:p>
          <a:p>
            <a:pPr marL="0" indent="0">
              <a:buNone/>
            </a:pPr>
            <a:endParaRPr lang="en-US" sz="2400" dirty="0"/>
          </a:p>
          <a:p>
            <a:r>
              <a:rPr lang="en-US" sz="2400" dirty="0"/>
              <a:t>Keep the communication in simple language – no medical jargon</a:t>
            </a:r>
          </a:p>
          <a:p>
            <a:pPr marL="0" indent="0">
              <a:buNone/>
            </a:pPr>
            <a:endParaRPr lang="en-US" sz="2400" dirty="0"/>
          </a:p>
          <a:p>
            <a:r>
              <a:rPr lang="en-US" sz="2400" dirty="0"/>
              <a:t>Encourage those that can, to use their call bell and wait for assistance</a:t>
            </a:r>
          </a:p>
        </p:txBody>
      </p:sp>
    </p:spTree>
    <p:extLst>
      <p:ext uri="{BB962C8B-B14F-4D97-AF65-F5344CB8AC3E}">
        <p14:creationId xmlns:p14="http://schemas.microsoft.com/office/powerpoint/2010/main" val="146342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FDDC-CC6B-3DE4-E4CE-F0F16A06C70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A333E20-C436-5F10-A933-5E1E57FCC0C7}"/>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Communicating with MDT Staff </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B34116A1-137A-C13D-B0B1-83056052EEA8}"/>
              </a:ext>
            </a:extLst>
          </p:cNvPr>
          <p:cNvSpPr>
            <a:spLocks noGrp="1"/>
          </p:cNvSpPr>
          <p:nvPr>
            <p:ph idx="1"/>
          </p:nvPr>
        </p:nvSpPr>
        <p:spPr>
          <a:xfrm>
            <a:off x="1015932" y="1114429"/>
            <a:ext cx="9829092" cy="4629142"/>
          </a:xfrm>
        </p:spPr>
        <p:txBody>
          <a:bodyPr numCol="1">
            <a:noAutofit/>
          </a:bodyPr>
          <a:lstStyle/>
          <a:p>
            <a:pPr marL="0" indent="0">
              <a:buNone/>
            </a:pPr>
            <a:r>
              <a:rPr lang="en-US" sz="2400" dirty="0"/>
              <a:t>The Clinical Excellence commission promotes the Building blocks for a safe ward/Safety fundamentals </a:t>
            </a:r>
          </a:p>
          <a:p>
            <a:endParaRPr lang="en-US" sz="2400" dirty="0"/>
          </a:p>
          <a:p>
            <a:pPr marL="0" indent="0">
              <a:buNone/>
            </a:pPr>
            <a:r>
              <a:rPr lang="en-US" sz="2400" dirty="0"/>
              <a:t>The building blocks are communication process that enable patient safety risks to be communicated to the Multi disciplinary team throughout the day. </a:t>
            </a:r>
          </a:p>
          <a:p>
            <a:endParaRPr lang="en-US" sz="2400" dirty="0"/>
          </a:p>
        </p:txBody>
      </p:sp>
      <p:pic>
        <p:nvPicPr>
          <p:cNvPr id="2" name="Picture 1">
            <a:extLst>
              <a:ext uri="{FF2B5EF4-FFF2-40B4-BE49-F238E27FC236}">
                <a16:creationId xmlns:a16="http://schemas.microsoft.com/office/drawing/2014/main" id="{56332F52-E033-26FC-5CB3-D695AF5996B3}"/>
              </a:ext>
            </a:extLst>
          </p:cNvPr>
          <p:cNvPicPr>
            <a:picLocks noChangeAspect="1"/>
          </p:cNvPicPr>
          <p:nvPr/>
        </p:nvPicPr>
        <p:blipFill>
          <a:blip r:embed="rId3"/>
          <a:stretch>
            <a:fillRect/>
          </a:stretch>
        </p:blipFill>
        <p:spPr>
          <a:xfrm>
            <a:off x="3738551" y="3238078"/>
            <a:ext cx="4616577" cy="2688336"/>
          </a:xfrm>
          <a:prstGeom prst="rect">
            <a:avLst/>
          </a:prstGeom>
        </p:spPr>
      </p:pic>
      <p:sp>
        <p:nvSpPr>
          <p:cNvPr id="3" name="TextBox 2">
            <a:extLst>
              <a:ext uri="{FF2B5EF4-FFF2-40B4-BE49-F238E27FC236}">
                <a16:creationId xmlns:a16="http://schemas.microsoft.com/office/drawing/2014/main" id="{0207A33C-6A59-94FC-47B6-A9B28884681A}"/>
              </a:ext>
            </a:extLst>
          </p:cNvPr>
          <p:cNvSpPr txBox="1"/>
          <p:nvPr/>
        </p:nvSpPr>
        <p:spPr>
          <a:xfrm>
            <a:off x="3611724" y="5924309"/>
            <a:ext cx="6713934" cy="461665"/>
          </a:xfrm>
          <a:prstGeom prst="rect">
            <a:avLst/>
          </a:prstGeom>
          <a:noFill/>
        </p:spPr>
        <p:txBody>
          <a:bodyPr wrap="square" rtlCol="0">
            <a:spAutoFit/>
          </a:bodyPr>
          <a:lstStyle/>
          <a:p>
            <a:r>
              <a:rPr lang="en-AU" sz="1200" dirty="0"/>
              <a:t>https://www.cec.health.nsw.gov.au/improve-quality/system-safety-culture/safety-fundamentals/for-teams</a:t>
            </a:r>
          </a:p>
        </p:txBody>
      </p:sp>
      <p:pic>
        <p:nvPicPr>
          <p:cNvPr id="13" name="Picture 12" descr="A qr code with a white background&#10;&#10;AI-generated content may be incorrect.">
            <a:extLst>
              <a:ext uri="{FF2B5EF4-FFF2-40B4-BE49-F238E27FC236}">
                <a16:creationId xmlns:a16="http://schemas.microsoft.com/office/drawing/2014/main" id="{71AA17A5-06C3-5E24-8282-21688D790E05}"/>
              </a:ext>
            </a:extLst>
          </p:cNvPr>
          <p:cNvPicPr>
            <a:picLocks noChangeAspect="1"/>
          </p:cNvPicPr>
          <p:nvPr/>
        </p:nvPicPr>
        <p:blipFill>
          <a:blip r:embed="rId4"/>
          <a:stretch>
            <a:fillRect/>
          </a:stretch>
        </p:blipFill>
        <p:spPr>
          <a:xfrm>
            <a:off x="866443" y="3249674"/>
            <a:ext cx="2857478" cy="2857478"/>
          </a:xfrm>
          <a:prstGeom prst="rect">
            <a:avLst/>
          </a:prstGeom>
        </p:spPr>
      </p:pic>
    </p:spTree>
    <p:extLst>
      <p:ext uri="{BB962C8B-B14F-4D97-AF65-F5344CB8AC3E}">
        <p14:creationId xmlns:p14="http://schemas.microsoft.com/office/powerpoint/2010/main" val="201036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EEFDF-3D70-B820-E696-22DB6A05429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AE6658D-DE77-DCA6-FD70-21A5C3767AF3}"/>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Building Blocks for a Safe Ward</a:t>
            </a:r>
            <a:endParaRPr lang="en-AU" sz="3200" b="1" dirty="0">
              <a:solidFill>
                <a:schemeClr val="accent4"/>
              </a:solidFill>
            </a:endParaRPr>
          </a:p>
        </p:txBody>
      </p:sp>
      <p:sp>
        <p:nvSpPr>
          <p:cNvPr id="7" name="Content Placeholder 6">
            <a:extLst>
              <a:ext uri="{FF2B5EF4-FFF2-40B4-BE49-F238E27FC236}">
                <a16:creationId xmlns:a16="http://schemas.microsoft.com/office/drawing/2014/main" id="{E5FA90AA-6533-C731-CE61-4AA2096836CA}"/>
              </a:ext>
            </a:extLst>
          </p:cNvPr>
          <p:cNvSpPr>
            <a:spLocks noGrp="1"/>
          </p:cNvSpPr>
          <p:nvPr>
            <p:ph idx="1"/>
          </p:nvPr>
        </p:nvSpPr>
        <p:spPr/>
        <p:txBody>
          <a:bodyPr/>
          <a:lstStyle/>
          <a:p>
            <a:endParaRPr lang="en-AU"/>
          </a:p>
        </p:txBody>
      </p:sp>
      <p:pic>
        <p:nvPicPr>
          <p:cNvPr id="8" name="Picture 7">
            <a:extLst>
              <a:ext uri="{FF2B5EF4-FFF2-40B4-BE49-F238E27FC236}">
                <a16:creationId xmlns:a16="http://schemas.microsoft.com/office/drawing/2014/main" id="{6908B6B7-1B58-7742-C018-7491626C36B2}"/>
              </a:ext>
            </a:extLst>
          </p:cNvPr>
          <p:cNvPicPr>
            <a:picLocks noChangeAspect="1"/>
          </p:cNvPicPr>
          <p:nvPr/>
        </p:nvPicPr>
        <p:blipFill>
          <a:blip r:embed="rId3"/>
          <a:srcRect t="12413" b="10463"/>
          <a:stretch/>
        </p:blipFill>
        <p:spPr>
          <a:xfrm>
            <a:off x="0" y="908720"/>
            <a:ext cx="12192000" cy="5171264"/>
          </a:xfrm>
          <a:prstGeom prst="rect">
            <a:avLst/>
          </a:prstGeom>
        </p:spPr>
      </p:pic>
    </p:spTree>
    <p:extLst>
      <p:ext uri="{BB962C8B-B14F-4D97-AF65-F5344CB8AC3E}">
        <p14:creationId xmlns:p14="http://schemas.microsoft.com/office/powerpoint/2010/main" val="392063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3102-8F02-86D6-36E1-CB00F2C35F8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4E56852-E870-D3DC-D6D1-09A108BF8494}"/>
              </a:ext>
            </a:extLst>
          </p:cNvPr>
          <p:cNvSpPr>
            <a:spLocks noGrp="1"/>
          </p:cNvSpPr>
          <p:nvPr>
            <p:ph type="title"/>
          </p:nvPr>
        </p:nvSpPr>
        <p:spPr>
          <a:xfrm>
            <a:off x="2585082" y="224644"/>
            <a:ext cx="6690792" cy="817561"/>
          </a:xfrm>
        </p:spPr>
        <p:txBody>
          <a:bodyPr>
            <a:normAutofit/>
          </a:bodyPr>
          <a:lstStyle/>
          <a:p>
            <a:r>
              <a:rPr lang="en-US" sz="3200" b="1" dirty="0">
                <a:solidFill>
                  <a:schemeClr val="accent5"/>
                </a:solidFill>
              </a:rPr>
              <a:t>Resources available for April Falls 2025</a:t>
            </a:r>
          </a:p>
        </p:txBody>
      </p:sp>
      <p:sp>
        <p:nvSpPr>
          <p:cNvPr id="6" name="Content Placeholder 2">
            <a:extLst>
              <a:ext uri="{FF2B5EF4-FFF2-40B4-BE49-F238E27FC236}">
                <a16:creationId xmlns:a16="http://schemas.microsoft.com/office/drawing/2014/main" id="{FCE4FEAE-FC3B-ADD8-7D71-9D40A9386493}"/>
              </a:ext>
            </a:extLst>
          </p:cNvPr>
          <p:cNvSpPr>
            <a:spLocks noGrp="1"/>
          </p:cNvSpPr>
          <p:nvPr>
            <p:ph idx="1"/>
          </p:nvPr>
        </p:nvSpPr>
        <p:spPr>
          <a:xfrm>
            <a:off x="4367808" y="1114428"/>
            <a:ext cx="3976668" cy="5518927"/>
          </a:xfrm>
        </p:spPr>
        <p:txBody>
          <a:bodyPr numCol="1">
            <a:noAutofit/>
          </a:bodyPr>
          <a:lstStyle/>
          <a:p>
            <a:pPr marL="0" indent="0">
              <a:buNone/>
            </a:pPr>
            <a:r>
              <a:rPr lang="en-US" sz="2400" dirty="0"/>
              <a:t>Additional posters for:</a:t>
            </a:r>
          </a:p>
          <a:p>
            <a:r>
              <a:rPr lang="en-US" sz="2400" dirty="0" err="1"/>
              <a:t>Paediatrics</a:t>
            </a:r>
            <a:endParaRPr lang="en-US" sz="2400" dirty="0"/>
          </a:p>
          <a:p>
            <a:r>
              <a:rPr lang="en-US" sz="2400" dirty="0"/>
              <a:t>Maternity</a:t>
            </a:r>
          </a:p>
          <a:p>
            <a:r>
              <a:rPr lang="en-US" sz="2400" dirty="0"/>
              <a:t>Mental Health</a:t>
            </a:r>
          </a:p>
          <a:p>
            <a:pPr marL="0" indent="0">
              <a:buNone/>
            </a:pPr>
            <a:r>
              <a:rPr lang="en-US" sz="2400" dirty="0"/>
              <a:t>Additional resources including:</a:t>
            </a:r>
          </a:p>
          <a:p>
            <a:r>
              <a:rPr lang="en-US" sz="2400" dirty="0"/>
              <a:t>3×3 Healthy Ageing Challenge</a:t>
            </a:r>
          </a:p>
          <a:p>
            <a:r>
              <a:rPr lang="en-US" sz="2400" dirty="0"/>
              <a:t>Healthy Eating</a:t>
            </a:r>
          </a:p>
          <a:p>
            <a:pPr marL="0" indent="0">
              <a:buNone/>
            </a:pPr>
            <a:endParaRPr lang="en-US" sz="2400" dirty="0"/>
          </a:p>
          <a:p>
            <a:pPr marL="0" indent="0">
              <a:buNone/>
            </a:pPr>
            <a:r>
              <a:rPr lang="en-US" sz="2400" b="1" u="sng" dirty="0"/>
              <a:t>Scan QR code to access</a:t>
            </a:r>
          </a:p>
        </p:txBody>
      </p:sp>
      <p:pic>
        <p:nvPicPr>
          <p:cNvPr id="2" name="Picture 1">
            <a:extLst>
              <a:ext uri="{FF2B5EF4-FFF2-40B4-BE49-F238E27FC236}">
                <a16:creationId xmlns:a16="http://schemas.microsoft.com/office/drawing/2014/main" id="{058F671C-DA50-25EA-78BA-9074F43DDDD8}"/>
              </a:ext>
            </a:extLst>
          </p:cNvPr>
          <p:cNvPicPr>
            <a:picLocks noChangeAspect="1"/>
          </p:cNvPicPr>
          <p:nvPr/>
        </p:nvPicPr>
        <p:blipFill>
          <a:blip r:embed="rId3"/>
          <a:srcRect r="4522"/>
          <a:stretch/>
        </p:blipFill>
        <p:spPr>
          <a:xfrm>
            <a:off x="83332" y="872716"/>
            <a:ext cx="4042787" cy="5960969"/>
          </a:xfrm>
          <a:prstGeom prst="rect">
            <a:avLst/>
          </a:prstGeom>
        </p:spPr>
      </p:pic>
      <p:pic>
        <p:nvPicPr>
          <p:cNvPr id="4" name="Picture 3" descr="A qr code on a white background&#10;&#10;AI-generated content may be incorrect.">
            <a:extLst>
              <a:ext uri="{FF2B5EF4-FFF2-40B4-BE49-F238E27FC236}">
                <a16:creationId xmlns:a16="http://schemas.microsoft.com/office/drawing/2014/main" id="{8284CE23-98A9-AF9C-EA4B-5E0380A3A84F}"/>
              </a:ext>
            </a:extLst>
          </p:cNvPr>
          <p:cNvPicPr>
            <a:picLocks noChangeAspect="1"/>
          </p:cNvPicPr>
          <p:nvPr/>
        </p:nvPicPr>
        <p:blipFill>
          <a:blip r:embed="rId4"/>
          <a:stretch>
            <a:fillRect/>
          </a:stretch>
        </p:blipFill>
        <p:spPr>
          <a:xfrm>
            <a:off x="8344476" y="1502786"/>
            <a:ext cx="3852428" cy="3852428"/>
          </a:xfrm>
          <a:prstGeom prst="rect">
            <a:avLst/>
          </a:prstGeom>
        </p:spPr>
      </p:pic>
    </p:spTree>
    <p:extLst>
      <p:ext uri="{BB962C8B-B14F-4D97-AF65-F5344CB8AC3E}">
        <p14:creationId xmlns:p14="http://schemas.microsoft.com/office/powerpoint/2010/main" val="32830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001C-EC4D-4D79-FF59-39C2C2FCF6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4A5CFD2-3C8F-21F3-2BD8-1E8FD5E96461}"/>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Other Falls Resources </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1BF4FD36-D100-9C6D-A600-53928C6CC7BD}"/>
              </a:ext>
            </a:extLst>
          </p:cNvPr>
          <p:cNvSpPr>
            <a:spLocks noGrp="1"/>
          </p:cNvSpPr>
          <p:nvPr>
            <p:ph idx="1"/>
          </p:nvPr>
        </p:nvSpPr>
        <p:spPr>
          <a:xfrm>
            <a:off x="1015932" y="1114429"/>
            <a:ext cx="6556232" cy="4629142"/>
          </a:xfrm>
        </p:spPr>
        <p:txBody>
          <a:bodyPr numCol="1">
            <a:noAutofit/>
          </a:bodyPr>
          <a:lstStyle/>
          <a:p>
            <a:r>
              <a:rPr lang="en-US" sz="2400" b="1" dirty="0">
                <a:solidFill>
                  <a:schemeClr val="accent5"/>
                </a:solidFill>
              </a:rPr>
              <a:t>CEC – Older Persons Patient Safety program </a:t>
            </a:r>
            <a:br>
              <a:rPr lang="en-US" sz="2400" dirty="0"/>
            </a:br>
            <a:r>
              <a:rPr lang="en-US" sz="2400" dirty="0"/>
              <a:t>https://www.cec.health.nsw.gov.au/keep-patients-safe/older-persons-patient-safety-program</a:t>
            </a:r>
          </a:p>
          <a:p>
            <a:pPr marL="230712" lvl="1" indent="0">
              <a:buNone/>
            </a:pPr>
            <a:r>
              <a:rPr lang="en-US" sz="2400" dirty="0"/>
              <a:t>Email: cec-oppsp@health.nsw.gov.au </a:t>
            </a:r>
          </a:p>
          <a:p>
            <a:endParaRPr lang="en-US" sz="2400" dirty="0"/>
          </a:p>
          <a:p>
            <a:r>
              <a:rPr lang="en-US" sz="2400" b="1" dirty="0">
                <a:solidFill>
                  <a:schemeClr val="accent5"/>
                </a:solidFill>
              </a:rPr>
              <a:t>Active and healthy website</a:t>
            </a:r>
          </a:p>
          <a:p>
            <a:pPr marL="230712" lvl="1" indent="0">
              <a:buNone/>
            </a:pPr>
            <a:r>
              <a:rPr lang="en-US" sz="2400" dirty="0"/>
              <a:t>www.activeandhealthy.nsw.gov.au</a:t>
            </a:r>
          </a:p>
          <a:p>
            <a:pPr marL="230712" lvl="1" indent="0">
              <a:buNone/>
            </a:pPr>
            <a:r>
              <a:rPr lang="en-US" sz="2000" dirty="0"/>
              <a:t>For access to information of local physical activity programs on discharge, home safety checklist and Healthy Ageing Online Learning</a:t>
            </a:r>
          </a:p>
        </p:txBody>
      </p:sp>
      <p:pic>
        <p:nvPicPr>
          <p:cNvPr id="3" name="Picture 2" descr="A qr code on a white background&#10;&#10;AI-generated content may be incorrect.">
            <a:extLst>
              <a:ext uri="{FF2B5EF4-FFF2-40B4-BE49-F238E27FC236}">
                <a16:creationId xmlns:a16="http://schemas.microsoft.com/office/drawing/2014/main" id="{CA01ACBF-2B7B-E745-8AA6-EA41E16D02BC}"/>
              </a:ext>
            </a:extLst>
          </p:cNvPr>
          <p:cNvPicPr>
            <a:picLocks noChangeAspect="1"/>
          </p:cNvPicPr>
          <p:nvPr/>
        </p:nvPicPr>
        <p:blipFill>
          <a:blip r:embed="rId3"/>
          <a:stretch>
            <a:fillRect/>
          </a:stretch>
        </p:blipFill>
        <p:spPr>
          <a:xfrm>
            <a:off x="8216454" y="116632"/>
            <a:ext cx="2780928" cy="2780928"/>
          </a:xfrm>
          <a:prstGeom prst="rect">
            <a:avLst/>
          </a:prstGeom>
        </p:spPr>
      </p:pic>
      <p:pic>
        <p:nvPicPr>
          <p:cNvPr id="7" name="Picture 6" descr="A qr code with a white background&#10;&#10;AI-generated content may be incorrect.">
            <a:extLst>
              <a:ext uri="{FF2B5EF4-FFF2-40B4-BE49-F238E27FC236}">
                <a16:creationId xmlns:a16="http://schemas.microsoft.com/office/drawing/2014/main" id="{14749FAC-3858-A71C-DF49-8292B4563A6E}"/>
              </a:ext>
            </a:extLst>
          </p:cNvPr>
          <p:cNvPicPr>
            <a:picLocks noChangeAspect="1"/>
          </p:cNvPicPr>
          <p:nvPr/>
        </p:nvPicPr>
        <p:blipFill>
          <a:blip r:embed="rId4"/>
          <a:srcRect l="6133" r="4194"/>
          <a:stretch/>
        </p:blipFill>
        <p:spPr>
          <a:xfrm>
            <a:off x="7608168" y="3946328"/>
            <a:ext cx="2493732" cy="2780928"/>
          </a:xfrm>
          <a:prstGeom prst="rect">
            <a:avLst/>
          </a:prstGeom>
        </p:spPr>
      </p:pic>
    </p:spTree>
    <p:extLst>
      <p:ext uri="{BB962C8B-B14F-4D97-AF65-F5344CB8AC3E}">
        <p14:creationId xmlns:p14="http://schemas.microsoft.com/office/powerpoint/2010/main" val="128308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BFC3-4F2D-47E7-92ED-48A58CC4685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6593EFE-2915-BE2A-F42E-8AD4D3A63550}"/>
              </a:ext>
            </a:extLst>
          </p:cNvPr>
          <p:cNvSpPr>
            <a:spLocks noGrp="1"/>
          </p:cNvSpPr>
          <p:nvPr>
            <p:ph type="title"/>
          </p:nvPr>
        </p:nvSpPr>
        <p:spPr>
          <a:xfrm>
            <a:off x="1631504" y="224644"/>
            <a:ext cx="8928992" cy="817561"/>
          </a:xfrm>
        </p:spPr>
        <p:txBody>
          <a:bodyPr>
            <a:normAutofit/>
          </a:bodyPr>
          <a:lstStyle/>
          <a:p>
            <a:r>
              <a:rPr lang="en-US" sz="3200" b="1" dirty="0">
                <a:solidFill>
                  <a:schemeClr val="accent4"/>
                </a:solidFill>
              </a:rPr>
              <a:t>Resources to support care of the older person </a:t>
            </a:r>
            <a:endParaRPr lang="en-AU" sz="3200" b="1" dirty="0">
              <a:solidFill>
                <a:schemeClr val="accent4"/>
              </a:solidFill>
            </a:endParaRPr>
          </a:p>
        </p:txBody>
      </p:sp>
      <p:pic>
        <p:nvPicPr>
          <p:cNvPr id="4" name="Content Placeholder 4">
            <a:extLst>
              <a:ext uri="{FF2B5EF4-FFF2-40B4-BE49-F238E27FC236}">
                <a16:creationId xmlns:a16="http://schemas.microsoft.com/office/drawing/2014/main" id="{4CB8DE2A-B7A6-9ECF-EAED-6ECBA12A560D}"/>
              </a:ext>
            </a:extLst>
          </p:cNvPr>
          <p:cNvPicPr>
            <a:picLocks noChangeAspect="1"/>
          </p:cNvPicPr>
          <p:nvPr/>
        </p:nvPicPr>
        <p:blipFill rotWithShape="1">
          <a:blip r:embed="rId3"/>
          <a:srcRect t="14944"/>
          <a:stretch/>
        </p:blipFill>
        <p:spPr bwMode="auto">
          <a:xfrm>
            <a:off x="1103343" y="1100823"/>
            <a:ext cx="9985313" cy="4012644"/>
          </a:xfrm>
          <a:prstGeom prst="rect">
            <a:avLst/>
          </a:prstGeom>
          <a:solidFill>
            <a:schemeClr val="lt1"/>
          </a:solidFill>
          <a:ln>
            <a:solidFill>
              <a:srgbClr val="2AA9AC"/>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D40093D-4FCA-3929-01A2-440634357C22}"/>
              </a:ext>
            </a:extLst>
          </p:cNvPr>
          <p:cNvSpPr txBox="1"/>
          <p:nvPr/>
        </p:nvSpPr>
        <p:spPr>
          <a:xfrm>
            <a:off x="839416" y="5172085"/>
            <a:ext cx="8593056"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hlinkClick r:id="rId4"/>
              </a:rPr>
              <a:t>https://www.cec.health.nsw.gov.au/keep-patients-safe/older-persons-patient-safety-program/comprehensive-care-minimising-harm/videos-and-education</a:t>
            </a:r>
            <a:endParaRPr lang="en-US" sz="1400" dirty="0">
              <a:cs typeface="Arial"/>
            </a:endParaRPr>
          </a:p>
          <a:p>
            <a:endParaRPr lang="en-US" dirty="0">
              <a:cs typeface="Arial"/>
            </a:endParaRPr>
          </a:p>
        </p:txBody>
      </p:sp>
      <p:pic>
        <p:nvPicPr>
          <p:cNvPr id="9" name="Picture 8" descr="A qr code with black squares&#10;&#10;AI-generated content may be incorrect.">
            <a:extLst>
              <a:ext uri="{FF2B5EF4-FFF2-40B4-BE49-F238E27FC236}">
                <a16:creationId xmlns:a16="http://schemas.microsoft.com/office/drawing/2014/main" id="{56F9C786-6689-E14C-8344-8071FBBA4118}"/>
              </a:ext>
            </a:extLst>
          </p:cNvPr>
          <p:cNvPicPr>
            <a:picLocks noChangeAspect="1"/>
          </p:cNvPicPr>
          <p:nvPr/>
        </p:nvPicPr>
        <p:blipFill>
          <a:blip r:embed="rId5"/>
          <a:stretch>
            <a:fillRect/>
          </a:stretch>
        </p:blipFill>
        <p:spPr>
          <a:xfrm>
            <a:off x="8112224" y="5172084"/>
            <a:ext cx="1685915" cy="1685915"/>
          </a:xfrm>
          <a:prstGeom prst="rect">
            <a:avLst/>
          </a:prstGeom>
        </p:spPr>
      </p:pic>
    </p:spTree>
    <p:extLst>
      <p:ext uri="{BB962C8B-B14F-4D97-AF65-F5344CB8AC3E}">
        <p14:creationId xmlns:p14="http://schemas.microsoft.com/office/powerpoint/2010/main" val="313957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BB8E6-24DE-B66A-D6C1-AFCDFF8BE0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2FC749B-7CE4-1470-F786-EFC4DBAE0D4C}"/>
              </a:ext>
            </a:extLst>
          </p:cNvPr>
          <p:cNvSpPr>
            <a:spLocks noGrp="1"/>
          </p:cNvSpPr>
          <p:nvPr>
            <p:ph type="title"/>
          </p:nvPr>
        </p:nvSpPr>
        <p:spPr>
          <a:xfrm>
            <a:off x="963678" y="224644"/>
            <a:ext cx="9933600" cy="817561"/>
          </a:xfrm>
        </p:spPr>
        <p:txBody>
          <a:bodyPr>
            <a:normAutofit/>
          </a:bodyPr>
          <a:lstStyle/>
          <a:p>
            <a:r>
              <a:rPr lang="en-US" sz="3200" b="1" dirty="0">
                <a:solidFill>
                  <a:schemeClr val="accent4"/>
                </a:solidFill>
              </a:rPr>
              <a:t>NSW Fall Prevention and Healthy Ageing Network </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371D7E46-AA97-2656-1F4E-A22466841968}"/>
              </a:ext>
            </a:extLst>
          </p:cNvPr>
          <p:cNvSpPr>
            <a:spLocks noGrp="1"/>
          </p:cNvSpPr>
          <p:nvPr>
            <p:ph idx="1"/>
          </p:nvPr>
        </p:nvSpPr>
        <p:spPr>
          <a:xfrm>
            <a:off x="1015932" y="1114429"/>
            <a:ext cx="9829092" cy="4629142"/>
          </a:xfrm>
        </p:spPr>
        <p:txBody>
          <a:bodyPr numCol="1">
            <a:noAutofit/>
          </a:bodyPr>
          <a:lstStyle/>
          <a:p>
            <a:pPr marL="0" indent="0">
              <a:buNone/>
            </a:pPr>
            <a:r>
              <a:rPr lang="en-AU" sz="2400" dirty="0"/>
              <a:t>Join the </a:t>
            </a:r>
            <a:r>
              <a:rPr lang="en-US" sz="2400" dirty="0"/>
              <a:t>NSW Fall Prevention and Healthy Ageing Network to receive:</a:t>
            </a:r>
            <a:endParaRPr lang="en-AU" sz="2400" dirty="0"/>
          </a:p>
          <a:p>
            <a:r>
              <a:rPr lang="en-AU" sz="2400" dirty="0"/>
              <a:t>Newsletter updates of events and research</a:t>
            </a:r>
          </a:p>
          <a:p>
            <a:r>
              <a:rPr lang="en-AU" sz="2400" dirty="0"/>
              <a:t>Monthly falls research updates </a:t>
            </a:r>
          </a:p>
          <a:p>
            <a:r>
              <a:rPr lang="en-AU" sz="2400" dirty="0"/>
              <a:t>Details of events including: </a:t>
            </a:r>
          </a:p>
          <a:p>
            <a:pPr lvl="1"/>
            <a:r>
              <a:rPr lang="en-AU" sz="2000" dirty="0"/>
              <a:t>Annual Falls Forum </a:t>
            </a:r>
          </a:p>
          <a:p>
            <a:pPr lvl="1"/>
            <a:r>
              <a:rPr lang="en-AU" sz="2000" dirty="0"/>
              <a:t>Rural Forums</a:t>
            </a:r>
          </a:p>
          <a:p>
            <a:pPr lvl="1"/>
            <a:r>
              <a:rPr lang="en-AU" sz="2000" dirty="0"/>
              <a:t>Exercise to Prevent Falls in Older People Workshops</a:t>
            </a:r>
          </a:p>
          <a:p>
            <a:pPr lvl="1"/>
            <a:r>
              <a:rPr lang="en-AU" sz="2000" dirty="0"/>
              <a:t>Webinars and learning activities</a:t>
            </a:r>
          </a:p>
          <a:p>
            <a:pPr lvl="1"/>
            <a:endParaRPr lang="en-AU" sz="2000" dirty="0"/>
          </a:p>
          <a:p>
            <a:pPr marL="228594" lvl="1" indent="0" algn="r">
              <a:buNone/>
            </a:pPr>
            <a:r>
              <a:rPr lang="en-AU" sz="2400" b="1" dirty="0"/>
              <a:t>Scan QR code to subscribe</a:t>
            </a:r>
          </a:p>
        </p:txBody>
      </p:sp>
      <p:pic>
        <p:nvPicPr>
          <p:cNvPr id="3" name="Picture 2" descr="A qr code with a white background&#10;&#10;AI-generated content may be incorrect.">
            <a:extLst>
              <a:ext uri="{FF2B5EF4-FFF2-40B4-BE49-F238E27FC236}">
                <a16:creationId xmlns:a16="http://schemas.microsoft.com/office/drawing/2014/main" id="{F5823F55-3CAE-8EEC-63CA-6677E2C665CB}"/>
              </a:ext>
            </a:extLst>
          </p:cNvPr>
          <p:cNvPicPr>
            <a:picLocks noChangeAspect="1"/>
          </p:cNvPicPr>
          <p:nvPr/>
        </p:nvPicPr>
        <p:blipFill>
          <a:blip r:embed="rId3"/>
          <a:stretch>
            <a:fillRect/>
          </a:stretch>
        </p:blipFill>
        <p:spPr>
          <a:xfrm>
            <a:off x="7644172" y="2456892"/>
            <a:ext cx="3046103" cy="3046103"/>
          </a:xfrm>
          <a:prstGeom prst="rect">
            <a:avLst/>
          </a:prstGeom>
        </p:spPr>
      </p:pic>
    </p:spTree>
    <p:extLst>
      <p:ext uri="{BB962C8B-B14F-4D97-AF65-F5344CB8AC3E}">
        <p14:creationId xmlns:p14="http://schemas.microsoft.com/office/powerpoint/2010/main" val="126955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95"/>
            <a:ext cx="10363200" cy="817561"/>
          </a:xfrm>
        </p:spPr>
        <p:txBody>
          <a:bodyPr>
            <a:normAutofit/>
          </a:bodyPr>
          <a:lstStyle/>
          <a:p>
            <a:r>
              <a:rPr lang="en-AU" sz="3200" b="1" dirty="0">
                <a:solidFill>
                  <a:schemeClr val="tx2"/>
                </a:solidFill>
              </a:rPr>
              <a:t>Acknowledgements</a:t>
            </a:r>
          </a:p>
        </p:txBody>
      </p:sp>
      <p:sp>
        <p:nvSpPr>
          <p:cNvPr id="3" name="TextBox 2">
            <a:extLst>
              <a:ext uri="{FF2B5EF4-FFF2-40B4-BE49-F238E27FC236}">
                <a16:creationId xmlns:a16="http://schemas.microsoft.com/office/drawing/2014/main" id="{D5C040AD-1FFF-44C9-A77D-D28FEBC088C5}"/>
              </a:ext>
            </a:extLst>
          </p:cNvPr>
          <p:cNvSpPr txBox="1"/>
          <p:nvPr/>
        </p:nvSpPr>
        <p:spPr>
          <a:xfrm>
            <a:off x="1667508" y="1232756"/>
            <a:ext cx="5004556" cy="4893647"/>
          </a:xfrm>
          <a:prstGeom prst="rect">
            <a:avLst/>
          </a:prstGeom>
          <a:noFill/>
        </p:spPr>
        <p:txBody>
          <a:bodyPr wrap="square" rtlCol="0">
            <a:spAutoFit/>
          </a:bodyPr>
          <a:lstStyle/>
          <a:p>
            <a:pPr marL="114312"/>
            <a:r>
              <a:rPr lang="en-AU" b="1" dirty="0">
                <a:solidFill>
                  <a:schemeClr val="accent5"/>
                </a:solidFill>
                <a:latin typeface="Quicksand" panose="00000500000000000000" pitchFamily="2" charset="0"/>
              </a:rPr>
              <a:t>The April Falls Working Group</a:t>
            </a:r>
          </a:p>
          <a:p>
            <a:pPr marL="1009647" lvl="1" indent="-285750">
              <a:buFont typeface="Arial" panose="020B0604020202020204" pitchFamily="34" charset="0"/>
              <a:buChar char="•"/>
            </a:pPr>
            <a:r>
              <a:rPr lang="en-AU" dirty="0">
                <a:latin typeface="Quicksand" panose="00000500000000000000" pitchFamily="2" charset="0"/>
              </a:rPr>
              <a:t>Margaret Armstrong</a:t>
            </a:r>
          </a:p>
          <a:p>
            <a:pPr marL="1009647" lvl="1" indent="-285750">
              <a:buFont typeface="Arial" panose="020B0604020202020204" pitchFamily="34" charset="0"/>
              <a:buChar char="•"/>
            </a:pPr>
            <a:r>
              <a:rPr lang="en-AU" dirty="0">
                <a:latin typeface="Quicksand" panose="00000500000000000000" pitchFamily="2" charset="0"/>
              </a:rPr>
              <a:t>Holly Austine</a:t>
            </a:r>
          </a:p>
          <a:p>
            <a:pPr marL="1009647" lvl="1" indent="-285750">
              <a:buFont typeface="Arial" panose="020B0604020202020204" pitchFamily="34" charset="0"/>
              <a:buChar char="•"/>
            </a:pPr>
            <a:r>
              <a:rPr lang="en-AU" dirty="0">
                <a:latin typeface="Quicksand" panose="00000500000000000000" pitchFamily="2" charset="0"/>
              </a:rPr>
              <a:t>Maree Connolly</a:t>
            </a:r>
          </a:p>
          <a:p>
            <a:pPr marL="1009647" lvl="1" indent="-285750">
              <a:buFont typeface="Arial" panose="020B0604020202020204" pitchFamily="34" charset="0"/>
              <a:buChar char="•"/>
            </a:pPr>
            <a:r>
              <a:rPr lang="en-AU" dirty="0">
                <a:latin typeface="Quicksand" panose="00000500000000000000" pitchFamily="2" charset="0"/>
              </a:rPr>
              <a:t>Lisa Delaney</a:t>
            </a:r>
          </a:p>
          <a:p>
            <a:pPr marL="1009647" lvl="1" indent="-285750">
              <a:buFont typeface="Arial" panose="020B0604020202020204" pitchFamily="34" charset="0"/>
              <a:buChar char="•"/>
            </a:pPr>
            <a:r>
              <a:rPr lang="en-AU" dirty="0">
                <a:latin typeface="Quicksand" panose="00000500000000000000" pitchFamily="2" charset="0"/>
              </a:rPr>
              <a:t>Michael Fahy</a:t>
            </a:r>
          </a:p>
          <a:p>
            <a:pPr marL="1009647" lvl="1" indent="-285750">
              <a:buFont typeface="Arial" panose="020B0604020202020204" pitchFamily="34" charset="0"/>
              <a:buChar char="•"/>
            </a:pPr>
            <a:r>
              <a:rPr lang="en-AU" dirty="0">
                <a:latin typeface="Quicksand" panose="00000500000000000000" pitchFamily="2" charset="0"/>
              </a:rPr>
              <a:t>Lucy Haver</a:t>
            </a:r>
          </a:p>
          <a:p>
            <a:pPr marL="1009647" lvl="1" indent="-285750">
              <a:buFont typeface="Arial" panose="020B0604020202020204" pitchFamily="34" charset="0"/>
              <a:buChar char="•"/>
            </a:pPr>
            <a:r>
              <a:rPr lang="en-AU" dirty="0">
                <a:latin typeface="Quicksand" panose="00000500000000000000" pitchFamily="2" charset="0"/>
              </a:rPr>
              <a:t>Ingrid Hutchinson</a:t>
            </a:r>
          </a:p>
          <a:p>
            <a:pPr marL="1009647" lvl="1" indent="-285750">
              <a:buFont typeface="Arial" panose="020B0604020202020204" pitchFamily="34" charset="0"/>
              <a:buChar char="•"/>
            </a:pPr>
            <a:r>
              <a:rPr lang="en-AU" dirty="0">
                <a:latin typeface="Quicksand" panose="00000500000000000000" pitchFamily="2" charset="0"/>
              </a:rPr>
              <a:t>Nicole Hill</a:t>
            </a:r>
          </a:p>
          <a:p>
            <a:pPr marL="1009647" lvl="1" indent="-285750">
              <a:buFont typeface="Arial" panose="020B0604020202020204" pitchFamily="34" charset="0"/>
              <a:buChar char="•"/>
            </a:pPr>
            <a:r>
              <a:rPr lang="en-AU" dirty="0">
                <a:latin typeface="Quicksand" panose="00000500000000000000" pitchFamily="2" charset="0"/>
              </a:rPr>
              <a:t>Joanna Lyons</a:t>
            </a:r>
          </a:p>
          <a:p>
            <a:pPr marL="1009647" lvl="1" indent="-285750">
              <a:buFont typeface="Arial" panose="020B0604020202020204" pitchFamily="34" charset="0"/>
              <a:buChar char="•"/>
            </a:pPr>
            <a:r>
              <a:rPr lang="en-AU" dirty="0">
                <a:latin typeface="Quicksand" panose="00000500000000000000" pitchFamily="2" charset="0"/>
              </a:rPr>
              <a:t>Michelle McGregor</a:t>
            </a:r>
          </a:p>
          <a:p>
            <a:pPr marL="1009647" lvl="1" indent="-285750">
              <a:buFont typeface="Arial" panose="020B0604020202020204" pitchFamily="34" charset="0"/>
              <a:buChar char="•"/>
            </a:pPr>
            <a:r>
              <a:rPr lang="en-AU" dirty="0">
                <a:latin typeface="Quicksand" panose="00000500000000000000" pitchFamily="2" charset="0"/>
              </a:rPr>
              <a:t>Steven Phu</a:t>
            </a:r>
          </a:p>
          <a:p>
            <a:pPr marL="1009647" lvl="1" indent="-285750">
              <a:buFont typeface="Arial" panose="020B0604020202020204" pitchFamily="34" charset="0"/>
              <a:buChar char="•"/>
            </a:pPr>
            <a:r>
              <a:rPr lang="en-AU" dirty="0">
                <a:latin typeface="Quicksand" panose="00000500000000000000" pitchFamily="2" charset="0"/>
              </a:rPr>
              <a:t>Ash Wright</a:t>
            </a:r>
          </a:p>
        </p:txBody>
      </p:sp>
    </p:spTree>
    <p:extLst>
      <p:ext uri="{BB962C8B-B14F-4D97-AF65-F5344CB8AC3E}">
        <p14:creationId xmlns:p14="http://schemas.microsoft.com/office/powerpoint/2010/main" val="104727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tx2"/>
                </a:solidFill>
              </a:rPr>
              <a:t>Outline</a:t>
            </a:r>
          </a:p>
        </p:txBody>
      </p:sp>
      <p:sp>
        <p:nvSpPr>
          <p:cNvPr id="3" name="Content Placeholder 2"/>
          <p:cNvSpPr>
            <a:spLocks noGrp="1"/>
          </p:cNvSpPr>
          <p:nvPr>
            <p:ph idx="1"/>
          </p:nvPr>
        </p:nvSpPr>
        <p:spPr>
          <a:xfrm>
            <a:off x="914400" y="1452420"/>
            <a:ext cx="10654208" cy="4627563"/>
          </a:xfrm>
        </p:spPr>
        <p:txBody>
          <a:bodyPr/>
          <a:lstStyle/>
          <a:p>
            <a:r>
              <a:rPr lang="en-AU" dirty="0"/>
              <a:t>April Falls 2025 aims to encourage older people to </a:t>
            </a:r>
            <a:r>
              <a:rPr lang="en-AU" b="1" dirty="0">
                <a:solidFill>
                  <a:schemeClr val="tx2"/>
                </a:solidFill>
              </a:rPr>
              <a:t>build awareness </a:t>
            </a:r>
            <a:r>
              <a:rPr lang="en-AU" dirty="0"/>
              <a:t>and </a:t>
            </a:r>
            <a:r>
              <a:rPr lang="en-AU" b="1" dirty="0">
                <a:solidFill>
                  <a:schemeClr val="accent5"/>
                </a:solidFill>
              </a:rPr>
              <a:t>involve all health professionals </a:t>
            </a:r>
            <a:r>
              <a:rPr lang="en-AU" dirty="0"/>
              <a:t>in the management of falls. </a:t>
            </a:r>
          </a:p>
          <a:p>
            <a:r>
              <a:rPr lang="en-AU" dirty="0"/>
              <a:t>Exercise is the most effective single intervention to reduce the risk of falling.</a:t>
            </a:r>
          </a:p>
          <a:p>
            <a:endParaRPr lang="en-AU" dirty="0"/>
          </a:p>
          <a:p>
            <a:pPr marL="0" indent="0">
              <a:buNone/>
            </a:pPr>
            <a:endParaRPr lang="en-AU" dirty="0"/>
          </a:p>
        </p:txBody>
      </p:sp>
      <p:pic>
        <p:nvPicPr>
          <p:cNvPr id="4" name="Picture 3"/>
          <p:cNvPicPr>
            <a:picLocks noChangeAspect="1"/>
          </p:cNvPicPr>
          <p:nvPr/>
        </p:nvPicPr>
        <p:blipFill>
          <a:blip r:embed="rId2"/>
          <a:stretch>
            <a:fillRect/>
          </a:stretch>
        </p:blipFill>
        <p:spPr>
          <a:xfrm>
            <a:off x="918836" y="2975458"/>
            <a:ext cx="2453507" cy="2136243"/>
          </a:xfrm>
          <a:prstGeom prst="rect">
            <a:avLst/>
          </a:prstGeom>
        </p:spPr>
      </p:pic>
      <p:sp>
        <p:nvSpPr>
          <p:cNvPr id="5" name="Rectangle 4"/>
          <p:cNvSpPr/>
          <p:nvPr/>
        </p:nvSpPr>
        <p:spPr>
          <a:xfrm>
            <a:off x="3781976" y="3104964"/>
            <a:ext cx="6840760" cy="1200329"/>
          </a:xfrm>
          <a:prstGeom prst="rect">
            <a:avLst/>
          </a:prstGeom>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“…but slowly building up high-challenge balance exercises can </a:t>
            </a:r>
            <a:r>
              <a:rPr lang="en-AU"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increase </a:t>
            </a:r>
            <a:r>
              <a:rPr lang="en-AU" dirty="0">
                <a:latin typeface="Calibri" panose="020F0502020204030204" pitchFamily="34" charset="0"/>
                <a:ea typeface="Calibri" panose="020F0502020204030204" pitchFamily="34" charset="0"/>
                <a:cs typeface="Times New Roman" panose="02020603050405020304" pitchFamily="18" charset="0"/>
              </a:rPr>
              <a:t>the effects of exercise by up to </a:t>
            </a:r>
            <a:r>
              <a:rPr lang="en-AU"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40 per cent</a:t>
            </a:r>
            <a:r>
              <a:rPr lang="en-AU" dirty="0">
                <a:latin typeface="Calibri" panose="020F0502020204030204" pitchFamily="34" charset="0"/>
                <a:ea typeface="Calibri" panose="020F0502020204030204" pitchFamily="34" charset="0"/>
                <a:cs typeface="Times New Roman" panose="02020603050405020304" pitchFamily="18" charset="0"/>
              </a:rPr>
              <a:t>”. – Professor Cathie Sherrington</a:t>
            </a:r>
            <a:endParaRPr lang="en-AU" dirty="0"/>
          </a:p>
        </p:txBody>
      </p:sp>
      <p:sp>
        <p:nvSpPr>
          <p:cNvPr id="6" name="TextBox 5"/>
          <p:cNvSpPr txBox="1"/>
          <p:nvPr/>
        </p:nvSpPr>
        <p:spPr>
          <a:xfrm>
            <a:off x="3652620" y="4838695"/>
            <a:ext cx="7930648" cy="707886"/>
          </a:xfrm>
          <a:prstGeom prst="rect">
            <a:avLst/>
          </a:prstGeom>
          <a:noFill/>
        </p:spPr>
        <p:txBody>
          <a:bodyPr wrap="square" rtlCol="0">
            <a:spAutoFit/>
          </a:bodyPr>
          <a:lstStyle/>
          <a:p>
            <a:r>
              <a:rPr lang="en-AU" sz="2000" b="1" dirty="0">
                <a:solidFill>
                  <a:srgbClr val="5F5F5F"/>
                </a:solidFill>
                <a:latin typeface="Quicksand" panose="00000500000000000000" pitchFamily="2" charset="0"/>
              </a:rPr>
              <a:t>Every move counts. </a:t>
            </a:r>
          </a:p>
          <a:p>
            <a:r>
              <a:rPr lang="en-AU" sz="2000" b="1" dirty="0">
                <a:solidFill>
                  <a:srgbClr val="5F5F5F"/>
                </a:solidFill>
                <a:latin typeface="Quicksand" panose="00000500000000000000" pitchFamily="2" charset="0"/>
              </a:rPr>
              <a:t>By safely achieving your goals you can move towards better health today</a:t>
            </a:r>
          </a:p>
        </p:txBody>
      </p:sp>
    </p:spTree>
    <p:extLst>
      <p:ext uri="{BB962C8B-B14F-4D97-AF65-F5344CB8AC3E}">
        <p14:creationId xmlns:p14="http://schemas.microsoft.com/office/powerpoint/2010/main" val="41051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logos with text&#10;&#10;Description automatically generated">
            <a:extLst>
              <a:ext uri="{FF2B5EF4-FFF2-40B4-BE49-F238E27FC236}">
                <a16:creationId xmlns:a16="http://schemas.microsoft.com/office/drawing/2014/main" id="{B6EED8D1-037A-DF94-3791-3ADD0191E760}"/>
              </a:ext>
            </a:extLst>
          </p:cNvPr>
          <p:cNvPicPr>
            <a:picLocks noChangeAspect="1"/>
          </p:cNvPicPr>
          <p:nvPr/>
        </p:nvPicPr>
        <p:blipFill rotWithShape="1">
          <a:blip r:embed="rId4"/>
          <a:srcRect l="16855"/>
          <a:stretch/>
        </p:blipFill>
        <p:spPr>
          <a:xfrm>
            <a:off x="316797" y="976946"/>
            <a:ext cx="2953432" cy="2266624"/>
          </a:xfrm>
          <a:prstGeom prst="rect">
            <a:avLst/>
          </a:prstGeom>
        </p:spPr>
      </p:pic>
      <p:pic>
        <p:nvPicPr>
          <p:cNvPr id="10" name="Picture 9" descr="A logo for a company&#10;&#10;Description automatically generated">
            <a:extLst>
              <a:ext uri="{FF2B5EF4-FFF2-40B4-BE49-F238E27FC236}">
                <a16:creationId xmlns:a16="http://schemas.microsoft.com/office/drawing/2014/main" id="{4F7263D8-3A7D-0D1C-2185-B35F63BA8704}"/>
              </a:ext>
            </a:extLst>
          </p:cNvPr>
          <p:cNvPicPr>
            <a:picLocks noChangeAspect="1"/>
          </p:cNvPicPr>
          <p:nvPr/>
        </p:nvPicPr>
        <p:blipFill>
          <a:blip r:embed="rId5"/>
          <a:stretch>
            <a:fillRect/>
          </a:stretch>
        </p:blipFill>
        <p:spPr>
          <a:xfrm>
            <a:off x="3728177" y="2492896"/>
            <a:ext cx="3557313" cy="2792156"/>
          </a:xfrm>
          <a:prstGeom prst="rect">
            <a:avLst/>
          </a:prstGeom>
        </p:spPr>
      </p:pic>
      <p:sp>
        <p:nvSpPr>
          <p:cNvPr id="12" name="TextBox 11">
            <a:extLst>
              <a:ext uri="{FF2B5EF4-FFF2-40B4-BE49-F238E27FC236}">
                <a16:creationId xmlns:a16="http://schemas.microsoft.com/office/drawing/2014/main" id="{35DD75D9-8867-7872-8E0F-6A0E74576D95}"/>
              </a:ext>
            </a:extLst>
          </p:cNvPr>
          <p:cNvSpPr txBox="1"/>
          <p:nvPr/>
        </p:nvSpPr>
        <p:spPr>
          <a:xfrm>
            <a:off x="-56567" y="320221"/>
            <a:ext cx="3925556" cy="523220"/>
          </a:xfrm>
          <a:prstGeom prst="rect">
            <a:avLst/>
          </a:prstGeom>
          <a:noFill/>
        </p:spPr>
        <p:txBody>
          <a:bodyPr wrap="square" rtlCol="0">
            <a:spAutoFit/>
          </a:bodyPr>
          <a:lstStyle/>
          <a:p>
            <a:pPr algn="ctr"/>
            <a:r>
              <a:rPr lang="en-AU" sz="2800" b="1" dirty="0">
                <a:solidFill>
                  <a:schemeClr val="accent1"/>
                </a:solidFill>
                <a:latin typeface="Quicksand" panose="00000500000000000000"/>
              </a:rPr>
              <a:t>Comprehensive Care </a:t>
            </a:r>
          </a:p>
        </p:txBody>
      </p:sp>
      <p:sp>
        <p:nvSpPr>
          <p:cNvPr id="13" name="TextBox 12">
            <a:extLst>
              <a:ext uri="{FF2B5EF4-FFF2-40B4-BE49-F238E27FC236}">
                <a16:creationId xmlns:a16="http://schemas.microsoft.com/office/drawing/2014/main" id="{72D99364-518B-6D4F-A896-A42B470349C9}"/>
              </a:ext>
            </a:extLst>
          </p:cNvPr>
          <p:cNvSpPr txBox="1"/>
          <p:nvPr/>
        </p:nvSpPr>
        <p:spPr>
          <a:xfrm>
            <a:off x="3645563" y="1551365"/>
            <a:ext cx="3722542" cy="954107"/>
          </a:xfrm>
          <a:prstGeom prst="rect">
            <a:avLst/>
          </a:prstGeom>
          <a:noFill/>
        </p:spPr>
        <p:txBody>
          <a:bodyPr wrap="square" rtlCol="0">
            <a:spAutoFit/>
          </a:bodyPr>
          <a:lstStyle/>
          <a:p>
            <a:pPr algn="ctr"/>
            <a:r>
              <a:rPr lang="en-AU" sz="2800" b="1" dirty="0">
                <a:solidFill>
                  <a:schemeClr val="tx2"/>
                </a:solidFill>
                <a:latin typeface="Quicksand" panose="00000500000000000000"/>
              </a:rPr>
              <a:t>Partnering with Consumers </a:t>
            </a:r>
          </a:p>
        </p:txBody>
      </p:sp>
      <p:pic>
        <p:nvPicPr>
          <p:cNvPr id="14" name="Picture 13">
            <a:extLst>
              <a:ext uri="{FF2B5EF4-FFF2-40B4-BE49-F238E27FC236}">
                <a16:creationId xmlns:a16="http://schemas.microsoft.com/office/drawing/2014/main" id="{D5F15AFA-1BAE-2F81-8318-886A7B3AAE6F}"/>
              </a:ext>
            </a:extLst>
          </p:cNvPr>
          <p:cNvPicPr>
            <a:picLocks noChangeAspect="1"/>
          </p:cNvPicPr>
          <p:nvPr/>
        </p:nvPicPr>
        <p:blipFill>
          <a:blip r:embed="rId6"/>
          <a:stretch>
            <a:fillRect/>
          </a:stretch>
        </p:blipFill>
        <p:spPr>
          <a:xfrm>
            <a:off x="7793333" y="3080823"/>
            <a:ext cx="3732686" cy="2968583"/>
          </a:xfrm>
          <a:prstGeom prst="rect">
            <a:avLst/>
          </a:prstGeom>
        </p:spPr>
      </p:pic>
      <p:sp>
        <p:nvSpPr>
          <p:cNvPr id="15" name="TextBox 14">
            <a:extLst>
              <a:ext uri="{FF2B5EF4-FFF2-40B4-BE49-F238E27FC236}">
                <a16:creationId xmlns:a16="http://schemas.microsoft.com/office/drawing/2014/main" id="{0B0839D8-3CA1-2335-DE20-8EDD0779AE89}"/>
              </a:ext>
            </a:extLst>
          </p:cNvPr>
          <p:cNvSpPr txBox="1"/>
          <p:nvPr/>
        </p:nvSpPr>
        <p:spPr>
          <a:xfrm>
            <a:off x="8169599" y="2125106"/>
            <a:ext cx="3340844" cy="954107"/>
          </a:xfrm>
          <a:prstGeom prst="rect">
            <a:avLst/>
          </a:prstGeom>
          <a:noFill/>
        </p:spPr>
        <p:txBody>
          <a:bodyPr wrap="square" rtlCol="0">
            <a:spAutoFit/>
          </a:bodyPr>
          <a:lstStyle/>
          <a:p>
            <a:pPr algn="ctr"/>
            <a:r>
              <a:rPr lang="en-AU" sz="2800" b="1" dirty="0">
                <a:solidFill>
                  <a:schemeClr val="accent5"/>
                </a:solidFill>
                <a:latin typeface="Quicksand" panose="00000500000000000000"/>
              </a:rPr>
              <a:t>Communicating for safety </a:t>
            </a:r>
          </a:p>
        </p:txBody>
      </p:sp>
      <p:pic>
        <p:nvPicPr>
          <p:cNvPr id="16" name="Picture 15">
            <a:extLst>
              <a:ext uri="{FF2B5EF4-FFF2-40B4-BE49-F238E27FC236}">
                <a16:creationId xmlns:a16="http://schemas.microsoft.com/office/drawing/2014/main" id="{822248D7-2C94-F6DD-DFF1-7510FB636DE7}"/>
              </a:ext>
            </a:extLst>
          </p:cNvPr>
          <p:cNvPicPr>
            <a:picLocks noChangeAspect="1"/>
          </p:cNvPicPr>
          <p:nvPr/>
        </p:nvPicPr>
        <p:blipFill>
          <a:blip r:embed="rId7"/>
          <a:stretch>
            <a:fillRect/>
          </a:stretch>
        </p:blipFill>
        <p:spPr>
          <a:xfrm>
            <a:off x="8348634" y="308928"/>
            <a:ext cx="3177385" cy="534513"/>
          </a:xfrm>
          <a:custGeom>
            <a:avLst/>
            <a:gdLst/>
            <a:ahLst/>
            <a:cxnLst/>
            <a:rect l="l" t="t" r="r" b="b"/>
            <a:pathLst>
              <a:path w="3976051" h="2331947">
                <a:moveTo>
                  <a:pt x="0" y="0"/>
                </a:moveTo>
                <a:lnTo>
                  <a:pt x="3976051" y="0"/>
                </a:lnTo>
                <a:lnTo>
                  <a:pt x="3976051" y="2331947"/>
                </a:lnTo>
                <a:lnTo>
                  <a:pt x="0" y="2331947"/>
                </a:lnTo>
                <a:close/>
              </a:path>
            </a:pathLst>
          </a:custGeom>
        </p:spPr>
      </p:pic>
    </p:spTree>
    <p:extLst>
      <p:ext uri="{BB962C8B-B14F-4D97-AF65-F5344CB8AC3E}">
        <p14:creationId xmlns:p14="http://schemas.microsoft.com/office/powerpoint/2010/main" val="327399465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C102C-B10A-2F79-DFB4-1A61FBCBCC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DCF1E77-CE10-1D1A-004F-CD839609380D}"/>
              </a:ext>
            </a:extLst>
          </p:cNvPr>
          <p:cNvSpPr>
            <a:spLocks noGrp="1"/>
          </p:cNvSpPr>
          <p:nvPr>
            <p:ph type="title"/>
          </p:nvPr>
        </p:nvSpPr>
        <p:spPr>
          <a:xfrm>
            <a:off x="3199166" y="406796"/>
            <a:ext cx="5469632" cy="817561"/>
          </a:xfrm>
        </p:spPr>
        <p:txBody>
          <a:bodyPr>
            <a:normAutofit/>
          </a:bodyPr>
          <a:lstStyle/>
          <a:p>
            <a:r>
              <a:rPr lang="en-AU" sz="3200" b="1" dirty="0">
                <a:solidFill>
                  <a:schemeClr val="tx2"/>
                </a:solidFill>
              </a:rPr>
              <a:t>Using Data for Improvement</a:t>
            </a:r>
          </a:p>
        </p:txBody>
      </p:sp>
      <p:sp>
        <p:nvSpPr>
          <p:cNvPr id="7" name="Rectangle 6">
            <a:extLst>
              <a:ext uri="{FF2B5EF4-FFF2-40B4-BE49-F238E27FC236}">
                <a16:creationId xmlns:a16="http://schemas.microsoft.com/office/drawing/2014/main" id="{AC75A3CB-1670-5B13-1D77-9D5F876BF645}"/>
              </a:ext>
            </a:extLst>
          </p:cNvPr>
          <p:cNvSpPr/>
          <p:nvPr/>
        </p:nvSpPr>
        <p:spPr>
          <a:xfrm>
            <a:off x="803412" y="1412776"/>
            <a:ext cx="10549172" cy="3046988"/>
          </a:xfrm>
          <a:prstGeom prst="rect">
            <a:avLst/>
          </a:prstGeom>
        </p:spPr>
        <p:txBody>
          <a:bodyPr wrap="square">
            <a:spAutoFit/>
          </a:bodyPr>
          <a:lstStyle/>
          <a:p>
            <a:r>
              <a:rPr lang="en-AU" dirty="0">
                <a:latin typeface="Quicksand" panose="00000500000000000000"/>
              </a:rPr>
              <a:t>Understanding your falls data/incidence on your ward to key to preventing falls:</a:t>
            </a:r>
          </a:p>
          <a:p>
            <a:endParaRPr lang="en-AU" dirty="0">
              <a:latin typeface="Quicksand" panose="00000500000000000000"/>
            </a:endParaRPr>
          </a:p>
          <a:p>
            <a:pPr marL="342900" indent="-342900">
              <a:buFont typeface="Arial" panose="020B0604020202020204" pitchFamily="34" charset="0"/>
              <a:buChar char="•"/>
            </a:pPr>
            <a:r>
              <a:rPr lang="en-AU" dirty="0">
                <a:latin typeface="Quicksand" panose="00000500000000000000"/>
              </a:rPr>
              <a:t>Age of patient</a:t>
            </a:r>
          </a:p>
          <a:p>
            <a:pPr marL="342900" indent="-342900">
              <a:buFont typeface="Arial" panose="020B0604020202020204" pitchFamily="34" charset="0"/>
              <a:buChar char="•"/>
            </a:pPr>
            <a:r>
              <a:rPr lang="en-AU" dirty="0">
                <a:latin typeface="Quicksand" panose="00000500000000000000"/>
              </a:rPr>
              <a:t>What time of day do most falls occur?</a:t>
            </a:r>
          </a:p>
          <a:p>
            <a:pPr marL="342900" indent="-342900">
              <a:buFont typeface="Arial" panose="020B0604020202020204" pitchFamily="34" charset="0"/>
              <a:buChar char="•"/>
            </a:pPr>
            <a:r>
              <a:rPr lang="en-AU" dirty="0">
                <a:latin typeface="Quicksand" panose="00000500000000000000"/>
              </a:rPr>
              <a:t>Where do most falls occur?</a:t>
            </a:r>
          </a:p>
          <a:p>
            <a:pPr marL="342900" indent="-342900">
              <a:buFont typeface="Arial" panose="020B0604020202020204" pitchFamily="34" charset="0"/>
              <a:buChar char="•"/>
            </a:pPr>
            <a:r>
              <a:rPr lang="en-AU" dirty="0">
                <a:latin typeface="Quicksand" panose="00000500000000000000"/>
              </a:rPr>
              <a:t>What are the patients doing at time of fall? </a:t>
            </a:r>
            <a:r>
              <a:rPr lang="en-AU" dirty="0" err="1">
                <a:latin typeface="Quicksand" panose="00000500000000000000"/>
              </a:rPr>
              <a:t>Eg</a:t>
            </a:r>
            <a:r>
              <a:rPr lang="en-AU" dirty="0">
                <a:latin typeface="Quicksand" panose="00000500000000000000"/>
              </a:rPr>
              <a:t> getting out bed, on the way to the bathroom </a:t>
            </a:r>
          </a:p>
          <a:p>
            <a:pPr marL="342900" indent="-342900">
              <a:buFont typeface="Arial" panose="020B0604020202020204" pitchFamily="34" charset="0"/>
              <a:buChar char="•"/>
            </a:pPr>
            <a:r>
              <a:rPr lang="en-AU" dirty="0">
                <a:latin typeface="Quicksand" panose="00000500000000000000"/>
              </a:rPr>
              <a:t>What are the contributing factors? </a:t>
            </a:r>
          </a:p>
        </p:txBody>
      </p:sp>
    </p:spTree>
    <p:extLst>
      <p:ext uri="{BB962C8B-B14F-4D97-AF65-F5344CB8AC3E}">
        <p14:creationId xmlns:p14="http://schemas.microsoft.com/office/powerpoint/2010/main" val="64521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a:solidFill>
                  <a:schemeClr val="tx2"/>
                </a:solidFill>
                <a:latin typeface="Calibri" panose="020F0502020204030204" pitchFamily="34" charset="0"/>
                <a:cs typeface="Calibri" panose="020F0502020204030204" pitchFamily="34" charset="0"/>
              </a:rPr>
              <a:t>Risk Factors</a:t>
            </a:r>
          </a:p>
        </p:txBody>
      </p:sp>
      <p:pic>
        <p:nvPicPr>
          <p:cNvPr id="5" name="Picture 3" descr="Diagram&#10;&#10;Description automatically generated">
            <a:extLst>
              <a:ext uri="{FF2B5EF4-FFF2-40B4-BE49-F238E27FC236}">
                <a16:creationId xmlns:a16="http://schemas.microsoft.com/office/drawing/2014/main" id="{47A57596-FCBA-4D59-B5B4-C642634B6AF3}"/>
              </a:ext>
            </a:extLst>
          </p:cNvPr>
          <p:cNvPicPr>
            <a:picLocks noChangeAspect="1"/>
          </p:cNvPicPr>
          <p:nvPr/>
        </p:nvPicPr>
        <p:blipFill>
          <a:blip r:embed="rId3"/>
          <a:srcRect t="8401"/>
          <a:stretch/>
        </p:blipFill>
        <p:spPr>
          <a:xfrm>
            <a:off x="1066636" y="1016732"/>
            <a:ext cx="10058728" cy="5696250"/>
          </a:xfrm>
          <a:prstGeom prst="rect">
            <a:avLst/>
          </a:prstGeom>
        </p:spPr>
      </p:pic>
    </p:spTree>
    <p:extLst>
      <p:ext uri="{BB962C8B-B14F-4D97-AF65-F5344CB8AC3E}">
        <p14:creationId xmlns:p14="http://schemas.microsoft.com/office/powerpoint/2010/main" val="95094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85082" y="224644"/>
            <a:ext cx="6690792" cy="817561"/>
          </a:xfrm>
        </p:spPr>
        <p:txBody>
          <a:bodyPr>
            <a:normAutofit/>
          </a:bodyPr>
          <a:lstStyle/>
          <a:p>
            <a:r>
              <a:rPr lang="en-AU" sz="3200" b="1" dirty="0">
                <a:solidFill>
                  <a:schemeClr val="accent4"/>
                </a:solidFill>
              </a:rPr>
              <a:t>Examples of Fall Risks</a:t>
            </a:r>
          </a:p>
        </p:txBody>
      </p:sp>
      <p:sp>
        <p:nvSpPr>
          <p:cNvPr id="6" name="Content Placeholder 2"/>
          <p:cNvSpPr>
            <a:spLocks noGrp="1"/>
          </p:cNvSpPr>
          <p:nvPr>
            <p:ph idx="1"/>
          </p:nvPr>
        </p:nvSpPr>
        <p:spPr>
          <a:xfrm>
            <a:off x="1015932" y="1114429"/>
            <a:ext cx="9829092" cy="4629142"/>
          </a:xfrm>
        </p:spPr>
        <p:txBody>
          <a:bodyPr numCol="2">
            <a:noAutofit/>
          </a:bodyPr>
          <a:lstStyle/>
          <a:p>
            <a:r>
              <a:rPr lang="en-AU" sz="2400" dirty="0"/>
              <a:t>Cognition </a:t>
            </a:r>
          </a:p>
          <a:p>
            <a:r>
              <a:rPr lang="en-AU" sz="2400" dirty="0"/>
              <a:t>Delirium</a:t>
            </a:r>
          </a:p>
          <a:p>
            <a:r>
              <a:rPr lang="en-AU" sz="2400" dirty="0"/>
              <a:t>Mobility status</a:t>
            </a:r>
          </a:p>
          <a:p>
            <a:r>
              <a:rPr lang="en-AU" sz="2400" dirty="0"/>
              <a:t>Personal Care/toileting</a:t>
            </a:r>
          </a:p>
          <a:p>
            <a:r>
              <a:rPr lang="en-AU" sz="2400" dirty="0"/>
              <a:t>Poor vision/hearing</a:t>
            </a:r>
          </a:p>
          <a:p>
            <a:r>
              <a:rPr lang="en-AU" sz="2400" dirty="0"/>
              <a:t>Environmental factors </a:t>
            </a:r>
          </a:p>
          <a:p>
            <a:r>
              <a:rPr lang="en-AU" sz="2400" dirty="0"/>
              <a:t>Nutrition and hydration needs</a:t>
            </a:r>
          </a:p>
          <a:p>
            <a:r>
              <a:rPr lang="en-AU" sz="2400" dirty="0"/>
              <a:t>Comorbidities </a:t>
            </a:r>
          </a:p>
          <a:p>
            <a:r>
              <a:rPr lang="en-AU" sz="2400" dirty="0"/>
              <a:t>Medications </a:t>
            </a:r>
          </a:p>
        </p:txBody>
      </p:sp>
    </p:spTree>
    <p:extLst>
      <p:ext uri="{BB962C8B-B14F-4D97-AF65-F5344CB8AC3E}">
        <p14:creationId xmlns:p14="http://schemas.microsoft.com/office/powerpoint/2010/main" val="289034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91544" y="390801"/>
            <a:ext cx="7884876" cy="817561"/>
          </a:xfrm>
        </p:spPr>
        <p:txBody>
          <a:bodyPr>
            <a:normAutofit/>
          </a:bodyPr>
          <a:lstStyle/>
          <a:p>
            <a:r>
              <a:rPr lang="en-US" sz="3200" b="1" dirty="0">
                <a:solidFill>
                  <a:schemeClr val="tx2"/>
                </a:solidFill>
              </a:rPr>
              <a:t>Quality markers for care of older people</a:t>
            </a:r>
            <a:endParaRPr lang="en-AU" sz="3200" b="1" dirty="0">
              <a:solidFill>
                <a:schemeClr val="tx2"/>
              </a:solidFill>
            </a:endParaRPr>
          </a:p>
        </p:txBody>
      </p:sp>
      <p:graphicFrame>
        <p:nvGraphicFramePr>
          <p:cNvPr id="2" name="Content Placeholder 4">
            <a:extLst>
              <a:ext uri="{FF2B5EF4-FFF2-40B4-BE49-F238E27FC236}">
                <a16:creationId xmlns:a16="http://schemas.microsoft.com/office/drawing/2014/main" id="{8C1EEB43-6B8A-98AF-054A-E434A42E016D}"/>
              </a:ext>
            </a:extLst>
          </p:cNvPr>
          <p:cNvGraphicFramePr>
            <a:graphicFrameLocks noGrp="1"/>
          </p:cNvGraphicFramePr>
          <p:nvPr>
            <p:ph idx="1"/>
          </p:nvPr>
        </p:nvGraphicFramePr>
        <p:xfrm>
          <a:off x="1044130" y="1243570"/>
          <a:ext cx="3557619" cy="4475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EF96E097-7D94-3537-A296-DFC2B99464A7}"/>
              </a:ext>
            </a:extLst>
          </p:cNvPr>
          <p:cNvGraphicFramePr/>
          <p:nvPr/>
        </p:nvGraphicFramePr>
        <p:xfrm>
          <a:off x="5092041" y="1243570"/>
          <a:ext cx="6427304" cy="4881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FE893DE5-7327-C0B6-B765-3D93C1C40EFE}"/>
              </a:ext>
            </a:extLst>
          </p:cNvPr>
          <p:cNvSpPr txBox="1"/>
          <p:nvPr/>
        </p:nvSpPr>
        <p:spPr>
          <a:xfrm>
            <a:off x="672655" y="5687665"/>
            <a:ext cx="4721893" cy="307777"/>
          </a:xfrm>
          <a:prstGeom prst="rect">
            <a:avLst/>
          </a:prstGeom>
          <a:noFill/>
        </p:spPr>
        <p:txBody>
          <a:bodyPr wrap="square">
            <a:spAutoFit/>
          </a:bodyPr>
          <a:lstStyle/>
          <a:p>
            <a:r>
              <a:rPr lang="en-AU" sz="1400" b="1" dirty="0">
                <a:solidFill>
                  <a:srgbClr val="009999"/>
                </a:solidFill>
                <a:ea typeface="+mj-ea"/>
                <a:cs typeface="+mj-cs"/>
              </a:rPr>
              <a:t>Professor Jacqueline Close, Geriatrician, POW Hospital  </a:t>
            </a:r>
          </a:p>
        </p:txBody>
      </p:sp>
      <p:pic>
        <p:nvPicPr>
          <p:cNvPr id="8" name="Picture 7">
            <a:extLst>
              <a:ext uri="{FF2B5EF4-FFF2-40B4-BE49-F238E27FC236}">
                <a16:creationId xmlns:a16="http://schemas.microsoft.com/office/drawing/2014/main" id="{27C4F27D-FFAA-6987-01DC-7A21E15A84BF}"/>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74" y="6078114"/>
            <a:ext cx="1924001" cy="593727"/>
          </a:xfrm>
          <a:prstGeom prst="rect">
            <a:avLst/>
          </a:prstGeom>
          <a:noFill/>
          <a:ln>
            <a:noFill/>
          </a:ln>
        </p:spPr>
      </p:pic>
    </p:spTree>
    <p:extLst>
      <p:ext uri="{BB962C8B-B14F-4D97-AF65-F5344CB8AC3E}">
        <p14:creationId xmlns:p14="http://schemas.microsoft.com/office/powerpoint/2010/main" val="69717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59A1-D56C-281C-816E-6D8286D33A6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0E9C91F-C105-F52E-9683-FD7216295CFB}"/>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Falls prevention is everyone’s business</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76DC4376-6139-6D96-FBCA-FA9437613CF1}"/>
              </a:ext>
            </a:extLst>
          </p:cNvPr>
          <p:cNvSpPr>
            <a:spLocks noGrp="1"/>
          </p:cNvSpPr>
          <p:nvPr>
            <p:ph idx="1"/>
          </p:nvPr>
        </p:nvSpPr>
        <p:spPr>
          <a:xfrm>
            <a:off x="1015932" y="1114429"/>
            <a:ext cx="9829092" cy="4629142"/>
          </a:xfrm>
        </p:spPr>
        <p:txBody>
          <a:bodyPr numCol="1">
            <a:noAutofit/>
          </a:bodyPr>
          <a:lstStyle/>
          <a:p>
            <a:pPr marL="0" indent="0">
              <a:buNone/>
            </a:pPr>
            <a:endParaRPr lang="en-US" sz="2400" b="1" dirty="0">
              <a:solidFill>
                <a:schemeClr val="accent5"/>
              </a:solidFill>
            </a:endParaRPr>
          </a:p>
          <a:p>
            <a:pPr marL="0" indent="0">
              <a:buNone/>
            </a:pPr>
            <a:r>
              <a:rPr lang="en-US" sz="2400" b="1" dirty="0">
                <a:solidFill>
                  <a:schemeClr val="accent5"/>
                </a:solidFill>
              </a:rPr>
              <a:t>How can we keep patients safe and prevent a fall? </a:t>
            </a:r>
            <a:endParaRPr lang="en-AU" sz="2400" dirty="0"/>
          </a:p>
          <a:p>
            <a:pPr marL="342900" indent="-342900">
              <a:buFont typeface="Arial" panose="020B0604020202020204" pitchFamily="34" charset="0"/>
              <a:buChar char="•"/>
            </a:pPr>
            <a:r>
              <a:rPr lang="en-US" sz="2400" dirty="0">
                <a:solidFill>
                  <a:schemeClr val="tx1"/>
                </a:solidFill>
              </a:rPr>
              <a:t>Identify patient fall risk factors</a:t>
            </a:r>
          </a:p>
          <a:p>
            <a:pPr marL="342900" indent="-342900"/>
            <a:r>
              <a:rPr lang="en-US" sz="2400" dirty="0">
                <a:solidFill>
                  <a:schemeClr val="tx1"/>
                </a:solidFill>
              </a:rPr>
              <a:t>Involve patient, families and/or carers and consider goals of care</a:t>
            </a:r>
          </a:p>
          <a:p>
            <a:pPr marL="342900" indent="-342900">
              <a:buFont typeface="Arial" panose="020B0604020202020204" pitchFamily="34" charset="0"/>
              <a:buChar char="•"/>
            </a:pPr>
            <a:r>
              <a:rPr lang="en-US" sz="2400" dirty="0">
                <a:solidFill>
                  <a:schemeClr val="tx1"/>
                </a:solidFill>
              </a:rPr>
              <a:t>Plan, document and implement care plan/strategies</a:t>
            </a:r>
          </a:p>
          <a:p>
            <a:pPr marL="342900" indent="-342900">
              <a:buFont typeface="Arial" panose="020B0604020202020204" pitchFamily="34" charset="0"/>
              <a:buChar char="•"/>
            </a:pPr>
            <a:r>
              <a:rPr lang="en-US" sz="2400" dirty="0"/>
              <a:t>Timely referrals to MDT team </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Communicate patient’s fall risks and care pla</a:t>
            </a:r>
            <a:r>
              <a:rPr lang="en-US" sz="2400" dirty="0"/>
              <a:t>n </a:t>
            </a:r>
            <a:r>
              <a:rPr lang="en-US" sz="2400" dirty="0">
                <a:solidFill>
                  <a:schemeClr val="tx1"/>
                </a:solidFill>
              </a:rPr>
              <a:t>to all staff involved in the patient’s care.</a:t>
            </a:r>
          </a:p>
        </p:txBody>
      </p:sp>
    </p:spTree>
    <p:extLst>
      <p:ext uri="{BB962C8B-B14F-4D97-AF65-F5344CB8AC3E}">
        <p14:creationId xmlns:p14="http://schemas.microsoft.com/office/powerpoint/2010/main" val="41619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C1C2-07AE-446F-7A13-2B7E60DF15B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D16E971-38FE-8395-15FB-01C4E78335DA}"/>
              </a:ext>
            </a:extLst>
          </p:cNvPr>
          <p:cNvSpPr>
            <a:spLocks noGrp="1"/>
          </p:cNvSpPr>
          <p:nvPr>
            <p:ph type="title"/>
          </p:nvPr>
        </p:nvSpPr>
        <p:spPr>
          <a:xfrm>
            <a:off x="2585082" y="224644"/>
            <a:ext cx="6690792" cy="817561"/>
          </a:xfrm>
        </p:spPr>
        <p:txBody>
          <a:bodyPr>
            <a:normAutofit/>
          </a:bodyPr>
          <a:lstStyle/>
          <a:p>
            <a:r>
              <a:rPr lang="en-US" sz="3200" b="1" dirty="0">
                <a:solidFill>
                  <a:schemeClr val="accent4"/>
                </a:solidFill>
              </a:rPr>
              <a:t>Falls prevention is everyone’s business</a:t>
            </a:r>
            <a:endParaRPr lang="en-AU" sz="3200" b="1" dirty="0">
              <a:solidFill>
                <a:schemeClr val="accent4"/>
              </a:solidFill>
            </a:endParaRPr>
          </a:p>
        </p:txBody>
      </p:sp>
      <p:sp>
        <p:nvSpPr>
          <p:cNvPr id="6" name="Content Placeholder 2">
            <a:extLst>
              <a:ext uri="{FF2B5EF4-FFF2-40B4-BE49-F238E27FC236}">
                <a16:creationId xmlns:a16="http://schemas.microsoft.com/office/drawing/2014/main" id="{C5F876EC-6677-6891-438B-40C86F130AAE}"/>
              </a:ext>
            </a:extLst>
          </p:cNvPr>
          <p:cNvSpPr>
            <a:spLocks noGrp="1"/>
          </p:cNvSpPr>
          <p:nvPr>
            <p:ph idx="1"/>
          </p:nvPr>
        </p:nvSpPr>
        <p:spPr>
          <a:xfrm>
            <a:off x="1015932" y="1114429"/>
            <a:ext cx="9829092" cy="4629142"/>
          </a:xfrm>
        </p:spPr>
        <p:txBody>
          <a:bodyPr numCol="1">
            <a:noAutofit/>
          </a:bodyPr>
          <a:lstStyle/>
          <a:p>
            <a:pPr marL="0" indent="0">
              <a:buNone/>
            </a:pPr>
            <a:endParaRPr lang="en-US" sz="2400" b="1" dirty="0">
              <a:solidFill>
                <a:schemeClr val="accent5"/>
              </a:solidFill>
            </a:endParaRPr>
          </a:p>
          <a:p>
            <a:pPr marL="0" indent="0">
              <a:buNone/>
            </a:pPr>
            <a:r>
              <a:rPr lang="en-US" sz="2400" b="1" dirty="0">
                <a:solidFill>
                  <a:schemeClr val="accent5"/>
                </a:solidFill>
              </a:rPr>
              <a:t>Patients' perspective</a:t>
            </a:r>
            <a:endParaRPr lang="en-AU" sz="2400" dirty="0"/>
          </a:p>
          <a:p>
            <a:pPr marL="342900" indent="-342900">
              <a:buFont typeface="Arial" panose="020B0604020202020204" pitchFamily="34" charset="0"/>
              <a:buChar char="•"/>
            </a:pPr>
            <a:r>
              <a:rPr lang="en-US" sz="2400" dirty="0">
                <a:solidFill>
                  <a:schemeClr val="tx1"/>
                </a:solidFill>
              </a:rPr>
              <a:t>Patients consider themselves safe in hospital and don’t think that they could fall.</a:t>
            </a:r>
            <a:br>
              <a:rPr lang="en-US" sz="2400" dirty="0">
                <a:solidFill>
                  <a:schemeClr val="tx1"/>
                </a:solidFill>
              </a:rPr>
            </a:b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Patients are in an unfamiliar environment and are unwell</a:t>
            </a:r>
            <a:br>
              <a:rPr lang="en-US" sz="2400" dirty="0">
                <a:solidFill>
                  <a:schemeClr val="tx1"/>
                </a:solidFill>
              </a:rPr>
            </a:b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Patients won’t know what their fall risks are and how they will be managed in hospital unless you discuss it with them and/or their Carer.</a:t>
            </a:r>
          </a:p>
        </p:txBody>
      </p:sp>
    </p:spTree>
    <p:extLst>
      <p:ext uri="{BB962C8B-B14F-4D97-AF65-F5344CB8AC3E}">
        <p14:creationId xmlns:p14="http://schemas.microsoft.com/office/powerpoint/2010/main" val="307936630"/>
      </p:ext>
    </p:extLst>
  </p:cSld>
  <p:clrMapOvr>
    <a:masterClrMapping/>
  </p:clrMapOvr>
</p:sld>
</file>

<file path=ppt/theme/theme1.xml><?xml version="1.0" encoding="utf-8"?>
<a:theme xmlns:a="http://schemas.openxmlformats.org/drawingml/2006/main" name="1_Office Theme">
  <a:themeElements>
    <a:clrScheme name="Custom 3">
      <a:dk1>
        <a:srgbClr val="57565A"/>
      </a:dk1>
      <a:lt1>
        <a:srgbClr val="FFFFFF"/>
      </a:lt1>
      <a:dk2>
        <a:srgbClr val="00A3DE"/>
      </a:dk2>
      <a:lt2>
        <a:srgbClr val="FFD300"/>
      </a:lt2>
      <a:accent1>
        <a:srgbClr val="0066AB"/>
      </a:accent1>
      <a:accent2>
        <a:srgbClr val="0067AB"/>
      </a:accent2>
      <a:accent3>
        <a:srgbClr val="0586BD"/>
      </a:accent3>
      <a:accent4>
        <a:srgbClr val="00A3DE"/>
      </a:accent4>
      <a:accent5>
        <a:srgbClr val="36B249"/>
      </a:accent5>
      <a:accent6>
        <a:srgbClr val="FFD300"/>
      </a:accent6>
      <a:hlink>
        <a:srgbClr val="00527C"/>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57565A"/>
    </a:dk1>
    <a:lt1>
      <a:srgbClr val="FFFFFF"/>
    </a:lt1>
    <a:dk2>
      <a:srgbClr val="00A3DE"/>
    </a:dk2>
    <a:lt2>
      <a:srgbClr val="FFD300"/>
    </a:lt2>
    <a:accent1>
      <a:srgbClr val="0066AB"/>
    </a:accent1>
    <a:accent2>
      <a:srgbClr val="0067AB"/>
    </a:accent2>
    <a:accent3>
      <a:srgbClr val="0586BD"/>
    </a:accent3>
    <a:accent4>
      <a:srgbClr val="00A3DE"/>
    </a:accent4>
    <a:accent5>
      <a:srgbClr val="36B249"/>
    </a:accent5>
    <a:accent6>
      <a:srgbClr val="FFD300"/>
    </a:accent6>
    <a:hlink>
      <a:srgbClr val="00527C"/>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B894BA56A6D84591E1132C982806AF" ma:contentTypeVersion="10" ma:contentTypeDescription="Create a new document." ma:contentTypeScope="" ma:versionID="09dca47d70cc80970f7c5191bded35d9">
  <xsd:schema xmlns:xsd="http://www.w3.org/2001/XMLSchema" xmlns:xs="http://www.w3.org/2001/XMLSchema" xmlns:p="http://schemas.microsoft.com/office/2006/metadata/properties" xmlns:ns3="5a43b5ad-4fab-4c1c-92cb-52237420c36a" targetNamespace="http://schemas.microsoft.com/office/2006/metadata/properties" ma:root="true" ma:fieldsID="30d9c84cd7b8bec717d650d86420bd7a" ns3:_="">
    <xsd:import namespace="5a43b5ad-4fab-4c1c-92cb-52237420c3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3b5ad-4fab-4c1c-92cb-52237420c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F92956-1AA1-43DD-8B32-9991D1694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3b5ad-4fab-4c1c-92cb-52237420c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2084C-33A5-4602-ADE3-26CFEBEA56AB}">
  <ds:schemaRefs>
    <ds:schemaRef ds:uri="http://schemas.microsoft.com/sharepoint/v3/contenttype/forms"/>
  </ds:schemaRefs>
</ds:datastoreItem>
</file>

<file path=customXml/itemProps3.xml><?xml version="1.0" encoding="utf-8"?>
<ds:datastoreItem xmlns:ds="http://schemas.openxmlformats.org/officeDocument/2006/customXml" ds:itemID="{8BAB228B-9F2E-4DD6-A443-B98C838FFC04}">
  <ds:schemaRefs>
    <ds:schemaRef ds:uri="http://schemas.microsoft.com/office/infopath/2007/PartnerControls"/>
    <ds:schemaRef ds:uri="5a43b5ad-4fab-4c1c-92cb-52237420c36a"/>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156049</TotalTime>
  <Words>1053</Words>
  <Application>Microsoft Office PowerPoint</Application>
  <PresentationFormat>Widescreen</PresentationFormat>
  <Paragraphs>146</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Open Sans Light</vt:lpstr>
      <vt:lpstr>OpenSans</vt:lpstr>
      <vt:lpstr>Quicksand</vt:lpstr>
      <vt:lpstr>1_Office Theme</vt:lpstr>
      <vt:lpstr>PowerPoint Presentation</vt:lpstr>
      <vt:lpstr>Outline</vt:lpstr>
      <vt:lpstr>PowerPoint Presentation</vt:lpstr>
      <vt:lpstr>Using Data for Improvement</vt:lpstr>
      <vt:lpstr>Risk Factors</vt:lpstr>
      <vt:lpstr>Examples of Fall Risks</vt:lpstr>
      <vt:lpstr>Quality markers for care of older people</vt:lpstr>
      <vt:lpstr>Falls prevention is everyone’s business</vt:lpstr>
      <vt:lpstr>Falls prevention is everyone’s business</vt:lpstr>
      <vt:lpstr>Communicating with patients</vt:lpstr>
      <vt:lpstr>Communicating with MDT Staff </vt:lpstr>
      <vt:lpstr>Building Blocks for a Safe Ward</vt:lpstr>
      <vt:lpstr>Resources available for April Falls 2025</vt:lpstr>
      <vt:lpstr>Other Falls Resources </vt:lpstr>
      <vt:lpstr>Resources to support care of the older person </vt:lpstr>
      <vt:lpstr>NSW Fall Prevention and Healthy Ageing Network </vt:lpstr>
      <vt:lpstr>Acknowledgements</vt:lpstr>
    </vt:vector>
  </TitlesOfParts>
  <Manager/>
  <Company>NSW Healthy Ageing and Fall Prevention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NSWHAAFPN PowerPoint Template</dc:title>
  <dc:subject>PowerPoint with infographics</dc:subject>
  <dc:creator>Creative Itch</dc:creator>
  <cp:keywords>Infographics, Graphs, Charts, Tables, Icons, Maps, Processes, Bios, Images, Text, Cover pages, Data</cp:keywords>
  <dc:description/>
  <cp:lastModifiedBy>Steven Phu</cp:lastModifiedBy>
  <cp:revision>1794</cp:revision>
  <dcterms:created xsi:type="dcterms:W3CDTF">2014-10-08T23:03:32Z</dcterms:created>
  <dcterms:modified xsi:type="dcterms:W3CDTF">2025-03-30T23:46:23Z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0x01010086B894BA56A6D84591E1132C982806AF</vt:lpwstr>
  </property>
</Properties>
</file>